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58" r:id="rId3"/>
    <p:sldId id="277" r:id="rId4"/>
    <p:sldId id="260" r:id="rId5"/>
    <p:sldId id="261" r:id="rId6"/>
    <p:sldId id="279" r:id="rId7"/>
    <p:sldId id="271" r:id="rId8"/>
    <p:sldId id="274" r:id="rId9"/>
    <p:sldId id="275" r:id="rId10"/>
    <p:sldId id="280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5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9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99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7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8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4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7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6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495FD9-9088-43E5-9F39-0E04C05AE48C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453622-1556-42F0-A161-0B123169818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9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1: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9788" y="975645"/>
            <a:ext cx="113684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800" dirty="0" smtClean="0"/>
              <a:t>Without realizing it, we weigh the </a:t>
            </a:r>
            <a:r>
              <a:rPr lang="en-US" sz="2800" i="1" dirty="0" smtClean="0"/>
              <a:t>Money Cost </a:t>
            </a:r>
            <a:r>
              <a:rPr lang="en-US" sz="2800" dirty="0" smtClean="0"/>
              <a:t>and the </a:t>
            </a:r>
            <a:r>
              <a:rPr lang="en-US" sz="2800" i="1" dirty="0" smtClean="0"/>
              <a:t>Opportunity Cost </a:t>
            </a:r>
            <a:r>
              <a:rPr lang="en-US" sz="2800" dirty="0" smtClean="0"/>
              <a:t>of each alternative. Every choice we make has an </a:t>
            </a:r>
            <a:r>
              <a:rPr lang="en-US" sz="2800" i="1" dirty="0" smtClean="0"/>
              <a:t>opportunity cost</a:t>
            </a:r>
            <a:r>
              <a:rPr lang="en-US" sz="2800" dirty="0" smtClean="0"/>
              <a:t>. </a:t>
            </a:r>
            <a:r>
              <a:rPr lang="en-US" sz="2800" dirty="0" smtClean="0"/>
              <a:t>There are always trade-offs. </a:t>
            </a:r>
            <a:endParaRPr lang="en-US" sz="2800" dirty="0" smtClean="0"/>
          </a:p>
          <a:p>
            <a:pPr marL="457200" lvl="2"/>
            <a:endParaRPr lang="en-US" sz="2800" dirty="0" smtClean="0"/>
          </a:p>
          <a:p>
            <a:pPr marL="457200" lvl="2"/>
            <a:r>
              <a:rPr lang="en-US" sz="2800" u="sng" dirty="0" smtClean="0"/>
              <a:t>Money cost </a:t>
            </a:r>
            <a:r>
              <a:rPr lang="en-US" sz="2800" dirty="0" smtClean="0"/>
              <a:t>= the actual monetary outlay of buying something or doing something</a:t>
            </a:r>
          </a:p>
          <a:p>
            <a:pPr marL="457200" lvl="2"/>
            <a:endParaRPr lang="en-US" sz="2800" dirty="0" smtClean="0"/>
          </a:p>
          <a:p>
            <a:pPr marL="457200" lvl="2"/>
            <a:r>
              <a:rPr lang="en-US" sz="2800" u="sng" dirty="0" smtClean="0"/>
              <a:t>Opportunity cost </a:t>
            </a:r>
            <a:r>
              <a:rPr lang="en-US" sz="2800" dirty="0" smtClean="0"/>
              <a:t>= </a:t>
            </a:r>
            <a:r>
              <a:rPr lang="en-US" sz="2800" dirty="0"/>
              <a:t>the value </a:t>
            </a:r>
            <a:r>
              <a:rPr lang="en-US" sz="2800" dirty="0" smtClean="0"/>
              <a:t>you are forfeiting by not going with alternative #2. In other words, </a:t>
            </a:r>
            <a:r>
              <a:rPr lang="en-US" sz="2800" dirty="0"/>
              <a:t>choosing alternative #</a:t>
            </a:r>
            <a:r>
              <a:rPr lang="en-US" sz="2800" dirty="0" smtClean="0"/>
              <a:t>1 makes you forfeit any benefits you would have gained from </a:t>
            </a:r>
            <a:r>
              <a:rPr lang="en-US" sz="2800" dirty="0"/>
              <a:t>alternative #</a:t>
            </a:r>
            <a:r>
              <a:rPr lang="en-US" sz="2800" dirty="0" smtClean="0"/>
              <a:t>2 (because you can’t do both #1 and #2 simultaneously… you have to choose one or the other).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61114" y="127082"/>
            <a:ext cx="3998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Economic Choices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406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9064" y="1402230"/>
            <a:ext cx="1008569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Choose the alternative which </a:t>
            </a:r>
            <a:r>
              <a:rPr lang="en-US" sz="2800" u="sng" dirty="0" smtClean="0"/>
              <a:t>maximizes the benefits over the costs.</a:t>
            </a:r>
          </a:p>
          <a:p>
            <a:r>
              <a:rPr lang="en-US" sz="2800" dirty="0" smtClean="0"/>
              <a:t>Remember to include the money costs AND the opportunity costs. </a:t>
            </a: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Benefits of option #1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Money costs of option #1</a:t>
            </a:r>
          </a:p>
          <a:p>
            <a:pPr marL="457200" indent="-457200">
              <a:buFontTx/>
              <a:buChar char="-"/>
            </a:pPr>
            <a:r>
              <a:rPr lang="en-US" sz="2800" u="sng" dirty="0" err="1" smtClean="0"/>
              <a:t>Opp’y</a:t>
            </a:r>
            <a:r>
              <a:rPr lang="en-US" sz="2800" u="sng" dirty="0" smtClean="0"/>
              <a:t> costs of forfeiting option #2</a:t>
            </a:r>
          </a:p>
          <a:p>
            <a:r>
              <a:rPr lang="en-US" sz="2800" dirty="0" smtClean="0"/>
              <a:t>=    Value of option #1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i="1" dirty="0" smtClean="0"/>
              <a:t>“Payback Period” and “Return on Investment” </a:t>
            </a:r>
            <a:r>
              <a:rPr lang="en-US" sz="2800" dirty="0" smtClean="0"/>
              <a:t>are other methods of analyzing choices. We will cover this later.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66901" y="399271"/>
            <a:ext cx="9044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Opportunity Benefit and Cost Analysis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920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588" y="892970"/>
            <a:ext cx="11779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Examples: make a choice based on </a:t>
            </a:r>
            <a:r>
              <a:rPr lang="en-US" sz="3200" b="1" dirty="0" smtClean="0"/>
              <a:t>opportunity benefits </a:t>
            </a:r>
            <a:r>
              <a:rPr lang="en-US" sz="3200" b="1" dirty="0" smtClean="0"/>
              <a:t>and </a:t>
            </a:r>
            <a:r>
              <a:rPr lang="en-US" sz="3200" b="1" dirty="0" smtClean="0"/>
              <a:t>costs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22436" y="2086694"/>
            <a:ext cx="802388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Babysit unruly kids for $14 per hour, or be with friends?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Go to college, or start working?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Stop to pick up a quarter off the sidewalk, or keep walking and be on time for a job interview? 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smtClean="0"/>
              <a:t>Should the government build a $100 million dam for flood control and cheaper electricity, or two new high schools? </a:t>
            </a:r>
          </a:p>
        </p:txBody>
      </p:sp>
    </p:spTree>
    <p:extLst>
      <p:ext uri="{BB962C8B-B14F-4D97-AF65-F5344CB8AC3E}">
        <p14:creationId xmlns:p14="http://schemas.microsoft.com/office/powerpoint/2010/main" val="984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976" y="1846788"/>
            <a:ext cx="88511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We live in a world of scarcity. Resources are limited. Examples: Food, clean water, fuel, housing, medical care, </a:t>
            </a:r>
            <a:r>
              <a:rPr lang="en-US" sz="2400" dirty="0" err="1" smtClean="0"/>
              <a:t>etc</a:t>
            </a:r>
            <a:r>
              <a:rPr lang="en-US" sz="2400" dirty="0" smtClean="0"/>
              <a:t>, are </a:t>
            </a:r>
            <a:r>
              <a:rPr lang="en-US" sz="2400" u="sng" dirty="0" smtClean="0"/>
              <a:t>limited</a:t>
            </a:r>
            <a:r>
              <a:rPr lang="en-US" sz="2400" dirty="0" smtClean="0"/>
              <a:t>.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In juxtaposition to this, people have wants &amp; needs. </a:t>
            </a:r>
            <a:r>
              <a:rPr lang="en-US" sz="2400" dirty="0"/>
              <a:t>A</a:t>
            </a:r>
            <a:r>
              <a:rPr lang="en-US" sz="2400" dirty="0" smtClean="0"/>
              <a:t>fter all, people do need food, housing, transportation, healthcare.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Because of the above, people must constantly make </a:t>
            </a:r>
            <a:r>
              <a:rPr lang="en-US" sz="2400" u="sng" dirty="0" smtClean="0"/>
              <a:t>choices</a:t>
            </a:r>
            <a:r>
              <a:rPr lang="en-US" sz="2400" dirty="0" smtClean="0"/>
              <a:t> about what they purchase and what they do with their time. </a:t>
            </a:r>
            <a:r>
              <a:rPr lang="en-US" sz="2400" i="1" dirty="0" smtClean="0"/>
              <a:t>Businesses</a:t>
            </a:r>
            <a:r>
              <a:rPr lang="en-US" sz="2400" dirty="0" smtClean="0"/>
              <a:t> must make choices about what they </a:t>
            </a:r>
            <a:r>
              <a:rPr lang="en-US" sz="2400" u="sng" dirty="0" smtClean="0"/>
              <a:t>produce</a:t>
            </a:r>
            <a:r>
              <a:rPr lang="en-US" sz="2400" dirty="0" smtClean="0"/>
              <a:t>. </a:t>
            </a:r>
            <a:r>
              <a:rPr lang="en-US" sz="2400" i="1" dirty="0" smtClean="0"/>
              <a:t>Government</a:t>
            </a:r>
            <a:r>
              <a:rPr lang="en-US" sz="2400" dirty="0" smtClean="0"/>
              <a:t> must also make choices about its </a:t>
            </a:r>
            <a:r>
              <a:rPr lang="en-US" sz="2400" u="sng" dirty="0" smtClean="0"/>
              <a:t>expenditures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68840" y="385522"/>
            <a:ext cx="8394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60000"/>
            </a:pPr>
            <a:r>
              <a:rPr lang="en-US" altLang="en-US" sz="3600" dirty="0"/>
              <a:t>Economics is the study of how to distribute scarce resources among competing ends.</a:t>
            </a:r>
          </a:p>
        </p:txBody>
      </p:sp>
    </p:spTree>
    <p:extLst>
      <p:ext uri="{BB962C8B-B14F-4D97-AF65-F5344CB8AC3E}">
        <p14:creationId xmlns:p14="http://schemas.microsoft.com/office/powerpoint/2010/main" val="351931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5376" y="1760548"/>
            <a:ext cx="8851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en-US" sz="3200" b="1" u="sng" dirty="0"/>
              <a:t>Micro</a:t>
            </a:r>
            <a:r>
              <a:rPr lang="en-US" altLang="en-US" sz="3200" b="1" dirty="0"/>
              <a:t>economics</a:t>
            </a:r>
            <a:r>
              <a:rPr lang="en-US" altLang="en-US" sz="3200" dirty="0"/>
              <a:t> focuses on individual consumers and </a:t>
            </a:r>
            <a:r>
              <a:rPr lang="en-US" altLang="en-US" sz="3200" dirty="0" smtClean="0"/>
              <a:t>business firms</a:t>
            </a:r>
            <a:endParaRPr lang="en-US" altLang="en-US" sz="3200" dirty="0"/>
          </a:p>
          <a:p>
            <a:pPr lvl="1"/>
            <a:r>
              <a:rPr lang="en-US" altLang="en-US" sz="3200" b="1" u="sng" dirty="0"/>
              <a:t>Macro</a:t>
            </a:r>
            <a:r>
              <a:rPr lang="en-US" altLang="en-US" sz="3200" b="1" dirty="0"/>
              <a:t>economics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focuses on Government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968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0583" y="1353202"/>
            <a:ext cx="83531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goal of economics is to improve our quality of life. </a:t>
            </a:r>
          </a:p>
          <a:p>
            <a:r>
              <a:rPr lang="en-US" sz="2400" dirty="0" smtClean="0"/>
              <a:t>How has quality of life improved over the past 200 years…?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Lifespan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Medicine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Food – amount and quality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Personal transportation and communication</a:t>
            </a:r>
          </a:p>
          <a:p>
            <a:pPr marL="800100" lvl="1" indent="-342900">
              <a:buAutoNum type="arabicPeriod"/>
            </a:pPr>
            <a:r>
              <a:rPr lang="en-US" sz="2400" dirty="0" smtClean="0"/>
              <a:t>Technologies – heating/cooling on demand, clean water, electric lighting, etc.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5353" y="4610033"/>
            <a:ext cx="10664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Pause before going to the next slide: </a:t>
            </a:r>
          </a:p>
          <a:p>
            <a:r>
              <a:rPr lang="en-US" sz="2400" i="1" dirty="0" smtClean="0"/>
              <a:t>Why</a:t>
            </a:r>
            <a:r>
              <a:rPr lang="en-US" sz="2400" dirty="0" smtClean="0"/>
              <a:t> has quality of life improved? </a:t>
            </a:r>
            <a:r>
              <a:rPr lang="en-US" sz="2400" u="sng" dirty="0" smtClean="0"/>
              <a:t>List some factors </a:t>
            </a:r>
            <a:r>
              <a:rPr lang="en-US" sz="2400" dirty="0" smtClean="0"/>
              <a:t>which have made this possible…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60583" y="385590"/>
            <a:ext cx="66205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Economics: improve our quality of life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486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4841" y="1090996"/>
            <a:ext cx="835273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few factors which have led to improved quality of life: </a:t>
            </a:r>
          </a:p>
          <a:p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Democracy &amp; freedom (Magna Carta, Bill of Rights)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The limited liability corporation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Patent rights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Property rights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Printing press and the Internet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Literacy and education 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The Reformation and Enlightenment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Others??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574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51027" y="1386283"/>
            <a:ext cx="889781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60000"/>
            </a:pPr>
            <a:r>
              <a:rPr lang="en-US" altLang="en-US" sz="2800" dirty="0"/>
              <a:t>There are three basic questions any society must answer: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altLang="en-US" sz="2800" i="1" dirty="0"/>
              <a:t>W</a:t>
            </a:r>
            <a:r>
              <a:rPr lang="en-US" altLang="en-US" sz="2800" i="1" dirty="0" smtClean="0"/>
              <a:t>hat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to </a:t>
            </a:r>
            <a:r>
              <a:rPr lang="en-US" altLang="en-US" sz="2800" dirty="0" smtClean="0"/>
              <a:t>produce? (Wheat? Cars? iPhones?)</a:t>
            </a:r>
            <a:endParaRPr lang="en-US" altLang="en-US" sz="2800" dirty="0"/>
          </a:p>
          <a:p>
            <a:pPr marL="1200150" lvl="1" indent="-742950">
              <a:buFont typeface="+mj-lt"/>
              <a:buAutoNum type="arabicPeriod"/>
            </a:pPr>
            <a:r>
              <a:rPr lang="en-US" altLang="en-US" sz="2800" i="1" dirty="0"/>
              <a:t>H</a:t>
            </a:r>
            <a:r>
              <a:rPr lang="en-US" altLang="en-US" sz="2800" i="1" dirty="0" smtClean="0"/>
              <a:t>ow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to </a:t>
            </a:r>
            <a:r>
              <a:rPr lang="en-US" altLang="en-US" sz="2800" dirty="0" smtClean="0"/>
              <a:t>produce it? (Free enterprise? Old fashioned guilds? Government take over all the factories? Slave labor?)</a:t>
            </a:r>
            <a:endParaRPr lang="en-US" altLang="en-US" sz="2800" dirty="0"/>
          </a:p>
          <a:p>
            <a:pPr marL="1200150" lvl="1" indent="-742950">
              <a:buFont typeface="+mj-lt"/>
              <a:buAutoNum type="arabicPeriod"/>
            </a:pPr>
            <a:r>
              <a:rPr lang="en-US" altLang="en-US" sz="2800" i="1" dirty="0"/>
              <a:t>F</a:t>
            </a:r>
            <a:r>
              <a:rPr lang="en-US" altLang="en-US" sz="2800" i="1" dirty="0" smtClean="0"/>
              <a:t>or </a:t>
            </a:r>
            <a:r>
              <a:rPr lang="en-US" altLang="en-US" sz="2800" i="1" dirty="0"/>
              <a:t>whom </a:t>
            </a:r>
            <a:r>
              <a:rPr lang="en-US" altLang="en-US" sz="2800" dirty="0"/>
              <a:t>to </a:t>
            </a:r>
            <a:r>
              <a:rPr lang="en-US" altLang="en-US" sz="2800" dirty="0" smtClean="0"/>
              <a:t>produce it? </a:t>
            </a:r>
            <a:r>
              <a:rPr lang="en-US" altLang="en-US" sz="2800" dirty="0" smtClean="0"/>
              <a:t>(Run a lottery? First-come, first-served? Have an essay-writing contest for everything? Hold an auction for everything? Ration everything based on social status? Let prices determine the allocation question?)</a:t>
            </a:r>
            <a:endParaRPr lang="en-US" altLang="en-US" sz="2800" dirty="0"/>
          </a:p>
          <a:p>
            <a:pPr lvl="1"/>
            <a:endParaRPr lang="en-US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00671" y="678397"/>
            <a:ext cx="67985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The Basic Economic Questions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23974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135" y="575947"/>
            <a:ext cx="98935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Adam Smith, Scottish economist</a:t>
            </a:r>
          </a:p>
          <a:p>
            <a:endParaRPr lang="en-US" sz="2400" dirty="0" smtClean="0"/>
          </a:p>
          <a:p>
            <a:r>
              <a:rPr lang="en-US" sz="2400" dirty="0" smtClean="0"/>
              <a:t>Wrote </a:t>
            </a:r>
            <a:r>
              <a:rPr lang="en-US" sz="2400" i="1" dirty="0" smtClean="0"/>
              <a:t>The Wealth of Nations</a:t>
            </a:r>
            <a:r>
              <a:rPr lang="en-US" sz="2400" dirty="0" smtClean="0"/>
              <a:t>, 1776, very influential work, written in midst of the Industrial Revolution. Tries to answer the question, </a:t>
            </a:r>
            <a:r>
              <a:rPr lang="en-US" sz="2400" u="sng" dirty="0" smtClean="0"/>
              <a:t>“What builds a nation’s wealth?”</a:t>
            </a:r>
          </a:p>
          <a:p>
            <a:endParaRPr lang="en-US" sz="2400" dirty="0" smtClean="0"/>
          </a:p>
          <a:p>
            <a:r>
              <a:rPr lang="en-US" sz="2400" dirty="0" smtClean="0"/>
              <a:t>Famous excerpts: </a:t>
            </a:r>
          </a:p>
          <a:p>
            <a:pPr lvl="1"/>
            <a:r>
              <a:rPr lang="en-US" sz="2400" i="1" dirty="0" smtClean="0"/>
              <a:t>“It is not from the benevolence of the butcher, the brewer, or the baker that we expect our dinner, but from their </a:t>
            </a:r>
            <a:r>
              <a:rPr lang="en-US" sz="2400" i="1" u="sng" dirty="0" smtClean="0"/>
              <a:t>regard to their own interest</a:t>
            </a:r>
            <a:r>
              <a:rPr lang="en-US" sz="2400" i="1" dirty="0" smtClean="0"/>
              <a:t>.”</a:t>
            </a:r>
          </a:p>
          <a:p>
            <a:endParaRPr lang="en-US" sz="2400" i="1" dirty="0" smtClean="0"/>
          </a:p>
          <a:p>
            <a:pPr lvl="1"/>
            <a:r>
              <a:rPr lang="en-US" sz="2400" i="1" dirty="0" smtClean="0"/>
              <a:t>“He generally, indeed, neither intends to promote the public interest, nor knows how much he is promoting it.  …. he intends only his </a:t>
            </a:r>
            <a:r>
              <a:rPr lang="en-US" sz="2400" i="1" u="sng" dirty="0" smtClean="0"/>
              <a:t>own gain</a:t>
            </a:r>
            <a:r>
              <a:rPr lang="en-US" sz="2400" i="1" dirty="0" smtClean="0"/>
              <a:t>, and he is in this, as in many other cases, led by an </a:t>
            </a:r>
            <a:r>
              <a:rPr lang="en-US" sz="2400" i="1" u="sng" dirty="0" smtClean="0"/>
              <a:t>invisible hand </a:t>
            </a:r>
            <a:r>
              <a:rPr lang="en-US" sz="2400" i="1" dirty="0" smtClean="0"/>
              <a:t>to promote an end which was no part of his intention.”</a:t>
            </a:r>
          </a:p>
        </p:txBody>
      </p:sp>
    </p:spTree>
    <p:extLst>
      <p:ext uri="{BB962C8B-B14F-4D97-AF65-F5344CB8AC3E}">
        <p14:creationId xmlns:p14="http://schemas.microsoft.com/office/powerpoint/2010/main" val="2890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4897" y="1927952"/>
            <a:ext cx="70397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Discuss Adam Smith’s </a:t>
            </a:r>
            <a:r>
              <a:rPr lang="en-US" sz="2800" i="1" dirty="0" smtClean="0"/>
              <a:t>“Invisible Hand” </a:t>
            </a:r>
            <a:r>
              <a:rPr lang="en-US" sz="2800" dirty="0" smtClean="0"/>
              <a:t>idea</a:t>
            </a:r>
          </a:p>
          <a:p>
            <a:endParaRPr lang="en-US" sz="2800" dirty="0"/>
          </a:p>
          <a:p>
            <a:r>
              <a:rPr lang="en-US" sz="2800" dirty="0" smtClean="0"/>
              <a:t>Ponder this question: </a:t>
            </a:r>
            <a:r>
              <a:rPr lang="en-US" sz="2800" i="1" dirty="0" smtClean="0"/>
              <a:t>How many people does it take to bring a banana to market?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6537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2382" y="282960"/>
            <a:ext cx="104109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Question: </a:t>
            </a:r>
            <a:r>
              <a:rPr lang="en-US" sz="2800" i="1" dirty="0" smtClean="0"/>
              <a:t>How many people does it take to bring a banana to market? </a:t>
            </a:r>
          </a:p>
          <a:p>
            <a:endParaRPr lang="en-US" sz="2800" dirty="0"/>
          </a:p>
          <a:p>
            <a:r>
              <a:rPr lang="en-US" sz="2800" dirty="0" smtClean="0"/>
              <a:t>Answer: at least 20,000 people are involved. Who coordinates them all? Who tells them </a:t>
            </a:r>
            <a:r>
              <a:rPr lang="en-US" sz="2800" i="1" dirty="0" smtClean="0"/>
              <a:t>what to produce, how much to produce, and for whom to produce? </a:t>
            </a:r>
          </a:p>
          <a:p>
            <a:endParaRPr lang="en-US" sz="2800" dirty="0" smtClean="0"/>
          </a:p>
          <a:p>
            <a:r>
              <a:rPr lang="en-US" sz="2800" dirty="0" smtClean="0"/>
              <a:t>Compare 2 different types of economic structures: </a:t>
            </a: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u="sng" dirty="0" smtClean="0"/>
              <a:t>centrally-planned economy </a:t>
            </a:r>
            <a:r>
              <a:rPr lang="en-US" sz="2800" dirty="0" smtClean="0"/>
              <a:t> is doomed to failure. No central committee or Commissar can possible consider all the myriads of inputs.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system of </a:t>
            </a:r>
            <a:r>
              <a:rPr lang="en-US" sz="2800" u="sng" dirty="0" smtClean="0"/>
              <a:t>free enterprise </a:t>
            </a:r>
            <a:r>
              <a:rPr lang="en-US" sz="2800" dirty="0" smtClean="0"/>
              <a:t>takes care of the 3 questions/problems above.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7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615</TotalTime>
  <Words>847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54</cp:revision>
  <dcterms:created xsi:type="dcterms:W3CDTF">2016-09-07T23:34:50Z</dcterms:created>
  <dcterms:modified xsi:type="dcterms:W3CDTF">2018-09-17T00:45:59Z</dcterms:modified>
</cp:coreProperties>
</file>