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4" r:id="rId3"/>
    <p:sldId id="295" r:id="rId4"/>
    <p:sldId id="296" r:id="rId5"/>
    <p:sldId id="297" r:id="rId6"/>
    <p:sldId id="258" r:id="rId7"/>
    <p:sldId id="261" r:id="rId8"/>
    <p:sldId id="298" r:id="rId9"/>
    <p:sldId id="263" r:id="rId10"/>
    <p:sldId id="264" r:id="rId11"/>
    <p:sldId id="266" r:id="rId12"/>
    <p:sldId id="267" r:id="rId13"/>
    <p:sldId id="270" r:id="rId14"/>
    <p:sldId id="299" r:id="rId15"/>
    <p:sldId id="276" r:id="rId16"/>
    <p:sldId id="277" r:id="rId17"/>
    <p:sldId id="278" r:id="rId18"/>
    <p:sldId id="289" r:id="rId19"/>
    <p:sldId id="290" r:id="rId20"/>
    <p:sldId id="291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55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71344" y="2346960"/>
            <a:ext cx="4401311" cy="4434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20695" y="219964"/>
            <a:ext cx="3102609" cy="6902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C997E-F009-45BB-AD15-85450A17C4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16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0622" y="-39115"/>
            <a:ext cx="7302754" cy="1341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1314" y="1265935"/>
            <a:ext cx="8421370" cy="371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2587" y="457200"/>
            <a:ext cx="3255645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pc="-10" dirty="0"/>
              <a:t>DNA</a:t>
            </a:r>
            <a:r>
              <a:rPr spc="-315" dirty="0"/>
              <a:t> </a:t>
            </a:r>
            <a:r>
              <a:rPr spc="-5" dirty="0" smtClean="0"/>
              <a:t>copying</a:t>
            </a:r>
            <a:r>
              <a:rPr lang="en-US" spc="-5" dirty="0" smtClean="0"/>
              <a:t/>
            </a:r>
            <a:br>
              <a:rPr lang="en-US" spc="-5" dirty="0" smtClean="0"/>
            </a:br>
            <a:r>
              <a:rPr lang="en-US" spc="-5" dirty="0" smtClean="0"/>
              <a:t>S-phase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83539" y="1830467"/>
            <a:ext cx="8333740" cy="4970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lang="en-US" sz="3600" dirty="0" smtClean="0">
                <a:latin typeface="Arial"/>
                <a:cs typeface="Arial"/>
              </a:rPr>
              <a:t>Copying = Replication = Synthesis = Duplication</a:t>
            </a: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2800" dirty="0" smtClean="0">
                <a:latin typeface="Arial"/>
                <a:cs typeface="Arial"/>
              </a:rPr>
              <a:t>Each </a:t>
            </a:r>
            <a:r>
              <a:rPr sz="2800" dirty="0">
                <a:latin typeface="Arial"/>
                <a:cs typeface="Arial"/>
              </a:rPr>
              <a:t>cell </a:t>
            </a:r>
            <a:r>
              <a:rPr lang="en-US" sz="2800" dirty="0" smtClean="0">
                <a:latin typeface="Arial"/>
                <a:cs typeface="Arial"/>
              </a:rPr>
              <a:t>undergoing </a:t>
            </a:r>
            <a:r>
              <a:rPr sz="2800" spc="-5" dirty="0" smtClean="0">
                <a:latin typeface="Arial"/>
                <a:cs typeface="Arial"/>
              </a:rPr>
              <a:t>division</a:t>
            </a:r>
            <a:r>
              <a:rPr sz="2800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must copy </a:t>
            </a:r>
            <a:r>
              <a:rPr sz="2800" spc="5" dirty="0">
                <a:latin typeface="Arial"/>
                <a:cs typeface="Arial"/>
              </a:rPr>
              <a:t>its </a:t>
            </a:r>
            <a:r>
              <a:rPr sz="2800" dirty="0">
                <a:latin typeface="Arial"/>
                <a:cs typeface="Arial"/>
              </a:rPr>
              <a:t>entire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DNA</a:t>
            </a:r>
            <a:r>
              <a:rPr lang="en-US" sz="2800" dirty="0" smtClean="0">
                <a:latin typeface="Arial"/>
                <a:cs typeface="Arial"/>
              </a:rPr>
              <a:t>, s</a:t>
            </a:r>
            <a:r>
              <a:rPr sz="2800" dirty="0" smtClean="0">
                <a:latin typeface="Arial"/>
                <a:cs typeface="Arial"/>
              </a:rPr>
              <a:t>o </a:t>
            </a:r>
            <a:r>
              <a:rPr sz="2800" dirty="0">
                <a:latin typeface="Arial"/>
                <a:cs typeface="Arial"/>
              </a:rPr>
              <a:t>each daughter cell gets a complete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copy</a:t>
            </a:r>
            <a:r>
              <a:rPr lang="en-US" sz="2800" dirty="0" smtClean="0">
                <a:latin typeface="Arial"/>
                <a:cs typeface="Arial"/>
              </a:rPr>
              <a:t>. </a:t>
            </a: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lang="en-US" sz="2800" dirty="0" smtClean="0">
                <a:latin typeface="Arial"/>
                <a:cs typeface="Arial"/>
              </a:rPr>
              <a:t>Diploid cell needs 2 copies of each chromo</a:t>
            </a:r>
            <a:endParaRPr sz="2800" dirty="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34"/>
              </a:spcBef>
              <a:buClr>
                <a:srgbClr val="FF0000"/>
              </a:buClr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Arial"/>
                <a:cs typeface="Arial"/>
              </a:rPr>
              <a:t>Rate of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synthesis</a:t>
            </a:r>
          </a:p>
          <a:p>
            <a:pPr marL="756285" lvl="1" indent="-286385">
              <a:lnSpc>
                <a:spcPct val="100000"/>
              </a:lnSpc>
              <a:spcBef>
                <a:spcPts val="30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Bacteria </a:t>
            </a:r>
            <a:r>
              <a:rPr sz="2400" dirty="0">
                <a:latin typeface="Arial"/>
                <a:cs typeface="Arial"/>
              </a:rPr>
              <a:t>= 1000 bases per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second</a:t>
            </a: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Mammals = 100 bases per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second</a:t>
            </a:r>
          </a:p>
          <a:p>
            <a:pPr marL="356870" indent="-344170">
              <a:lnSpc>
                <a:spcPct val="100000"/>
              </a:lnSpc>
              <a:spcBef>
                <a:spcPts val="31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 smtClean="0">
                <a:solidFill>
                  <a:srgbClr val="009999"/>
                </a:solidFill>
                <a:latin typeface="Arial"/>
                <a:cs typeface="Arial"/>
              </a:rPr>
              <a:t>Problem</a:t>
            </a:r>
            <a:r>
              <a:rPr lang="en-US" sz="2800" dirty="0" smtClean="0">
                <a:solidFill>
                  <a:srgbClr val="009999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0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Bacteria </a:t>
            </a:r>
            <a:r>
              <a:rPr sz="2400" dirty="0">
                <a:latin typeface="Arial"/>
                <a:cs typeface="Arial"/>
              </a:rPr>
              <a:t>genome </a:t>
            </a:r>
            <a:r>
              <a:rPr sz="2400" spc="-5" dirty="0">
                <a:latin typeface="Arial"/>
                <a:cs typeface="Arial"/>
              </a:rPr>
              <a:t>is 4 </a:t>
            </a:r>
            <a:r>
              <a:rPr sz="2400" dirty="0">
                <a:latin typeface="Arial"/>
                <a:cs typeface="Arial"/>
              </a:rPr>
              <a:t>x </a:t>
            </a:r>
            <a:r>
              <a:rPr sz="2400" dirty="0" smtClean="0">
                <a:latin typeface="Arial"/>
                <a:cs typeface="Arial"/>
              </a:rPr>
              <a:t>10</a:t>
            </a:r>
            <a:r>
              <a:rPr sz="2400" baseline="30000" dirty="0" smtClean="0">
                <a:latin typeface="Arial"/>
                <a:cs typeface="Arial"/>
              </a:rPr>
              <a:t>6</a:t>
            </a:r>
            <a:r>
              <a:rPr sz="2400" dirty="0">
                <a:latin typeface="Arial"/>
                <a:cs typeface="Arial"/>
              </a:rPr>
              <a:t>. </a:t>
            </a:r>
            <a:r>
              <a:rPr sz="2400" spc="-50" dirty="0">
                <a:latin typeface="Arial"/>
                <a:cs typeface="Arial"/>
              </a:rPr>
              <a:t>Takes </a:t>
            </a:r>
            <a:r>
              <a:rPr sz="2400" dirty="0">
                <a:latin typeface="Arial"/>
                <a:cs typeface="Arial"/>
              </a:rPr>
              <a:t>20 minutes to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copy.</a:t>
            </a:r>
            <a:endParaRPr sz="2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Human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3.2 x </a:t>
            </a:r>
            <a:r>
              <a:rPr sz="2400" dirty="0" smtClean="0">
                <a:latin typeface="Arial"/>
                <a:cs typeface="Arial"/>
              </a:rPr>
              <a:t>10</a:t>
            </a:r>
            <a:r>
              <a:rPr sz="2400" baseline="30000" dirty="0" smtClean="0">
                <a:latin typeface="Arial"/>
                <a:cs typeface="Arial"/>
              </a:rPr>
              <a:t>9</a:t>
            </a:r>
            <a:r>
              <a:rPr sz="2400" dirty="0">
                <a:latin typeface="Arial"/>
                <a:cs typeface="Arial"/>
              </a:rPr>
              <a:t>. Would take 10,000 times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longer.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" y="48768"/>
            <a:ext cx="9092565" cy="67608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5300">
              <a:latin typeface="Times New Roman"/>
              <a:cs typeface="Times New Roman"/>
            </a:endParaRPr>
          </a:p>
          <a:p>
            <a:pPr marL="1697989">
              <a:lnSpc>
                <a:spcPct val="100000"/>
              </a:lnSpc>
            </a:pPr>
            <a:r>
              <a:rPr sz="4400" spc="-5" dirty="0">
                <a:latin typeface="Arial"/>
                <a:cs typeface="Arial"/>
              </a:rPr>
              <a:t>06_09_Replic.forks.jpg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32" y="78487"/>
            <a:ext cx="9092171" cy="6760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" y="48768"/>
            <a:ext cx="9092565" cy="67608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5300">
              <a:latin typeface="Times New Roman"/>
              <a:cs typeface="Times New Roman"/>
            </a:endParaRPr>
          </a:p>
          <a:p>
            <a:pPr marL="1243965">
              <a:lnSpc>
                <a:spcPct val="100000"/>
              </a:lnSpc>
            </a:pPr>
            <a:r>
              <a:rPr sz="4400" spc="-30" dirty="0">
                <a:latin typeface="Arial"/>
                <a:cs typeface="Arial"/>
              </a:rPr>
              <a:t>06_11_oppositepolarity.jpg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32" y="48768"/>
            <a:ext cx="9092171" cy="6760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" y="48768"/>
            <a:ext cx="9092565" cy="67608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5300">
              <a:latin typeface="Times New Roman"/>
              <a:cs typeface="Times New Roman"/>
            </a:endParaRPr>
          </a:p>
          <a:p>
            <a:pPr marL="3005455">
              <a:lnSpc>
                <a:spcPct val="100000"/>
              </a:lnSpc>
            </a:pPr>
            <a:r>
              <a:rPr sz="4400" spc="-5" dirty="0">
                <a:latin typeface="Arial"/>
                <a:cs typeface="Arial"/>
              </a:rPr>
              <a:t>Schematic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1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32" y="48768"/>
            <a:ext cx="9092171" cy="6760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" y="48768"/>
            <a:ext cx="9092565" cy="67608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5300">
              <a:latin typeface="Times New Roman"/>
              <a:cs typeface="Times New Roman"/>
            </a:endParaRPr>
          </a:p>
          <a:p>
            <a:pPr marL="3005455">
              <a:lnSpc>
                <a:spcPct val="100000"/>
              </a:lnSpc>
            </a:pPr>
            <a:r>
              <a:rPr sz="4400" spc="-5" dirty="0">
                <a:latin typeface="Arial"/>
                <a:cs typeface="Arial"/>
              </a:rPr>
              <a:t>Schematic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3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32" y="48768"/>
            <a:ext cx="9092171" cy="6760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na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3" y="685800"/>
            <a:ext cx="906696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" y="48768"/>
            <a:ext cx="9092565" cy="67608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5300">
              <a:latin typeface="Times New Roman"/>
              <a:cs typeface="Times New Roman"/>
            </a:endParaRPr>
          </a:p>
          <a:p>
            <a:pPr marL="1515110">
              <a:lnSpc>
                <a:spcPct val="100000"/>
              </a:lnSpc>
            </a:pPr>
            <a:r>
              <a:rPr sz="4400" spc="-5" dirty="0">
                <a:latin typeface="Arial"/>
                <a:cs typeface="Arial"/>
              </a:rPr>
              <a:t>06_12_asymmetrical.jpg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32" y="76200"/>
            <a:ext cx="9092171" cy="6760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2030" y="494284"/>
            <a:ext cx="6616700" cy="134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77440" marR="5080" indent="-2365375">
              <a:lnSpc>
                <a:spcPct val="100000"/>
              </a:lnSpc>
            </a:pPr>
            <a:r>
              <a:rPr spc="-5" dirty="0"/>
              <a:t>What happens at the other  strand?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67991"/>
            <a:ext cx="7537450" cy="3859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505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Arial"/>
                <a:cs typeface="Arial"/>
              </a:rPr>
              <a:t>3’ to 5’ strand</a:t>
            </a:r>
            <a:r>
              <a:rPr sz="3200" spc="-2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replication</a:t>
            </a:r>
            <a:endParaRPr sz="3200" dirty="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84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Arial"/>
                <a:cs typeface="Arial"/>
              </a:rPr>
              <a:t>Solved by </a:t>
            </a:r>
            <a:r>
              <a:rPr sz="3200" dirty="0">
                <a:latin typeface="Arial"/>
                <a:cs typeface="Arial"/>
              </a:rPr>
              <a:t>Reiji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Okazaki</a:t>
            </a:r>
            <a:endParaRPr sz="3200" dirty="0">
              <a:latin typeface="Arial"/>
              <a:cs typeface="Arial"/>
            </a:endParaRPr>
          </a:p>
          <a:p>
            <a:pPr marL="357505" marR="5080" indent="-344805">
              <a:lnSpc>
                <a:spcPts val="3460"/>
              </a:lnSpc>
              <a:spcBef>
                <a:spcPts val="81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Arial"/>
                <a:cs typeface="Arial"/>
              </a:rPr>
              <a:t>He </a:t>
            </a:r>
            <a:r>
              <a:rPr sz="3200" spc="-5" dirty="0">
                <a:latin typeface="Arial"/>
                <a:cs typeface="Arial"/>
              </a:rPr>
              <a:t>saw - one strand made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a  continuous manner (</a:t>
            </a:r>
            <a:r>
              <a:rPr sz="3200" spc="-5" dirty="0">
                <a:solidFill>
                  <a:srgbClr val="009999"/>
                </a:solidFill>
                <a:latin typeface="Arial"/>
                <a:cs typeface="Arial"/>
              </a:rPr>
              <a:t>leading strand</a:t>
            </a:r>
            <a:r>
              <a:rPr sz="3200" spc="-5" dirty="0">
                <a:latin typeface="Arial"/>
                <a:cs typeface="Arial"/>
              </a:rPr>
              <a:t>)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  the other </a:t>
            </a:r>
            <a:r>
              <a:rPr sz="3200" spc="-10" dirty="0">
                <a:latin typeface="Arial"/>
                <a:cs typeface="Arial"/>
              </a:rPr>
              <a:t>from </a:t>
            </a:r>
            <a:r>
              <a:rPr sz="3200" spc="-5" dirty="0">
                <a:latin typeface="Arial"/>
                <a:cs typeface="Arial"/>
              </a:rPr>
              <a:t>short discontinuous  pieces (</a:t>
            </a:r>
            <a:r>
              <a:rPr sz="3200" spc="-5" dirty="0">
                <a:solidFill>
                  <a:srgbClr val="009999"/>
                </a:solidFill>
                <a:latin typeface="Arial"/>
                <a:cs typeface="Arial"/>
              </a:rPr>
              <a:t>lagging</a:t>
            </a:r>
            <a:r>
              <a:rPr sz="3200" spc="-8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9999"/>
                </a:solidFill>
                <a:latin typeface="Arial"/>
                <a:cs typeface="Arial"/>
              </a:rPr>
              <a:t>strand</a:t>
            </a:r>
            <a:r>
              <a:rPr sz="3200" spc="-5" dirty="0">
                <a:latin typeface="Arial"/>
                <a:cs typeface="Arial"/>
              </a:rPr>
              <a:t>)</a:t>
            </a:r>
            <a:endParaRPr sz="3200" dirty="0">
              <a:latin typeface="Arial"/>
              <a:cs typeface="Arial"/>
            </a:endParaRPr>
          </a:p>
          <a:p>
            <a:pPr marL="356870" marR="71755" indent="-344170">
              <a:lnSpc>
                <a:spcPts val="3460"/>
              </a:lnSpc>
              <a:spcBef>
                <a:spcPts val="760"/>
              </a:spcBef>
              <a:buClr>
                <a:srgbClr val="FF0000"/>
              </a:buClr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discontinuous pieces </a:t>
            </a:r>
            <a:r>
              <a:rPr sz="3200" spc="-10" dirty="0">
                <a:latin typeface="Arial"/>
                <a:cs typeface="Arial"/>
              </a:rPr>
              <a:t>are known </a:t>
            </a:r>
            <a:r>
              <a:rPr sz="3200" spc="-5" dirty="0">
                <a:latin typeface="Arial"/>
                <a:cs typeface="Arial"/>
              </a:rPr>
              <a:t>as  </a:t>
            </a:r>
            <a:r>
              <a:rPr sz="3200" spc="-5" dirty="0">
                <a:solidFill>
                  <a:srgbClr val="009999"/>
                </a:solidFill>
                <a:latin typeface="Arial"/>
                <a:cs typeface="Arial"/>
              </a:rPr>
              <a:t>Okazaki</a:t>
            </a:r>
            <a:r>
              <a:rPr sz="3200" spc="-9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9999"/>
                </a:solidFill>
                <a:latin typeface="Arial"/>
                <a:cs typeface="Arial"/>
              </a:rPr>
              <a:t>fragments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6760" y="1411224"/>
            <a:ext cx="7650479" cy="4038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4864" y="389763"/>
            <a:ext cx="174307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Verdana"/>
                <a:cs typeface="Verdana"/>
              </a:rPr>
              <a:t>Trombone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model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96088"/>
            <a:ext cx="6775450" cy="2209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Verdana"/>
              <a:buChar char="•"/>
              <a:tabLst>
                <a:tab pos="469265" algn="l"/>
                <a:tab pos="469900" algn="l"/>
              </a:tabLst>
            </a:pPr>
            <a:r>
              <a:rPr sz="1600" spc="-5" dirty="0">
                <a:latin typeface="Verdana"/>
                <a:cs typeface="Verdana"/>
              </a:rPr>
              <a:t>Each eukaryotic </a:t>
            </a:r>
            <a:r>
              <a:rPr sz="1600" spc="5" dirty="0">
                <a:latin typeface="Verdana"/>
                <a:cs typeface="Verdana"/>
              </a:rPr>
              <a:t>chromosome </a:t>
            </a:r>
            <a:r>
              <a:rPr sz="1600" spc="-5" dirty="0">
                <a:latin typeface="Verdana"/>
                <a:cs typeface="Verdana"/>
              </a:rPr>
              <a:t>is </a:t>
            </a:r>
            <a:r>
              <a:rPr sz="1600" dirty="0">
                <a:latin typeface="Verdana"/>
                <a:cs typeface="Verdana"/>
              </a:rPr>
              <a:t>one </a:t>
            </a:r>
            <a:r>
              <a:rPr sz="1600" spc="-5" dirty="0">
                <a:latin typeface="Verdana"/>
                <a:cs typeface="Verdana"/>
              </a:rPr>
              <a:t>linear </a:t>
            </a:r>
            <a:r>
              <a:rPr sz="1600" spc="5" dirty="0">
                <a:latin typeface="Verdana"/>
                <a:cs typeface="Verdana"/>
              </a:rPr>
              <a:t>DNA </a:t>
            </a:r>
            <a:r>
              <a:rPr sz="1600" dirty="0">
                <a:latin typeface="Verdana"/>
                <a:cs typeface="Verdana"/>
              </a:rPr>
              <a:t>double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helix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Verdana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1600" spc="-10" dirty="0">
                <a:latin typeface="Verdana"/>
                <a:cs typeface="Verdana"/>
              </a:rPr>
              <a:t>Average </a:t>
            </a:r>
            <a:r>
              <a:rPr sz="1600" spc="5" dirty="0">
                <a:latin typeface="Verdana"/>
                <a:cs typeface="Verdana"/>
              </a:rPr>
              <a:t>~10</a:t>
            </a:r>
            <a:r>
              <a:rPr sz="1575" spc="7" baseline="26455" dirty="0">
                <a:latin typeface="Verdana"/>
                <a:cs typeface="Verdana"/>
              </a:rPr>
              <a:t>8 </a:t>
            </a:r>
            <a:r>
              <a:rPr sz="1600" dirty="0">
                <a:latin typeface="Verdana"/>
                <a:cs typeface="Verdana"/>
              </a:rPr>
              <a:t>base pairs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long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Verdana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1600" spc="-5" dirty="0">
                <a:latin typeface="Verdana"/>
                <a:cs typeface="Verdana"/>
              </a:rPr>
              <a:t>With </a:t>
            </a:r>
            <a:r>
              <a:rPr sz="1600" dirty="0">
                <a:latin typeface="Verdana"/>
                <a:cs typeface="Verdana"/>
              </a:rPr>
              <a:t>a replication </a:t>
            </a:r>
            <a:r>
              <a:rPr sz="1600" spc="-5" dirty="0">
                <a:latin typeface="Verdana"/>
                <a:cs typeface="Verdana"/>
              </a:rPr>
              <a:t>rate </a:t>
            </a:r>
            <a:r>
              <a:rPr sz="1600" spc="5" dirty="0">
                <a:latin typeface="Verdana"/>
                <a:cs typeface="Verdana"/>
              </a:rPr>
              <a:t>of 2 </a:t>
            </a:r>
            <a:r>
              <a:rPr sz="1600" spc="-5" dirty="0">
                <a:latin typeface="Verdana"/>
                <a:cs typeface="Verdana"/>
              </a:rPr>
              <a:t>kb/minute, replicating </a:t>
            </a:r>
            <a:r>
              <a:rPr sz="1600" dirty="0">
                <a:latin typeface="Verdana"/>
                <a:cs typeface="Verdana"/>
              </a:rPr>
              <a:t>one </a:t>
            </a:r>
            <a:r>
              <a:rPr sz="1600" spc="-5" dirty="0">
                <a:latin typeface="Verdana"/>
                <a:cs typeface="Verdana"/>
              </a:rPr>
              <a:t>human  </a:t>
            </a:r>
            <a:r>
              <a:rPr sz="1600" spc="5" dirty="0">
                <a:latin typeface="Verdana"/>
                <a:cs typeface="Verdana"/>
              </a:rPr>
              <a:t>chromosome </a:t>
            </a:r>
            <a:r>
              <a:rPr sz="1600" dirty="0">
                <a:latin typeface="Verdana"/>
                <a:cs typeface="Verdana"/>
              </a:rPr>
              <a:t>would require </a:t>
            </a:r>
            <a:r>
              <a:rPr sz="1600" spc="5" dirty="0">
                <a:latin typeface="Verdana"/>
                <a:cs typeface="Verdana"/>
              </a:rPr>
              <a:t>~35</a:t>
            </a:r>
            <a:r>
              <a:rPr sz="1600" spc="-19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days.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Verdana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469900" marR="33655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1600" dirty="0">
                <a:latin typeface="Verdana"/>
                <a:cs typeface="Verdana"/>
              </a:rPr>
              <a:t>Solution </a:t>
            </a:r>
            <a:r>
              <a:rPr sz="1600" spc="-5" dirty="0">
                <a:latin typeface="Verdana"/>
                <a:cs typeface="Verdana"/>
              </a:rPr>
              <a:t>---&gt; </a:t>
            </a:r>
            <a:r>
              <a:rPr sz="1600" spc="5" dirty="0">
                <a:latin typeface="Verdana"/>
                <a:cs typeface="Verdana"/>
              </a:rPr>
              <a:t>DNA </a:t>
            </a:r>
            <a:r>
              <a:rPr sz="1600" dirty="0">
                <a:latin typeface="Verdana"/>
                <a:cs typeface="Verdana"/>
              </a:rPr>
              <a:t>replication </a:t>
            </a:r>
            <a:r>
              <a:rPr sz="1600" spc="-5" dirty="0">
                <a:latin typeface="Verdana"/>
                <a:cs typeface="Verdana"/>
              </a:rPr>
              <a:t>initiates at </a:t>
            </a:r>
            <a:r>
              <a:rPr sz="1600" spc="-10" dirty="0">
                <a:latin typeface="Verdana"/>
                <a:cs typeface="Verdana"/>
              </a:rPr>
              <a:t>many </a:t>
            </a:r>
            <a:r>
              <a:rPr sz="1600" dirty="0">
                <a:latin typeface="Verdana"/>
                <a:cs typeface="Verdana"/>
              </a:rPr>
              <a:t>different </a:t>
            </a:r>
            <a:r>
              <a:rPr sz="1600" spc="-5" dirty="0">
                <a:latin typeface="Verdana"/>
                <a:cs typeface="Verdana"/>
              </a:rPr>
              <a:t>sites  </a:t>
            </a:r>
            <a:r>
              <a:rPr sz="1600" spc="-15" dirty="0">
                <a:latin typeface="Verdana"/>
                <a:cs typeface="Verdana"/>
              </a:rPr>
              <a:t>simultaneously.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0792" y="2526792"/>
            <a:ext cx="6236207" cy="4041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11923" y="3049523"/>
            <a:ext cx="1811020" cy="5975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481965" marR="240665" indent="-307975">
              <a:lnSpc>
                <a:spcPct val="100000"/>
              </a:lnSpc>
              <a:spcBef>
                <a:spcPts val="295"/>
              </a:spcBef>
            </a:pPr>
            <a:r>
              <a:rPr sz="1600" spc="-5" dirty="0">
                <a:latin typeface="Verdana"/>
                <a:cs typeface="Verdana"/>
              </a:rPr>
              <a:t>Rates </a:t>
            </a:r>
            <a:r>
              <a:rPr sz="1600" dirty="0">
                <a:latin typeface="Verdana"/>
                <a:cs typeface="Verdana"/>
              </a:rPr>
              <a:t>are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cell  specific!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5716" y="5834921"/>
            <a:ext cx="93599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Verdana"/>
                <a:cs typeface="Verdana"/>
              </a:rPr>
              <a:t>Fig.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3.14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24688"/>
            <a:ext cx="498856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u="sng" dirty="0">
                <a:latin typeface="Verdana"/>
                <a:cs typeface="Verdana"/>
              </a:rPr>
              <a:t>Fig. </a:t>
            </a:r>
            <a:r>
              <a:rPr sz="1600" u="sng" spc="5" dirty="0">
                <a:latin typeface="Verdana"/>
                <a:cs typeface="Verdana"/>
              </a:rPr>
              <a:t>3.13 </a:t>
            </a:r>
            <a:r>
              <a:rPr sz="1600" u="sng" dirty="0">
                <a:latin typeface="Verdana"/>
                <a:cs typeface="Verdana"/>
              </a:rPr>
              <a:t>- </a:t>
            </a:r>
            <a:r>
              <a:rPr sz="1600" u="sng" spc="-5" dirty="0">
                <a:latin typeface="Verdana"/>
                <a:cs typeface="Verdana"/>
              </a:rPr>
              <a:t>Replication </a:t>
            </a:r>
            <a:r>
              <a:rPr sz="1600" u="sng" spc="5" dirty="0">
                <a:latin typeface="Verdana"/>
                <a:cs typeface="Verdana"/>
              </a:rPr>
              <a:t>forks </a:t>
            </a:r>
            <a:r>
              <a:rPr sz="1600" u="sng" dirty="0">
                <a:latin typeface="Verdana"/>
                <a:cs typeface="Verdana"/>
              </a:rPr>
              <a:t>visible </a:t>
            </a:r>
            <a:r>
              <a:rPr sz="1600" u="sng" spc="-5" dirty="0">
                <a:latin typeface="Verdana"/>
                <a:cs typeface="Verdana"/>
              </a:rPr>
              <a:t>in</a:t>
            </a:r>
            <a:r>
              <a:rPr sz="1600" u="sng" spc="-150" dirty="0">
                <a:latin typeface="Verdana"/>
                <a:cs typeface="Verdana"/>
              </a:rPr>
              <a:t> </a:t>
            </a:r>
            <a:r>
              <a:rPr sz="1600" i="1" u="sng" dirty="0">
                <a:latin typeface="Verdana"/>
                <a:cs typeface="Verdana"/>
              </a:rPr>
              <a:t>Drosophila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520" y="941832"/>
            <a:ext cx="7677911" cy="4974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8021"/>
            <a:ext cx="8610600" cy="1439779"/>
          </a:xfrm>
        </p:spPr>
        <p:txBody>
          <a:bodyPr/>
          <a:lstStyle/>
          <a:p>
            <a:r>
              <a:rPr lang="en-US" altLang="en-US" sz="2400" dirty="0"/>
              <a:t>The cell cycle consists of</a:t>
            </a:r>
            <a:endParaRPr lang="en-US" altLang="en-US" sz="2100" dirty="0"/>
          </a:p>
          <a:p>
            <a:pPr lvl="1"/>
            <a:r>
              <a:rPr lang="en-US" altLang="en-US" sz="2400" dirty="0"/>
              <a:t>Interphase – normal cell activity</a:t>
            </a:r>
          </a:p>
          <a:p>
            <a:pPr lvl="1"/>
            <a:r>
              <a:rPr lang="en-US" altLang="en-US" sz="2400" dirty="0"/>
              <a:t>The mitotic phase – cell </a:t>
            </a:r>
            <a:r>
              <a:rPr lang="en-US" altLang="en-US" sz="2400" dirty="0" smtClean="0"/>
              <a:t>division</a:t>
            </a:r>
            <a:endParaRPr lang="en-US" altLang="en-US" sz="2400" dirty="0"/>
          </a:p>
          <a:p>
            <a:pPr lvl="1"/>
            <a:endParaRPr lang="en-US" altLang="en-US" sz="2400" dirty="0"/>
          </a:p>
        </p:txBody>
      </p:sp>
      <p:pic>
        <p:nvPicPr>
          <p:cNvPr id="10242" name="Picture 2" descr="https://classconnection.s3.amazonaws.com/856/flashcards/702856/jpg/12_06cellcycle-l1320204546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97466"/>
            <a:ext cx="7854950" cy="546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457200"/>
            <a:ext cx="4294632" cy="586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4540" y="348488"/>
            <a:ext cx="3807460" cy="3185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u="sng" spc="-5" dirty="0">
                <a:latin typeface="Verdana"/>
                <a:cs typeface="Verdana"/>
              </a:rPr>
              <a:t>Replication </a:t>
            </a:r>
            <a:r>
              <a:rPr sz="1600" u="sng" spc="5" dirty="0">
                <a:latin typeface="Verdana"/>
                <a:cs typeface="Verdana"/>
              </a:rPr>
              <a:t>of </a:t>
            </a:r>
            <a:r>
              <a:rPr sz="1600" u="sng" spc="-5" dirty="0">
                <a:latin typeface="Verdana"/>
                <a:cs typeface="Verdana"/>
              </a:rPr>
              <a:t>circular </a:t>
            </a:r>
            <a:r>
              <a:rPr sz="1600" u="sng" spc="5" dirty="0">
                <a:latin typeface="Verdana"/>
                <a:cs typeface="Verdana"/>
              </a:rPr>
              <a:t>DNA</a:t>
            </a:r>
            <a:r>
              <a:rPr sz="1600" u="sng" spc="-70" dirty="0">
                <a:latin typeface="Verdana"/>
                <a:cs typeface="Verdana"/>
              </a:rPr>
              <a:t> </a:t>
            </a:r>
            <a:r>
              <a:rPr sz="1600" u="sng" spc="-5" dirty="0">
                <a:latin typeface="Verdana"/>
                <a:cs typeface="Verdana"/>
              </a:rPr>
              <a:t>in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i="1" u="sng" spc="-5" dirty="0">
                <a:latin typeface="Verdana"/>
                <a:cs typeface="Verdana"/>
              </a:rPr>
              <a:t>E. </a:t>
            </a:r>
            <a:r>
              <a:rPr sz="1600" i="1" u="sng" dirty="0">
                <a:latin typeface="Verdana"/>
                <a:cs typeface="Verdana"/>
              </a:rPr>
              <a:t>coli</a:t>
            </a:r>
            <a:r>
              <a:rPr sz="1600" i="1" u="sng" spc="-70" dirty="0">
                <a:latin typeface="Verdana"/>
                <a:cs typeface="Verdana"/>
              </a:rPr>
              <a:t> </a:t>
            </a:r>
            <a:r>
              <a:rPr sz="1600" u="sng" dirty="0">
                <a:latin typeface="Verdana"/>
                <a:cs typeface="Verdana"/>
              </a:rPr>
              <a:t>(3.10):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469900" marR="1193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1600" spc="-55" dirty="0">
                <a:latin typeface="Verdana"/>
                <a:cs typeface="Verdana"/>
              </a:rPr>
              <a:t>Two </a:t>
            </a:r>
            <a:r>
              <a:rPr sz="1600" dirty="0">
                <a:latin typeface="Verdana"/>
                <a:cs typeface="Verdana"/>
              </a:rPr>
              <a:t>replication </a:t>
            </a:r>
            <a:r>
              <a:rPr sz="1600" spc="5" dirty="0">
                <a:latin typeface="Verdana"/>
                <a:cs typeface="Verdana"/>
              </a:rPr>
              <a:t>forks </a:t>
            </a:r>
            <a:r>
              <a:rPr sz="1600" dirty="0">
                <a:latin typeface="Verdana"/>
                <a:cs typeface="Verdana"/>
              </a:rPr>
              <a:t>result </a:t>
            </a:r>
            <a:r>
              <a:rPr sz="1600" spc="-5" dirty="0">
                <a:latin typeface="Verdana"/>
                <a:cs typeface="Verdana"/>
              </a:rPr>
              <a:t>in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  </a:t>
            </a:r>
            <a:r>
              <a:rPr sz="1600" u="sng" spc="-10" dirty="0">
                <a:latin typeface="Verdana"/>
                <a:cs typeface="Verdana"/>
              </a:rPr>
              <a:t>theta-like </a:t>
            </a:r>
            <a:r>
              <a:rPr sz="1600" dirty="0">
                <a:latin typeface="Verdana"/>
                <a:cs typeface="Verdana"/>
              </a:rPr>
              <a:t>(</a:t>
            </a:r>
            <a:r>
              <a:rPr sz="1600" dirty="0">
                <a:latin typeface="Symbol"/>
                <a:cs typeface="Symbol"/>
              </a:rPr>
              <a:t></a:t>
            </a:r>
            <a:r>
              <a:rPr sz="1600" dirty="0">
                <a:latin typeface="Verdana"/>
                <a:cs typeface="Verdana"/>
              </a:rPr>
              <a:t>)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structure.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Verdana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1600" dirty="0">
                <a:latin typeface="Verdana"/>
                <a:cs typeface="Verdana"/>
              </a:rPr>
              <a:t>As </a:t>
            </a:r>
            <a:r>
              <a:rPr sz="1600" spc="-5" dirty="0">
                <a:latin typeface="Verdana"/>
                <a:cs typeface="Verdana"/>
              </a:rPr>
              <a:t>strands separate, positive  </a:t>
            </a:r>
            <a:r>
              <a:rPr sz="1600" dirty="0">
                <a:latin typeface="Verdana"/>
                <a:cs typeface="Verdana"/>
              </a:rPr>
              <a:t>supercoils </a:t>
            </a:r>
            <a:r>
              <a:rPr sz="1600" spc="5" dirty="0">
                <a:latin typeface="Verdana"/>
                <a:cs typeface="Verdana"/>
              </a:rPr>
              <a:t>form </a:t>
            </a:r>
            <a:r>
              <a:rPr sz="1600" dirty="0">
                <a:latin typeface="Verdana"/>
                <a:cs typeface="Verdana"/>
              </a:rPr>
              <a:t>elsewhere </a:t>
            </a:r>
            <a:r>
              <a:rPr sz="1600" spc="-5" dirty="0">
                <a:latin typeface="Verdana"/>
                <a:cs typeface="Verdana"/>
              </a:rPr>
              <a:t>in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the  </a:t>
            </a:r>
            <a:r>
              <a:rPr sz="1600" dirty="0">
                <a:latin typeface="Verdana"/>
                <a:cs typeface="Verdana"/>
              </a:rPr>
              <a:t>molecule.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Verdana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469265" marR="36195" indent="-45656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1600" u="sng" spc="-10" dirty="0">
                <a:latin typeface="Verdana"/>
                <a:cs typeface="Verdana"/>
              </a:rPr>
              <a:t>Topoisomerases </a:t>
            </a:r>
            <a:r>
              <a:rPr sz="1600" spc="-5" dirty="0">
                <a:latin typeface="Verdana"/>
                <a:cs typeface="Verdana"/>
              </a:rPr>
              <a:t>relieve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tensions  in the </a:t>
            </a:r>
            <a:r>
              <a:rPr sz="1600" dirty="0">
                <a:latin typeface="Verdana"/>
                <a:cs typeface="Verdana"/>
              </a:rPr>
              <a:t>supercoils, </a:t>
            </a:r>
            <a:r>
              <a:rPr sz="1600" spc="-5" dirty="0">
                <a:latin typeface="Verdana"/>
                <a:cs typeface="Verdana"/>
              </a:rPr>
              <a:t>allowing </a:t>
            </a:r>
            <a:r>
              <a:rPr sz="1600" spc="-10" dirty="0">
                <a:latin typeface="Verdana"/>
                <a:cs typeface="Verdana"/>
              </a:rPr>
              <a:t>the  </a:t>
            </a:r>
            <a:r>
              <a:rPr sz="1600" spc="5" dirty="0">
                <a:latin typeface="Verdana"/>
                <a:cs typeface="Verdana"/>
              </a:rPr>
              <a:t>DNA </a:t>
            </a:r>
            <a:r>
              <a:rPr sz="1600" spc="-5" dirty="0">
                <a:latin typeface="Verdana"/>
                <a:cs typeface="Verdana"/>
              </a:rPr>
              <a:t>to continue to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separate.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Packaging</a:t>
            </a:r>
            <a:endParaRPr lang="en-US" dirty="0"/>
          </a:p>
        </p:txBody>
      </p:sp>
      <p:pic>
        <p:nvPicPr>
          <p:cNvPr id="6148" name="Picture 4" descr="http://4.bp.blogspot.com/-2wbUAgiZqYk/UaZmWRcdxhI/AAAAAAAABBs/iEOJjN80nI8/s1600/Hist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61" y="1066800"/>
            <a:ext cx="9201761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42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58038" cy="1412875"/>
          </a:xfrm>
        </p:spPr>
        <p:txBody>
          <a:bodyPr/>
          <a:lstStyle/>
          <a:p>
            <a:pPr eaLnBrk="1" hangingPunct="1"/>
            <a:r>
              <a:rPr lang="en-US" altLang="en-US" smtClean="0"/>
              <a:t>Structure of</a:t>
            </a:r>
            <a:br>
              <a:rPr lang="en-US" altLang="en-US" smtClean="0"/>
            </a:br>
            <a:r>
              <a:rPr lang="en-US" altLang="en-US" smtClean="0"/>
              <a:t> DNA</a:t>
            </a:r>
          </a:p>
        </p:txBody>
      </p:sp>
      <p:pic>
        <p:nvPicPr>
          <p:cNvPr id="768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" t="37439" r="36264" b="3465"/>
          <a:stretch>
            <a:fillRect/>
          </a:stretch>
        </p:blipFill>
        <p:spPr bwMode="auto">
          <a:xfrm>
            <a:off x="3352800" y="762000"/>
            <a:ext cx="4856163" cy="57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1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nucleotide: ATP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3756025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Energy storage for cells</a:t>
            </a:r>
          </a:p>
          <a:p>
            <a:pPr eaLnBrk="1" hangingPunct="1"/>
            <a:r>
              <a:rPr lang="en-US" altLang="en-US" sz="2800" smtClean="0"/>
              <a:t>Many enzymes use ATP</a:t>
            </a:r>
          </a:p>
          <a:p>
            <a:pPr eaLnBrk="1" hangingPunct="1"/>
            <a:r>
              <a:rPr lang="en-US" altLang="en-US" sz="2800" smtClean="0"/>
              <a:t>Provides a way to run reactions that are otherwise </a:t>
            </a:r>
            <a:r>
              <a:rPr lang="en-US" altLang="en-US" sz="2800" b="1" smtClean="0"/>
              <a:t>endergonic</a:t>
            </a:r>
            <a:r>
              <a:rPr lang="en-US" altLang="en-US" sz="2800" smtClean="0"/>
              <a:t> (require energy)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7782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t="2626" r="2461" b="8391"/>
          <a:stretch>
            <a:fillRect/>
          </a:stretch>
        </p:blipFill>
        <p:spPr>
          <a:xfrm>
            <a:off x="4398963" y="1828800"/>
            <a:ext cx="4745037" cy="4405313"/>
          </a:xfrm>
          <a:noFill/>
        </p:spPr>
      </p:pic>
    </p:spTree>
    <p:extLst>
      <p:ext uri="{BB962C8B-B14F-4D97-AF65-F5344CB8AC3E}">
        <p14:creationId xmlns:p14="http://schemas.microsoft.com/office/powerpoint/2010/main" val="36096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3920" y="1295400"/>
            <a:ext cx="4221479" cy="4495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8940" y="5979159"/>
            <a:ext cx="2976880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E. Coli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genome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includes  approximately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4,000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genes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540" y="184403"/>
            <a:ext cx="3539490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10" dirty="0">
                <a:solidFill>
                  <a:srgbClr val="FF0000"/>
                </a:solidFill>
                <a:latin typeface="Times New Roman"/>
                <a:cs typeface="Times New Roman"/>
              </a:rPr>
              <a:t>Chromosomes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265935"/>
            <a:ext cx="4483735" cy="4895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indent="-231140">
              <a:lnSpc>
                <a:spcPct val="100000"/>
              </a:lnSpc>
              <a:buChar char="•"/>
              <a:tabLst>
                <a:tab pos="244475" algn="l"/>
              </a:tabLst>
            </a:pP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Chromosomes</a:t>
            </a:r>
            <a:endParaRPr sz="2800">
              <a:latin typeface="Times New Roman"/>
              <a:cs typeface="Times New Roman"/>
            </a:endParaRPr>
          </a:p>
          <a:p>
            <a:pPr marL="637540" marR="5080" lvl="1" indent="-277495">
              <a:lnSpc>
                <a:spcPct val="85000"/>
              </a:lnSpc>
              <a:spcBef>
                <a:spcPts val="944"/>
              </a:spcBef>
              <a:buFont typeface="Wingdings"/>
              <a:buChar char=""/>
              <a:tabLst>
                <a:tab pos="637540" algn="l"/>
              </a:tabLst>
            </a:pPr>
            <a:r>
              <a:rPr sz="2200" dirty="0">
                <a:latin typeface="Times New Roman"/>
                <a:cs typeface="Times New Roman"/>
              </a:rPr>
              <a:t>Strands of </a:t>
            </a:r>
            <a:r>
              <a:rPr sz="2200" spc="-5" dirty="0">
                <a:latin typeface="Times New Roman"/>
                <a:cs typeface="Times New Roman"/>
              </a:rPr>
              <a:t>DNA </a:t>
            </a:r>
            <a:r>
              <a:rPr sz="2200" spc="5" dirty="0">
                <a:latin typeface="Times New Roman"/>
                <a:cs typeface="Times New Roman"/>
              </a:rPr>
              <a:t>that contain all</a:t>
            </a:r>
            <a:r>
              <a:rPr sz="2200" spc="-3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  </a:t>
            </a:r>
            <a:r>
              <a:rPr sz="2200" spc="5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genes </a:t>
            </a:r>
            <a:r>
              <a:rPr sz="2200" dirty="0">
                <a:latin typeface="Times New Roman"/>
                <a:cs typeface="Times New Roman"/>
              </a:rPr>
              <a:t>an </a:t>
            </a:r>
            <a:r>
              <a:rPr sz="2200" spc="-5" dirty="0">
                <a:latin typeface="Times New Roman"/>
                <a:cs typeface="Times New Roman"/>
              </a:rPr>
              <a:t>organism </a:t>
            </a:r>
            <a:r>
              <a:rPr sz="2200" dirty="0">
                <a:latin typeface="Times New Roman"/>
                <a:cs typeface="Times New Roman"/>
              </a:rPr>
              <a:t>needs </a:t>
            </a:r>
            <a:r>
              <a:rPr sz="2200" spc="5" dirty="0">
                <a:latin typeface="Times New Roman"/>
                <a:cs typeface="Times New Roman"/>
              </a:rPr>
              <a:t>to  </a:t>
            </a:r>
            <a:r>
              <a:rPr sz="2200" spc="-5" dirty="0">
                <a:latin typeface="Times New Roman"/>
                <a:cs typeface="Times New Roman"/>
              </a:rPr>
              <a:t>survive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reproduce</a:t>
            </a:r>
            <a:endParaRPr sz="2200">
              <a:latin typeface="Times New Roman"/>
              <a:cs typeface="Times New Roman"/>
            </a:endParaRPr>
          </a:p>
          <a:p>
            <a:pPr marL="243840" indent="-231140">
              <a:lnSpc>
                <a:spcPct val="100000"/>
              </a:lnSpc>
              <a:spcBef>
                <a:spcPts val="1555"/>
              </a:spcBef>
              <a:buChar char="•"/>
              <a:tabLst>
                <a:tab pos="244475" algn="l"/>
              </a:tabLst>
            </a:pP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Genes</a:t>
            </a:r>
            <a:endParaRPr sz="2800">
              <a:latin typeface="Times New Roman"/>
              <a:cs typeface="Times New Roman"/>
            </a:endParaRPr>
          </a:p>
          <a:p>
            <a:pPr marL="637540" marR="417830" lvl="1" indent="-277495">
              <a:lnSpc>
                <a:spcPts val="2260"/>
              </a:lnSpc>
              <a:spcBef>
                <a:spcPts val="1855"/>
              </a:spcBef>
              <a:buFont typeface="Wingdings"/>
              <a:buChar char=""/>
              <a:tabLst>
                <a:tab pos="637540" algn="l"/>
              </a:tabLst>
            </a:pPr>
            <a:r>
              <a:rPr sz="2200" spc="-5" dirty="0">
                <a:latin typeface="Times New Roman"/>
                <a:cs typeface="Times New Roman"/>
              </a:rPr>
              <a:t>Segments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DNA </a:t>
            </a:r>
            <a:r>
              <a:rPr sz="2200" spc="5" dirty="0">
                <a:latin typeface="Times New Roman"/>
                <a:cs typeface="Times New Roman"/>
              </a:rPr>
              <a:t>that</a:t>
            </a:r>
            <a:r>
              <a:rPr sz="2200" spc="-22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specify  </a:t>
            </a:r>
            <a:r>
              <a:rPr sz="2200" dirty="0">
                <a:latin typeface="Times New Roman"/>
                <a:cs typeface="Times New Roman"/>
              </a:rPr>
              <a:t>how </a:t>
            </a:r>
            <a:r>
              <a:rPr sz="2200" spc="5" dirty="0">
                <a:latin typeface="Times New Roman"/>
                <a:cs typeface="Times New Roman"/>
              </a:rPr>
              <a:t>to build 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-14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protein</a:t>
            </a:r>
            <a:endParaRPr sz="2200">
              <a:latin typeface="Times New Roman"/>
              <a:cs typeface="Times New Roman"/>
            </a:endParaRPr>
          </a:p>
          <a:p>
            <a:pPr marL="927100" marR="845185" lvl="2" indent="-177165">
              <a:lnSpc>
                <a:spcPct val="85000"/>
              </a:lnSpc>
              <a:spcBef>
                <a:spcPts val="910"/>
              </a:spcBef>
              <a:buChar char="•"/>
              <a:tabLst>
                <a:tab pos="927100" algn="l"/>
              </a:tabLst>
            </a:pPr>
            <a:r>
              <a:rPr sz="2200" spc="-5" dirty="0">
                <a:latin typeface="Times New Roman"/>
                <a:cs typeface="Times New Roman"/>
              </a:rPr>
              <a:t>genes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5" dirty="0">
                <a:latin typeface="Times New Roman"/>
                <a:cs typeface="Times New Roman"/>
              </a:rPr>
              <a:t>specify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more  </a:t>
            </a:r>
            <a:r>
              <a:rPr sz="2200" spc="5" dirty="0">
                <a:latin typeface="Times New Roman"/>
                <a:cs typeface="Times New Roman"/>
              </a:rPr>
              <a:t>than </a:t>
            </a:r>
            <a:r>
              <a:rPr sz="2200" dirty="0">
                <a:latin typeface="Times New Roman"/>
                <a:cs typeface="Times New Roman"/>
              </a:rPr>
              <a:t>one </a:t>
            </a:r>
            <a:r>
              <a:rPr sz="2200" spc="5" dirty="0">
                <a:latin typeface="Times New Roman"/>
                <a:cs typeface="Times New Roman"/>
              </a:rPr>
              <a:t>protein in  </a:t>
            </a:r>
            <a:r>
              <a:rPr sz="2200" dirty="0">
                <a:latin typeface="Times New Roman"/>
                <a:cs typeface="Times New Roman"/>
              </a:rPr>
              <a:t>eukaryotes</a:t>
            </a:r>
            <a:endParaRPr sz="2200">
              <a:latin typeface="Times New Roman"/>
              <a:cs typeface="Times New Roman"/>
            </a:endParaRPr>
          </a:p>
          <a:p>
            <a:pPr marL="637540" marR="676275" lvl="1" indent="-277495" algn="just">
              <a:lnSpc>
                <a:spcPct val="85000"/>
              </a:lnSpc>
              <a:spcBef>
                <a:spcPts val="1830"/>
              </a:spcBef>
              <a:buFont typeface="Wingdings"/>
              <a:buChar char=""/>
              <a:tabLst>
                <a:tab pos="637540" algn="l"/>
              </a:tabLst>
            </a:pPr>
            <a:r>
              <a:rPr sz="2200" spc="-5" dirty="0">
                <a:latin typeface="Times New Roman"/>
                <a:cs typeface="Times New Roman"/>
              </a:rPr>
              <a:t>Chromosome </a:t>
            </a:r>
            <a:r>
              <a:rPr sz="2200" spc="-10" dirty="0">
                <a:latin typeface="Times New Roman"/>
                <a:cs typeface="Times New Roman"/>
              </a:rPr>
              <a:t>maps </a:t>
            </a:r>
            <a:r>
              <a:rPr sz="2200" spc="5" dirty="0">
                <a:latin typeface="Times New Roman"/>
                <a:cs typeface="Times New Roman"/>
              </a:rPr>
              <a:t>are </a:t>
            </a:r>
            <a:r>
              <a:rPr sz="2200" dirty="0">
                <a:latin typeface="Times New Roman"/>
                <a:cs typeface="Times New Roman"/>
              </a:rPr>
              <a:t>used  </a:t>
            </a:r>
            <a:r>
              <a:rPr sz="2200" spc="5" dirty="0">
                <a:latin typeface="Times New Roman"/>
                <a:cs typeface="Times New Roman"/>
              </a:rPr>
              <a:t>to show the </a:t>
            </a:r>
            <a:r>
              <a:rPr sz="2200" b="1" dirty="0">
                <a:latin typeface="Times New Roman"/>
                <a:cs typeface="Times New Roman"/>
              </a:rPr>
              <a:t>locus </a:t>
            </a:r>
            <a:r>
              <a:rPr sz="2200" spc="5" dirty="0">
                <a:latin typeface="Times New Roman"/>
                <a:cs typeface="Times New Roman"/>
              </a:rPr>
              <a:t>(location) 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genes </a:t>
            </a:r>
            <a:r>
              <a:rPr sz="2200" dirty="0">
                <a:latin typeface="Times New Roman"/>
                <a:cs typeface="Times New Roman"/>
              </a:rPr>
              <a:t>on a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chromosome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" y="48768"/>
            <a:ext cx="9092565" cy="67608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5300">
              <a:latin typeface="Times New Roman"/>
              <a:cs typeface="Times New Roman"/>
            </a:endParaRPr>
          </a:p>
          <a:p>
            <a:pPr marL="1557655">
              <a:lnSpc>
                <a:spcPct val="100000"/>
              </a:lnSpc>
            </a:pPr>
            <a:r>
              <a:rPr sz="4400" spc="-5" dirty="0">
                <a:latin typeface="Arial"/>
                <a:cs typeface="Arial"/>
              </a:rPr>
              <a:t>06_04_replic.rounds.jpg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32" y="48768"/>
            <a:ext cx="9092171" cy="6760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na replication conservative semiconservative dispers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543925" cy="442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2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" y="48768"/>
            <a:ext cx="9092565" cy="67608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5300">
              <a:latin typeface="Times New Roman"/>
              <a:cs typeface="Times New Roman"/>
            </a:endParaRPr>
          </a:p>
          <a:p>
            <a:pPr marL="1728470">
              <a:lnSpc>
                <a:spcPct val="100000"/>
              </a:lnSpc>
            </a:pPr>
            <a:r>
              <a:rPr sz="4400" spc="-5" dirty="0">
                <a:latin typeface="Arial"/>
                <a:cs typeface="Arial"/>
              </a:rPr>
              <a:t>06_05_replic.origin.jpg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32" y="48768"/>
            <a:ext cx="9092171" cy="6760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361</Words>
  <Application>Microsoft Office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Verdana</vt:lpstr>
      <vt:lpstr>Wingdings</vt:lpstr>
      <vt:lpstr>Office Theme</vt:lpstr>
      <vt:lpstr>DNA copying S-phase</vt:lpstr>
      <vt:lpstr>PowerPoint Presentation</vt:lpstr>
      <vt:lpstr>DNA Packaging</vt:lpstr>
      <vt:lpstr>Structure of  DNA</vt:lpstr>
      <vt:lpstr>A nucleotide: ATP</vt:lpstr>
      <vt:lpstr>Chromosomes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happens at the other  strand?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REPLICATION</dc:title>
  <dc:creator>K D</dc:creator>
  <cp:lastModifiedBy>K Johanson</cp:lastModifiedBy>
  <cp:revision>9</cp:revision>
  <dcterms:created xsi:type="dcterms:W3CDTF">2018-02-02T07:56:57Z</dcterms:created>
  <dcterms:modified xsi:type="dcterms:W3CDTF">2023-01-13T15:58:10Z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2018-02-02T00:00:00Z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2018-02-02T00:00:00Z</vt:filetime>
  </property>
</Properties>
</file>