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2.xml" ContentType="application/vnd.openxmlformats-officedocument.presentationml.tags+xml"/>
  <Override PartName="/ppt/notesSlides/notesSlide27.xml" ContentType="application/vnd.openxmlformats-officedocument.presentationml.notesSlide+xml"/>
  <Override PartName="/ppt/tags/tag3.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717" r:id="rId3"/>
    <p:sldMasterId id="2147483754" r:id="rId4"/>
    <p:sldMasterId id="2147483759" r:id="rId5"/>
    <p:sldMasterId id="2147483851" r:id="rId6"/>
  </p:sldMasterIdLst>
  <p:notesMasterIdLst>
    <p:notesMasterId r:id="rId36"/>
  </p:notesMasterIdLst>
  <p:handoutMasterIdLst>
    <p:handoutMasterId r:id="rId37"/>
  </p:handoutMasterIdLst>
  <p:sldIdLst>
    <p:sldId id="313" r:id="rId7"/>
    <p:sldId id="258" r:id="rId8"/>
    <p:sldId id="301" r:id="rId9"/>
    <p:sldId id="303" r:id="rId10"/>
    <p:sldId id="304" r:id="rId11"/>
    <p:sldId id="305" r:id="rId12"/>
    <p:sldId id="306" r:id="rId13"/>
    <p:sldId id="279" r:id="rId14"/>
    <p:sldId id="280" r:id="rId15"/>
    <p:sldId id="281" r:id="rId16"/>
    <p:sldId id="282" r:id="rId17"/>
    <p:sldId id="283" r:id="rId18"/>
    <p:sldId id="284" r:id="rId19"/>
    <p:sldId id="288" r:id="rId20"/>
    <p:sldId id="289" r:id="rId21"/>
    <p:sldId id="290" r:id="rId22"/>
    <p:sldId id="292" r:id="rId23"/>
    <p:sldId id="293" r:id="rId24"/>
    <p:sldId id="309" r:id="rId25"/>
    <p:sldId id="310" r:id="rId26"/>
    <p:sldId id="294" r:id="rId27"/>
    <p:sldId id="295" r:id="rId28"/>
    <p:sldId id="296" r:id="rId29"/>
    <p:sldId id="297" r:id="rId30"/>
    <p:sldId id="298" r:id="rId31"/>
    <p:sldId id="299" r:id="rId32"/>
    <p:sldId id="300" r:id="rId33"/>
    <p:sldId id="315" r:id="rId34"/>
    <p:sldId id="314" r:id="rId35"/>
  </p:sldIdLst>
  <p:sldSz cx="9144000" cy="6858000" type="screen4x3"/>
  <p:notesSz cx="7086600" cy="9372600"/>
  <p:custDataLst>
    <p:tags r:id="rId3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userDrawn="1">
          <p15:clr>
            <a:srgbClr val="A4A3A4"/>
          </p15:clr>
        </p15:guide>
        <p15:guide id="2" pos="223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roth_r" initials="RB" lastIdx="51" clrIdx="0"/>
  <p:cmAuthor id="1" name="Kristen" initials="K"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86B"/>
    <a:srgbClr val="00FF00"/>
    <a:srgbClr val="00CC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68" autoAdjust="0"/>
  </p:normalViewPr>
  <p:slideViewPr>
    <p:cSldViewPr snapToGrid="0">
      <p:cViewPr varScale="1">
        <p:scale>
          <a:sx n="81" d="100"/>
          <a:sy n="81" d="100"/>
        </p:scale>
        <p:origin x="12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notesViewPr>
    <p:cSldViewPr snapToGrid="0">
      <p:cViewPr varScale="1">
        <p:scale>
          <a:sx n="60" d="100"/>
          <a:sy n="60" d="100"/>
        </p:scale>
        <p:origin x="-2532" y="-78"/>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49.wmf"/><Relationship Id="rId4" Type="http://schemas.openxmlformats.org/officeDocument/2006/relationships/image" Target="../media/image55.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11" Type="http://schemas.openxmlformats.org/officeDocument/2006/relationships/image" Target="../media/image66.wmf"/><Relationship Id="rId5" Type="http://schemas.openxmlformats.org/officeDocument/2006/relationships/image" Target="../media/image60.wmf"/><Relationship Id="rId10" Type="http://schemas.openxmlformats.org/officeDocument/2006/relationships/image" Target="../media/image65.wmf"/><Relationship Id="rId4" Type="http://schemas.openxmlformats.org/officeDocument/2006/relationships/image" Target="../media/image59.wmf"/><Relationship Id="rId9" Type="http://schemas.openxmlformats.org/officeDocument/2006/relationships/image" Target="../media/image64.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image" Target="../media/image69.wmf"/><Relationship Id="rId7" Type="http://schemas.openxmlformats.org/officeDocument/2006/relationships/image" Target="../media/image73.wmf"/><Relationship Id="rId2" Type="http://schemas.openxmlformats.org/officeDocument/2006/relationships/image" Target="../media/image68.wmf"/><Relationship Id="rId1" Type="http://schemas.openxmlformats.org/officeDocument/2006/relationships/image" Target="../media/image67.wmf"/><Relationship Id="rId6" Type="http://schemas.openxmlformats.org/officeDocument/2006/relationships/image" Target="../media/image72.wmf"/><Relationship Id="rId11" Type="http://schemas.openxmlformats.org/officeDocument/2006/relationships/image" Target="../media/image77.wmf"/><Relationship Id="rId5" Type="http://schemas.openxmlformats.org/officeDocument/2006/relationships/image" Target="../media/image71.wmf"/><Relationship Id="rId10" Type="http://schemas.openxmlformats.org/officeDocument/2006/relationships/image" Target="../media/image76.wmf"/><Relationship Id="rId4" Type="http://schemas.openxmlformats.org/officeDocument/2006/relationships/image" Target="../media/image70.wmf"/><Relationship Id="rId9" Type="http://schemas.openxmlformats.org/officeDocument/2006/relationships/image" Target="../media/image75.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85.wmf"/><Relationship Id="rId13" Type="http://schemas.openxmlformats.org/officeDocument/2006/relationships/image" Target="../media/image90.wmf"/><Relationship Id="rId3" Type="http://schemas.openxmlformats.org/officeDocument/2006/relationships/image" Target="../media/image80.wmf"/><Relationship Id="rId7" Type="http://schemas.openxmlformats.org/officeDocument/2006/relationships/image" Target="../media/image84.wmf"/><Relationship Id="rId12" Type="http://schemas.openxmlformats.org/officeDocument/2006/relationships/image" Target="../media/image89.wmf"/><Relationship Id="rId2" Type="http://schemas.openxmlformats.org/officeDocument/2006/relationships/image" Target="../media/image79.wmf"/><Relationship Id="rId1" Type="http://schemas.openxmlformats.org/officeDocument/2006/relationships/image" Target="../media/image78.wmf"/><Relationship Id="rId6" Type="http://schemas.openxmlformats.org/officeDocument/2006/relationships/image" Target="../media/image83.wmf"/><Relationship Id="rId11" Type="http://schemas.openxmlformats.org/officeDocument/2006/relationships/image" Target="../media/image88.wmf"/><Relationship Id="rId5" Type="http://schemas.openxmlformats.org/officeDocument/2006/relationships/image" Target="../media/image82.wmf"/><Relationship Id="rId15" Type="http://schemas.openxmlformats.org/officeDocument/2006/relationships/image" Target="../media/image92.wmf"/><Relationship Id="rId10" Type="http://schemas.openxmlformats.org/officeDocument/2006/relationships/image" Target="../media/image87.wmf"/><Relationship Id="rId4" Type="http://schemas.openxmlformats.org/officeDocument/2006/relationships/image" Target="../media/image81.wmf"/><Relationship Id="rId9" Type="http://schemas.openxmlformats.org/officeDocument/2006/relationships/image" Target="../media/image86.wmf"/><Relationship Id="rId14" Type="http://schemas.openxmlformats.org/officeDocument/2006/relationships/image" Target="../media/image9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00.wmf"/><Relationship Id="rId3" Type="http://schemas.openxmlformats.org/officeDocument/2006/relationships/image" Target="../media/image95.wmf"/><Relationship Id="rId7" Type="http://schemas.openxmlformats.org/officeDocument/2006/relationships/image" Target="../media/image99.wmf"/><Relationship Id="rId2" Type="http://schemas.openxmlformats.org/officeDocument/2006/relationships/image" Target="../media/image94.wmf"/><Relationship Id="rId1" Type="http://schemas.openxmlformats.org/officeDocument/2006/relationships/image" Target="../media/image93.wmf"/><Relationship Id="rId6" Type="http://schemas.openxmlformats.org/officeDocument/2006/relationships/image" Target="../media/image98.wmf"/><Relationship Id="rId11" Type="http://schemas.openxmlformats.org/officeDocument/2006/relationships/image" Target="../media/image103.wmf"/><Relationship Id="rId5" Type="http://schemas.openxmlformats.org/officeDocument/2006/relationships/image" Target="../media/image97.wmf"/><Relationship Id="rId10" Type="http://schemas.openxmlformats.org/officeDocument/2006/relationships/image" Target="../media/image102.wmf"/><Relationship Id="rId4" Type="http://schemas.openxmlformats.org/officeDocument/2006/relationships/image" Target="../media/image96.wmf"/><Relationship Id="rId9" Type="http://schemas.openxmlformats.org/officeDocument/2006/relationships/image" Target="../media/image10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06.wmf"/><Relationship Id="rId2" Type="http://schemas.openxmlformats.org/officeDocument/2006/relationships/image" Target="../media/image105.wmf"/><Relationship Id="rId1" Type="http://schemas.openxmlformats.org/officeDocument/2006/relationships/image" Target="../media/image104.wmf"/><Relationship Id="rId4" Type="http://schemas.openxmlformats.org/officeDocument/2006/relationships/image" Target="../media/image10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image" Target="../media/image21.wmf"/><Relationship Id="rId3" Type="http://schemas.openxmlformats.org/officeDocument/2006/relationships/image" Target="../media/image11.wmf"/><Relationship Id="rId7" Type="http://schemas.openxmlformats.org/officeDocument/2006/relationships/image" Target="../media/image15.wmf"/><Relationship Id="rId12" Type="http://schemas.openxmlformats.org/officeDocument/2006/relationships/image" Target="../media/image20.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11" Type="http://schemas.openxmlformats.org/officeDocument/2006/relationships/image" Target="../media/image19.wmf"/><Relationship Id="rId5" Type="http://schemas.openxmlformats.org/officeDocument/2006/relationships/image" Target="../media/image13.wmf"/><Relationship Id="rId10" Type="http://schemas.openxmlformats.org/officeDocument/2006/relationships/image" Target="../media/image18.wmf"/><Relationship Id="rId4" Type="http://schemas.openxmlformats.org/officeDocument/2006/relationships/image" Target="../media/image12.wmf"/><Relationship Id="rId9" Type="http://schemas.openxmlformats.org/officeDocument/2006/relationships/image" Target="../media/image17.wmf"/><Relationship Id="rId1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image" Target="../media/image35.wmf"/><Relationship Id="rId3" Type="http://schemas.openxmlformats.org/officeDocument/2006/relationships/image" Target="../media/image25.wmf"/><Relationship Id="rId7" Type="http://schemas.openxmlformats.org/officeDocument/2006/relationships/image" Target="../media/image29.wmf"/><Relationship Id="rId12" Type="http://schemas.openxmlformats.org/officeDocument/2006/relationships/image" Target="../media/image34.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11" Type="http://schemas.openxmlformats.org/officeDocument/2006/relationships/image" Target="../media/image33.wmf"/><Relationship Id="rId5" Type="http://schemas.openxmlformats.org/officeDocument/2006/relationships/image" Target="../media/image27.wmf"/><Relationship Id="rId10" Type="http://schemas.openxmlformats.org/officeDocument/2006/relationships/image" Target="../media/image32.wmf"/><Relationship Id="rId4" Type="http://schemas.openxmlformats.org/officeDocument/2006/relationships/image" Target="../media/image26.wmf"/><Relationship Id="rId9" Type="http://schemas.openxmlformats.org/officeDocument/2006/relationships/image" Target="../media/image31.wmf"/><Relationship Id="rId14"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23.wmf"/><Relationship Id="rId6" Type="http://schemas.openxmlformats.org/officeDocument/2006/relationships/image" Target="../media/image41.wmf"/><Relationship Id="rId5" Type="http://schemas.openxmlformats.org/officeDocument/2006/relationships/image" Target="../media/image40.wmf"/><Relationship Id="rId10" Type="http://schemas.openxmlformats.org/officeDocument/2006/relationships/image" Target="../media/image45.wmf"/><Relationship Id="rId4" Type="http://schemas.openxmlformats.org/officeDocument/2006/relationships/image" Target="../media/image39.wmf"/><Relationship Id="rId9" Type="http://schemas.openxmlformats.org/officeDocument/2006/relationships/image" Target="../media/image4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4" Type="http://schemas.openxmlformats.org/officeDocument/2006/relationships/image" Target="../media/image5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6"/>
          <p:cNvSpPr>
            <a:spLocks noChangeArrowheads="1"/>
          </p:cNvSpPr>
          <p:nvPr/>
        </p:nvSpPr>
        <p:spPr bwMode="auto">
          <a:xfrm>
            <a:off x="0" y="8856783"/>
            <a:ext cx="3139758" cy="47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33" tIns="47917" rIns="95833" bIns="47917" anchor="b"/>
          <a:lstStyle/>
          <a:p>
            <a:pPr defTabSz="958421" eaLnBrk="0" hangingPunct="0"/>
            <a:r>
              <a:rPr lang="en-US" sz="1200"/>
              <a:t>Project Lead The Way, Inc.</a:t>
            </a:r>
            <a:endParaRPr lang="en-US" sz="1200" baseline="30000">
              <a:cs typeface="Arial" charset="0"/>
            </a:endParaRPr>
          </a:p>
          <a:p>
            <a:pPr defTabSz="958421" eaLnBrk="0" hangingPunct="0"/>
            <a:r>
              <a:rPr lang="en-US" sz="1200">
                <a:cs typeface="Arial" charset="0"/>
              </a:rPr>
              <a:t>Copyright 2010</a:t>
            </a:r>
          </a:p>
        </p:txBody>
      </p:sp>
      <p:sp>
        <p:nvSpPr>
          <p:cNvPr id="78851" name="Rectangle 7"/>
          <p:cNvSpPr>
            <a:spLocks noChangeArrowheads="1"/>
          </p:cNvSpPr>
          <p:nvPr/>
        </p:nvSpPr>
        <p:spPr bwMode="auto">
          <a:xfrm>
            <a:off x="3946843" y="0"/>
            <a:ext cx="3139758" cy="476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33" tIns="47917" rIns="95833" bIns="47917"/>
          <a:lstStyle/>
          <a:p>
            <a:pPr algn="r" defTabSz="958421"/>
            <a:r>
              <a:rPr lang="en-US" sz="1200"/>
              <a:t>Principles Of Engineering</a:t>
            </a:r>
            <a:r>
              <a:rPr lang="en-US" sz="1200" baseline="30000"/>
              <a:t>TM</a:t>
            </a:r>
          </a:p>
          <a:p>
            <a:pPr algn="r" defTabSz="958421"/>
            <a:r>
              <a:rPr lang="en-US" sz="1200"/>
              <a:t>Unit 2 – Lesson 2.1 – Statics</a:t>
            </a:r>
          </a:p>
        </p:txBody>
      </p:sp>
      <p:sp>
        <p:nvSpPr>
          <p:cNvPr id="3080" name="Rectangle 8"/>
          <p:cNvSpPr>
            <a:spLocks noGrp="1" noChangeArrowheads="1"/>
          </p:cNvSpPr>
          <p:nvPr>
            <p:ph type="sldNum" sz="quarter" idx="3"/>
          </p:nvPr>
        </p:nvSpPr>
        <p:spPr bwMode="auto">
          <a:xfrm>
            <a:off x="3953404" y="8890953"/>
            <a:ext cx="3139758" cy="476766"/>
          </a:xfrm>
          <a:prstGeom prst="rect">
            <a:avLst/>
          </a:prstGeom>
          <a:noFill/>
          <a:ln w="9525">
            <a:noFill/>
            <a:miter lim="800000"/>
            <a:headEnd/>
            <a:tailEnd/>
          </a:ln>
          <a:effectLst/>
        </p:spPr>
        <p:txBody>
          <a:bodyPr vert="horz" wrap="square" lIns="95833" tIns="47917" rIns="95833" bIns="47917" numCol="1" anchor="b" anchorCtr="0" compatLnSpc="1">
            <a:prstTxWarp prst="textNoShape">
              <a:avLst/>
            </a:prstTxWarp>
          </a:bodyPr>
          <a:lstStyle>
            <a:lvl1pPr algn="r" defTabSz="958421">
              <a:defRPr sz="1200"/>
            </a:lvl1pPr>
          </a:lstStyle>
          <a:p>
            <a:pPr>
              <a:defRPr/>
            </a:pPr>
            <a:fld id="{A3FBB172-E96C-481F-B3CA-DE3383D197CB}" type="slidenum">
              <a:rPr lang="en-US"/>
              <a:pPr>
                <a:defRPr/>
              </a:pPr>
              <a:t>‹#›</a:t>
            </a:fld>
            <a:endParaRPr lang="en-US"/>
          </a:p>
        </p:txBody>
      </p:sp>
      <p:sp>
        <p:nvSpPr>
          <p:cNvPr id="78853" name="Rectangle 9"/>
          <p:cNvSpPr>
            <a:spLocks noChangeArrowheads="1"/>
          </p:cNvSpPr>
          <p:nvPr/>
        </p:nvSpPr>
        <p:spPr bwMode="auto">
          <a:xfrm>
            <a:off x="0" y="0"/>
            <a:ext cx="3139758" cy="476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33" tIns="47917" rIns="95833" bIns="47917"/>
          <a:lstStyle/>
          <a:p>
            <a:pPr defTabSz="958421"/>
            <a:r>
              <a:rPr lang="en-US" sz="1200"/>
              <a:t>Calculating Truss Forces</a:t>
            </a:r>
          </a:p>
        </p:txBody>
      </p:sp>
      <p:sp>
        <p:nvSpPr>
          <p:cNvPr id="78854" name="Rectangle 10"/>
          <p:cNvSpPr>
            <a:spLocks noChangeArrowheads="1"/>
          </p:cNvSpPr>
          <p:nvPr/>
        </p:nvSpPr>
        <p:spPr bwMode="auto">
          <a:xfrm>
            <a:off x="3953404" y="8890953"/>
            <a:ext cx="3139758" cy="476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33" tIns="47917" rIns="95833" bIns="47917" anchor="b"/>
          <a:lstStyle/>
          <a:p>
            <a:pPr algn="r" defTabSz="958421"/>
            <a:fld id="{A3024883-6121-45B8-BF67-2757B6D5852D}" type="slidenum">
              <a:rPr lang="en-US" sz="1200"/>
              <a:pPr algn="r" defTabSz="958421"/>
              <a:t>‹#›</a:t>
            </a:fld>
            <a:endParaRPr lang="en-US" sz="1200"/>
          </a:p>
        </p:txBody>
      </p:sp>
    </p:spTree>
    <p:extLst>
      <p:ext uri="{BB962C8B-B14F-4D97-AF65-F5344CB8AC3E}">
        <p14:creationId xmlns:p14="http://schemas.microsoft.com/office/powerpoint/2010/main" val="3767859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4"/>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708660" y="4451985"/>
            <a:ext cx="5669280" cy="4217670"/>
          </a:xfrm>
          <a:prstGeom prst="rect">
            <a:avLst/>
          </a:prstGeom>
          <a:noFill/>
          <a:ln w="9525">
            <a:noFill/>
            <a:miter lim="800000"/>
            <a:headEnd/>
            <a:tailEnd/>
          </a:ln>
          <a:effectLst/>
        </p:spPr>
        <p:txBody>
          <a:bodyPr vert="horz" wrap="square" lIns="94046" tIns="47023" rIns="94046" bIns="470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28" name="Rectangle 8"/>
          <p:cNvSpPr>
            <a:spLocks noChangeArrowheads="1"/>
          </p:cNvSpPr>
          <p:nvPr/>
        </p:nvSpPr>
        <p:spPr bwMode="auto">
          <a:xfrm>
            <a:off x="0" y="8856783"/>
            <a:ext cx="3139758" cy="47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33" tIns="47917" rIns="95833" bIns="47917" anchor="b"/>
          <a:lstStyle/>
          <a:p>
            <a:pPr defTabSz="958421" eaLnBrk="0" hangingPunct="0"/>
            <a:r>
              <a:rPr lang="en-US" sz="1200"/>
              <a:t>Project Lead The Way, Inc.</a:t>
            </a:r>
            <a:endParaRPr lang="en-US" sz="1200" baseline="30000">
              <a:cs typeface="Arial" charset="0"/>
            </a:endParaRPr>
          </a:p>
          <a:p>
            <a:pPr defTabSz="958421" eaLnBrk="0" hangingPunct="0"/>
            <a:r>
              <a:rPr lang="en-US" sz="1200">
                <a:cs typeface="Arial" charset="0"/>
              </a:rPr>
              <a:t>Copyright 2010</a:t>
            </a:r>
          </a:p>
        </p:txBody>
      </p:sp>
      <p:sp>
        <p:nvSpPr>
          <p:cNvPr id="52229" name="Rectangle 9"/>
          <p:cNvSpPr>
            <a:spLocks noChangeArrowheads="1"/>
          </p:cNvSpPr>
          <p:nvPr/>
        </p:nvSpPr>
        <p:spPr bwMode="auto">
          <a:xfrm>
            <a:off x="3946843" y="0"/>
            <a:ext cx="3139758" cy="476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33" tIns="47917" rIns="95833" bIns="47917"/>
          <a:lstStyle/>
          <a:p>
            <a:pPr algn="r" defTabSz="958421"/>
            <a:r>
              <a:rPr lang="en-US" sz="1200"/>
              <a:t>Principles Of Engineering</a:t>
            </a:r>
            <a:r>
              <a:rPr lang="en-US" sz="1200" baseline="30000"/>
              <a:t>TM</a:t>
            </a:r>
          </a:p>
          <a:p>
            <a:pPr algn="r" defTabSz="958421"/>
            <a:r>
              <a:rPr lang="en-US" sz="1200"/>
              <a:t>Unit 2 – Lesson 2.1 – Statics</a:t>
            </a:r>
          </a:p>
        </p:txBody>
      </p:sp>
      <p:sp>
        <p:nvSpPr>
          <p:cNvPr id="52230" name="Rectangle 10"/>
          <p:cNvSpPr>
            <a:spLocks noChangeArrowheads="1"/>
          </p:cNvSpPr>
          <p:nvPr/>
        </p:nvSpPr>
        <p:spPr bwMode="auto">
          <a:xfrm>
            <a:off x="3953404" y="8890953"/>
            <a:ext cx="3139758" cy="476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33" tIns="47917" rIns="95833" bIns="47917" anchor="b"/>
          <a:lstStyle/>
          <a:p>
            <a:pPr algn="r" defTabSz="958421"/>
            <a:fld id="{74FAA5DC-F37F-4549-8562-06E5551B1DFC}" type="slidenum">
              <a:rPr lang="en-US" sz="1200"/>
              <a:pPr algn="r" defTabSz="958421"/>
              <a:t>‹#›</a:t>
            </a:fld>
            <a:endParaRPr lang="en-US" sz="1200"/>
          </a:p>
        </p:txBody>
      </p:sp>
      <p:sp>
        <p:nvSpPr>
          <p:cNvPr id="52231" name="Rectangle 11"/>
          <p:cNvSpPr>
            <a:spLocks noChangeArrowheads="1"/>
          </p:cNvSpPr>
          <p:nvPr/>
        </p:nvSpPr>
        <p:spPr bwMode="auto">
          <a:xfrm>
            <a:off x="0" y="0"/>
            <a:ext cx="3139758" cy="476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33" tIns="47917" rIns="95833" bIns="47917"/>
          <a:lstStyle/>
          <a:p>
            <a:pPr defTabSz="958421"/>
            <a:r>
              <a:rPr lang="en-US" sz="1200"/>
              <a:t>Calculating Truss Forces</a:t>
            </a:r>
          </a:p>
        </p:txBody>
      </p:sp>
      <p:sp>
        <p:nvSpPr>
          <p:cNvPr id="52232" name="Rectangle 12"/>
          <p:cNvSpPr>
            <a:spLocks noChangeArrowheads="1"/>
          </p:cNvSpPr>
          <p:nvPr/>
        </p:nvSpPr>
        <p:spPr bwMode="auto">
          <a:xfrm>
            <a:off x="3953404" y="8890953"/>
            <a:ext cx="3139758" cy="476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33" tIns="47917" rIns="95833" bIns="47917" anchor="b"/>
          <a:lstStyle/>
          <a:p>
            <a:pPr algn="r" defTabSz="958421"/>
            <a:fld id="{375413FD-E494-4F34-8C32-B948F0888583}" type="slidenum">
              <a:rPr lang="en-US" sz="1200"/>
              <a:pPr algn="r" defTabSz="958421"/>
              <a:t>‹#›</a:t>
            </a:fld>
            <a:endParaRPr lang="en-US" sz="1200"/>
          </a:p>
        </p:txBody>
      </p:sp>
    </p:spTree>
    <p:extLst>
      <p:ext uri="{BB962C8B-B14F-4D97-AF65-F5344CB8AC3E}">
        <p14:creationId xmlns:p14="http://schemas.microsoft.com/office/powerpoint/2010/main" val="963125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60211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673594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60105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3333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Stress that the only forces used when summing the moments are the external forces. Members’ internal forces are not used.  </a:t>
            </a:r>
          </a:p>
          <a:p>
            <a:pPr eaLnBrk="1" hangingPunct="1"/>
            <a:endParaRPr lang="en-US" dirty="0" smtClean="0"/>
          </a:p>
          <a:p>
            <a:pPr eaLnBrk="1" hangingPunct="1"/>
            <a:r>
              <a:rPr lang="en-US" dirty="0" smtClean="0"/>
              <a:t>Note: Choose the point that we will use as our "pivot" when summing the moments.  </a:t>
            </a:r>
          </a:p>
          <a:p>
            <a:pPr eaLnBrk="1" hangingPunct="1"/>
            <a:endParaRPr lang="en-US" dirty="0" smtClean="0"/>
          </a:p>
          <a:p>
            <a:pPr eaLnBrk="1" hangingPunct="1"/>
            <a:r>
              <a:rPr lang="en-US" dirty="0" smtClean="0"/>
              <a:t>In this example, point A was chosen as the pivot because it eliminates the moments from two unknown forces. Forces that are pointing directly toward or away from the pivot do not cause a moment because the distance is zero. </a:t>
            </a:r>
          </a:p>
          <a:p>
            <a:pPr eaLnBrk="1" hangingPunct="1"/>
            <a:endParaRPr lang="en-US" dirty="0" smtClean="0"/>
          </a:p>
          <a:p>
            <a:pPr eaLnBrk="1" hangingPunct="1"/>
            <a:r>
              <a:rPr lang="en-US" dirty="0" smtClean="0"/>
              <a:t>Note: If the answer for a reaction force is</a:t>
            </a:r>
            <a:r>
              <a:rPr lang="en-US" baseline="0" dirty="0" smtClean="0"/>
              <a:t> negative</a:t>
            </a:r>
            <a:r>
              <a:rPr lang="en-US" dirty="0" smtClean="0"/>
              <a:t>, the direction of the reaction force is opposite to what was originally chosen.  </a:t>
            </a:r>
          </a:p>
        </p:txBody>
      </p:sp>
    </p:spTree>
    <p:extLst>
      <p:ext uri="{BB962C8B-B14F-4D97-AF65-F5344CB8AC3E}">
        <p14:creationId xmlns:p14="http://schemas.microsoft.com/office/powerpoint/2010/main" val="3911301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Stress that the only forces used when summing the moments are the external forces. Member forces are not used.  </a:t>
            </a:r>
          </a:p>
          <a:p>
            <a:pPr eaLnBrk="1" hangingPunct="1"/>
            <a:endParaRPr lang="en-US" dirty="0" smtClean="0"/>
          </a:p>
          <a:p>
            <a:pPr eaLnBrk="1" hangingPunct="1"/>
            <a:r>
              <a:rPr lang="en-US" dirty="0" smtClean="0"/>
              <a:t>Note: Positive answer means the chosen direction is correct. If the answer is negative, the direction of the reaction force would be opposite to what is originally chosen.  </a:t>
            </a:r>
          </a:p>
          <a:p>
            <a:pPr eaLnBrk="1" hangingPunct="1"/>
            <a:endParaRPr lang="en-US" dirty="0" smtClean="0"/>
          </a:p>
        </p:txBody>
      </p:sp>
    </p:spTree>
    <p:extLst>
      <p:ext uri="{BB962C8B-B14F-4D97-AF65-F5344CB8AC3E}">
        <p14:creationId xmlns:p14="http://schemas.microsoft.com/office/powerpoint/2010/main" val="771854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Stress that the only forces used when summing the moments are the external forces. Member forces are not used.  </a:t>
            </a:r>
          </a:p>
          <a:p>
            <a:pPr eaLnBrk="1" hangingPunct="1"/>
            <a:endParaRPr lang="en-US" dirty="0" smtClean="0"/>
          </a:p>
          <a:p>
            <a:pPr eaLnBrk="1" hangingPunct="1"/>
            <a:r>
              <a:rPr lang="en-US" dirty="0" smtClean="0"/>
              <a:t>Note: A</a:t>
            </a:r>
            <a:r>
              <a:rPr lang="en-US" baseline="0" dirty="0" smtClean="0"/>
              <a:t> p</a:t>
            </a:r>
            <a:r>
              <a:rPr lang="en-US" dirty="0" smtClean="0"/>
              <a:t>ositive answer means the chosen direction is correct. If the answer is negative, the direction of the reaction force would be opposite to what is originally chosen.  </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2371269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If the direction of a member force changes, there will be two free body diagrams that need to be updated. </a:t>
            </a:r>
          </a:p>
        </p:txBody>
      </p:sp>
    </p:spTree>
    <p:extLst>
      <p:ext uri="{BB962C8B-B14F-4D97-AF65-F5344CB8AC3E}">
        <p14:creationId xmlns:p14="http://schemas.microsoft.com/office/powerpoint/2010/main" val="2082403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Once the reaction forces and angles are found, we will no longer use the distance measurements. </a:t>
            </a:r>
          </a:p>
        </p:txBody>
      </p:sp>
    </p:spTree>
    <p:extLst>
      <p:ext uri="{BB962C8B-B14F-4D97-AF65-F5344CB8AC3E}">
        <p14:creationId xmlns:p14="http://schemas.microsoft.com/office/powerpoint/2010/main" val="2936260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Once the reaction forces and angles are found, we will no longer use the distance measurements. </a:t>
            </a:r>
          </a:p>
        </p:txBody>
      </p:sp>
    </p:spTree>
    <p:extLst>
      <p:ext uri="{BB962C8B-B14F-4D97-AF65-F5344CB8AC3E}">
        <p14:creationId xmlns:p14="http://schemas.microsoft.com/office/powerpoint/2010/main" val="2614691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Once the reaction forces and angles are found, we will no longer use the distance measurements. </a:t>
            </a:r>
          </a:p>
        </p:txBody>
      </p:sp>
    </p:spTree>
    <p:extLst>
      <p:ext uri="{BB962C8B-B14F-4D97-AF65-F5344CB8AC3E}">
        <p14:creationId xmlns:p14="http://schemas.microsoft.com/office/powerpoint/2010/main" val="314973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85523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To get the free body diagram for each joint, simply erase the middle of each member and put arrows on the end.  </a:t>
            </a:r>
          </a:p>
        </p:txBody>
      </p:sp>
    </p:spTree>
    <p:extLst>
      <p:ext uri="{BB962C8B-B14F-4D97-AF65-F5344CB8AC3E}">
        <p14:creationId xmlns:p14="http://schemas.microsoft.com/office/powerpoint/2010/main" val="3512831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130670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As the forces are summed, choose the sign based on the direction of the vector arrow in the force diagram. </a:t>
            </a:r>
          </a:p>
          <a:p>
            <a:pPr eaLnBrk="1" hangingPunct="1"/>
            <a:endParaRPr lang="en-US" dirty="0" smtClean="0"/>
          </a:p>
          <a:p>
            <a:pPr eaLnBrk="1" hangingPunct="1"/>
            <a:r>
              <a:rPr lang="en-US" dirty="0" smtClean="0"/>
              <a:t>Note: A</a:t>
            </a:r>
            <a:r>
              <a:rPr lang="en-US" baseline="0" dirty="0" smtClean="0"/>
              <a:t> n</a:t>
            </a:r>
            <a:r>
              <a:rPr lang="en-US" dirty="0" smtClean="0"/>
              <a:t>egative answer means the original assumption is incorrect. Instead of the member being in tension, it is actually under compression. </a:t>
            </a:r>
          </a:p>
        </p:txBody>
      </p:sp>
    </p:spTree>
    <p:extLst>
      <p:ext uri="{BB962C8B-B14F-4D97-AF65-F5344CB8AC3E}">
        <p14:creationId xmlns:p14="http://schemas.microsoft.com/office/powerpoint/2010/main" val="1359463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As the forces are summed, choose the sign based on the direction of the vector arrow in the </a:t>
            </a:r>
            <a:r>
              <a:rPr lang="en-US" b="1" i="1" dirty="0" smtClean="0"/>
              <a:t>updated</a:t>
            </a:r>
            <a:r>
              <a:rPr lang="en-US" dirty="0" smtClean="0"/>
              <a:t> force diagram. </a:t>
            </a:r>
          </a:p>
          <a:p>
            <a:pPr eaLnBrk="1" hangingPunct="1"/>
            <a:endParaRPr lang="en-US" dirty="0" smtClean="0"/>
          </a:p>
          <a:p>
            <a:pPr eaLnBrk="1" hangingPunct="1"/>
            <a:r>
              <a:rPr lang="en-US" dirty="0" smtClean="0"/>
              <a:t>Note: There is a negative on the x-component of AB because of the updated direction of AB. </a:t>
            </a:r>
          </a:p>
          <a:p>
            <a:pPr eaLnBrk="1" hangingPunct="1"/>
            <a:endParaRPr lang="en-US" dirty="0" smtClean="0"/>
          </a:p>
          <a:p>
            <a:pPr eaLnBrk="1" hangingPunct="1"/>
            <a:r>
              <a:rPr lang="en-US" dirty="0" smtClean="0"/>
              <a:t>Note: A</a:t>
            </a:r>
            <a:r>
              <a:rPr lang="en-US" baseline="0" dirty="0" smtClean="0"/>
              <a:t> p</a:t>
            </a:r>
            <a:r>
              <a:rPr lang="en-US" dirty="0" smtClean="0"/>
              <a:t>ositive answer means the original assumption is correct and the member is under tension. If the answer is negative, the direction of the reaction force would be opposite to what is originally chosen.  </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555791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As the forces are summed, choose the sign for each component</a:t>
            </a:r>
            <a:r>
              <a:rPr lang="en-US" baseline="0" dirty="0" smtClean="0"/>
              <a:t> </a:t>
            </a:r>
            <a:r>
              <a:rPr lang="en-US" dirty="0" smtClean="0"/>
              <a:t>based on the direction of the vector arrow in the force diagram. </a:t>
            </a:r>
          </a:p>
          <a:p>
            <a:pPr eaLnBrk="1" hangingPunct="1"/>
            <a:endParaRPr lang="en-US" dirty="0" smtClean="0"/>
          </a:p>
          <a:p>
            <a:pPr eaLnBrk="1" hangingPunct="1"/>
            <a:r>
              <a:rPr lang="en-US" dirty="0" smtClean="0"/>
              <a:t>Note: A</a:t>
            </a:r>
            <a:r>
              <a:rPr lang="en-US" baseline="0" dirty="0" smtClean="0"/>
              <a:t> n</a:t>
            </a:r>
            <a:r>
              <a:rPr lang="en-US" dirty="0" smtClean="0"/>
              <a:t>egative answer means the original assumption is incorrect. Instead of the member being in tension, it is actually under compression. </a:t>
            </a:r>
          </a:p>
          <a:p>
            <a:pPr eaLnBrk="1" hangingPunct="1"/>
            <a:endParaRPr lang="en-US" dirty="0" smtClean="0"/>
          </a:p>
        </p:txBody>
      </p:sp>
    </p:spTree>
    <p:extLst>
      <p:ext uri="{BB962C8B-B14F-4D97-AF65-F5344CB8AC3E}">
        <p14:creationId xmlns:p14="http://schemas.microsoft.com/office/powerpoint/2010/main" val="638316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As the forces are summed, choose the sign based on the direction of the vector arrow in the </a:t>
            </a:r>
            <a:r>
              <a:rPr lang="en-US" b="1" i="1" dirty="0" smtClean="0"/>
              <a:t>updated</a:t>
            </a:r>
            <a:r>
              <a:rPr lang="en-US" dirty="0" smtClean="0"/>
              <a:t> force diagram. </a:t>
            </a:r>
          </a:p>
          <a:p>
            <a:pPr eaLnBrk="1" hangingPunct="1"/>
            <a:endParaRPr lang="en-US" dirty="0" smtClean="0"/>
          </a:p>
          <a:p>
            <a:pPr eaLnBrk="1" hangingPunct="1"/>
            <a:r>
              <a:rPr lang="en-US" dirty="0" smtClean="0"/>
              <a:t>Note: A</a:t>
            </a:r>
            <a:r>
              <a:rPr lang="en-US" baseline="0" dirty="0" smtClean="0"/>
              <a:t> p</a:t>
            </a:r>
            <a:r>
              <a:rPr lang="en-US" dirty="0" smtClean="0"/>
              <a:t>ositive answer means the original assumption is correct and the member is under tension. If the answer is negative, the direction of the reaction force would be opposite to what is originally chosen.  </a:t>
            </a:r>
          </a:p>
          <a:p>
            <a:pPr eaLnBrk="1" hangingPunct="1"/>
            <a:endParaRPr lang="en-US" dirty="0" smtClean="0"/>
          </a:p>
        </p:txBody>
      </p:sp>
    </p:spTree>
    <p:extLst>
      <p:ext uri="{BB962C8B-B14F-4D97-AF65-F5344CB8AC3E}">
        <p14:creationId xmlns:p14="http://schemas.microsoft.com/office/powerpoint/2010/main" val="746544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As the forces are summed, choose the sign based on the direction of the vector arrow in the force diagram. </a:t>
            </a:r>
          </a:p>
          <a:p>
            <a:pPr eaLnBrk="1" hangingPunct="1"/>
            <a:endParaRPr lang="en-US" dirty="0" smtClean="0"/>
          </a:p>
          <a:p>
            <a:pPr eaLnBrk="1" hangingPunct="1"/>
            <a:r>
              <a:rPr lang="en-US" dirty="0" smtClean="0"/>
              <a:t>Note: A</a:t>
            </a:r>
            <a:r>
              <a:rPr lang="en-US" baseline="0" dirty="0" smtClean="0"/>
              <a:t> p</a:t>
            </a:r>
            <a:r>
              <a:rPr lang="en-US" dirty="0" smtClean="0"/>
              <a:t>ositive answer means the original assumption is correct and the member is under tension. If the answer is negative, the direction of the reaction force would be opposite to what is originally chosen.  </a:t>
            </a:r>
          </a:p>
          <a:p>
            <a:pPr eaLnBrk="1" hangingPunct="1"/>
            <a:endParaRPr lang="en-US" dirty="0" smtClean="0"/>
          </a:p>
          <a:p>
            <a:pPr eaLnBrk="1" hangingPunct="1"/>
            <a:r>
              <a:rPr lang="en-US" dirty="0" smtClean="0"/>
              <a:t>Note: After solving for joint A, solving for joint D is an alternative and slightly easier method. Always look for joints that are easy to solve, such as joints where all forces are at right angles to one another. The progression for solving in the PPT gives the students exposure to trigonometry, which tends to be more of a stumbling block. </a:t>
            </a:r>
          </a:p>
          <a:p>
            <a:pPr eaLnBrk="1" hangingPunct="1"/>
            <a:endParaRPr lang="en-US" dirty="0" smtClean="0"/>
          </a:p>
        </p:txBody>
      </p:sp>
    </p:spTree>
    <p:extLst>
      <p:ext uri="{BB962C8B-B14F-4D97-AF65-F5344CB8AC3E}">
        <p14:creationId xmlns:p14="http://schemas.microsoft.com/office/powerpoint/2010/main" val="5986033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hdr" sz="quarter"/>
          </p:nvPr>
        </p:nvSpPr>
        <p:spPr>
          <a:xfrm>
            <a:off x="0" y="0"/>
            <a:ext cx="3173222" cy="483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lvl1pPr eaLnBrk="0" hangingPunct="0">
              <a:defRPr sz="900">
                <a:solidFill>
                  <a:schemeClr val="tx1"/>
                </a:solidFill>
                <a:latin typeface="Arial" charset="0"/>
              </a:defRPr>
            </a:lvl1pPr>
            <a:lvl2pPr marL="789133" indent="-303513" eaLnBrk="0" hangingPunct="0">
              <a:defRPr sz="900">
                <a:solidFill>
                  <a:schemeClr val="tx1"/>
                </a:solidFill>
                <a:latin typeface="Arial" charset="0"/>
              </a:defRPr>
            </a:lvl2pPr>
            <a:lvl3pPr marL="1214052" indent="-242810" eaLnBrk="0" hangingPunct="0">
              <a:defRPr sz="900">
                <a:solidFill>
                  <a:schemeClr val="tx1"/>
                </a:solidFill>
                <a:latin typeface="Arial" charset="0"/>
              </a:defRPr>
            </a:lvl3pPr>
            <a:lvl4pPr marL="1699672" indent="-242810" eaLnBrk="0" hangingPunct="0">
              <a:defRPr sz="900">
                <a:solidFill>
                  <a:schemeClr val="tx1"/>
                </a:solidFill>
                <a:latin typeface="Arial" charset="0"/>
              </a:defRPr>
            </a:lvl4pPr>
            <a:lvl5pPr marL="2185293" indent="-242810" eaLnBrk="0" hangingPunct="0">
              <a:defRPr sz="900">
                <a:solidFill>
                  <a:schemeClr val="tx1"/>
                </a:solidFill>
                <a:latin typeface="Arial" charset="0"/>
              </a:defRPr>
            </a:lvl5pPr>
            <a:lvl6pPr marL="2670914" indent="-242810" eaLnBrk="0" fontAlgn="base" hangingPunct="0">
              <a:spcBef>
                <a:spcPct val="0"/>
              </a:spcBef>
              <a:spcAft>
                <a:spcPct val="0"/>
              </a:spcAft>
              <a:defRPr sz="900">
                <a:solidFill>
                  <a:schemeClr val="tx1"/>
                </a:solidFill>
                <a:latin typeface="Arial" charset="0"/>
              </a:defRPr>
            </a:lvl6pPr>
            <a:lvl7pPr marL="3156534" indent="-242810" eaLnBrk="0" fontAlgn="base" hangingPunct="0">
              <a:spcBef>
                <a:spcPct val="0"/>
              </a:spcBef>
              <a:spcAft>
                <a:spcPct val="0"/>
              </a:spcAft>
              <a:defRPr sz="900">
                <a:solidFill>
                  <a:schemeClr val="tx1"/>
                </a:solidFill>
                <a:latin typeface="Arial" charset="0"/>
              </a:defRPr>
            </a:lvl7pPr>
            <a:lvl8pPr marL="3642155" indent="-242810" eaLnBrk="0" fontAlgn="base" hangingPunct="0">
              <a:spcBef>
                <a:spcPct val="0"/>
              </a:spcBef>
              <a:spcAft>
                <a:spcPct val="0"/>
              </a:spcAft>
              <a:defRPr sz="900">
                <a:solidFill>
                  <a:schemeClr val="tx1"/>
                </a:solidFill>
                <a:latin typeface="Arial" charset="0"/>
              </a:defRPr>
            </a:lvl8pPr>
            <a:lvl9pPr marL="4127776" indent="-242810" eaLnBrk="0" fontAlgn="base" hangingPunct="0">
              <a:spcBef>
                <a:spcPct val="0"/>
              </a:spcBef>
              <a:spcAft>
                <a:spcPct val="0"/>
              </a:spcAft>
              <a:defRPr sz="900">
                <a:solidFill>
                  <a:schemeClr val="tx1"/>
                </a:solidFill>
                <a:latin typeface="Arial" charset="0"/>
              </a:defRPr>
            </a:lvl9pPr>
          </a:lstStyle>
          <a:p>
            <a:pPr eaLnBrk="1" hangingPunct="1"/>
            <a:r>
              <a:rPr lang="en-US" sz="1200"/>
              <a:t>Moments</a:t>
            </a:r>
          </a:p>
        </p:txBody>
      </p:sp>
      <p:sp>
        <p:nvSpPr>
          <p:cNvPr id="47107" name="Rectangle 9"/>
          <p:cNvSpPr>
            <a:spLocks noGrp="1" noChangeArrowheads="1"/>
          </p:cNvSpPr>
          <p:nvPr>
            <p:ph type="dt" sz="quarter" idx="1"/>
          </p:nvPr>
        </p:nvSpPr>
        <p:spPr>
          <a:xfrm>
            <a:off x="3986869" y="0"/>
            <a:ext cx="3173222" cy="483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lvl1pPr eaLnBrk="0" hangingPunct="0">
              <a:defRPr sz="900">
                <a:solidFill>
                  <a:schemeClr val="tx1"/>
                </a:solidFill>
                <a:latin typeface="Arial" charset="0"/>
              </a:defRPr>
            </a:lvl1pPr>
            <a:lvl2pPr marL="789133" indent="-303513" eaLnBrk="0" hangingPunct="0">
              <a:defRPr sz="900">
                <a:solidFill>
                  <a:schemeClr val="tx1"/>
                </a:solidFill>
                <a:latin typeface="Arial" charset="0"/>
              </a:defRPr>
            </a:lvl2pPr>
            <a:lvl3pPr marL="1214052" indent="-242810" eaLnBrk="0" hangingPunct="0">
              <a:defRPr sz="900">
                <a:solidFill>
                  <a:schemeClr val="tx1"/>
                </a:solidFill>
                <a:latin typeface="Arial" charset="0"/>
              </a:defRPr>
            </a:lvl3pPr>
            <a:lvl4pPr marL="1699672" indent="-242810" eaLnBrk="0" hangingPunct="0">
              <a:defRPr sz="900">
                <a:solidFill>
                  <a:schemeClr val="tx1"/>
                </a:solidFill>
                <a:latin typeface="Arial" charset="0"/>
              </a:defRPr>
            </a:lvl4pPr>
            <a:lvl5pPr marL="2185293" indent="-242810" eaLnBrk="0" hangingPunct="0">
              <a:defRPr sz="900">
                <a:solidFill>
                  <a:schemeClr val="tx1"/>
                </a:solidFill>
                <a:latin typeface="Arial" charset="0"/>
              </a:defRPr>
            </a:lvl5pPr>
            <a:lvl6pPr marL="2670914" indent="-242810" eaLnBrk="0" fontAlgn="base" hangingPunct="0">
              <a:spcBef>
                <a:spcPct val="0"/>
              </a:spcBef>
              <a:spcAft>
                <a:spcPct val="0"/>
              </a:spcAft>
              <a:defRPr sz="900">
                <a:solidFill>
                  <a:schemeClr val="tx1"/>
                </a:solidFill>
                <a:latin typeface="Arial" charset="0"/>
              </a:defRPr>
            </a:lvl6pPr>
            <a:lvl7pPr marL="3156534" indent="-242810" eaLnBrk="0" fontAlgn="base" hangingPunct="0">
              <a:spcBef>
                <a:spcPct val="0"/>
              </a:spcBef>
              <a:spcAft>
                <a:spcPct val="0"/>
              </a:spcAft>
              <a:defRPr sz="900">
                <a:solidFill>
                  <a:schemeClr val="tx1"/>
                </a:solidFill>
                <a:latin typeface="Arial" charset="0"/>
              </a:defRPr>
            </a:lvl7pPr>
            <a:lvl8pPr marL="3642155" indent="-242810" eaLnBrk="0" fontAlgn="base" hangingPunct="0">
              <a:spcBef>
                <a:spcPct val="0"/>
              </a:spcBef>
              <a:spcAft>
                <a:spcPct val="0"/>
              </a:spcAft>
              <a:defRPr sz="900">
                <a:solidFill>
                  <a:schemeClr val="tx1"/>
                </a:solidFill>
                <a:latin typeface="Arial" charset="0"/>
              </a:defRPr>
            </a:lvl8pPr>
            <a:lvl9pPr marL="4127776" indent="-242810" eaLnBrk="0" fontAlgn="base" hangingPunct="0">
              <a:spcBef>
                <a:spcPct val="0"/>
              </a:spcBef>
              <a:spcAft>
                <a:spcPct val="0"/>
              </a:spcAft>
              <a:defRPr sz="900">
                <a:solidFill>
                  <a:schemeClr val="tx1"/>
                </a:solidFill>
                <a:latin typeface="Arial" charset="0"/>
              </a:defRPr>
            </a:lvl9pPr>
          </a:lstStyle>
          <a:p>
            <a:r>
              <a:rPr lang="en-US" sz="1200"/>
              <a:t>Principles of Engineering</a:t>
            </a:r>
            <a:r>
              <a:rPr lang="en-US" sz="1200" baseline="30000"/>
              <a:t>TM</a:t>
            </a:r>
            <a:endParaRPr lang="en-US" sz="1200"/>
          </a:p>
          <a:p>
            <a:r>
              <a:rPr lang="en-US" sz="1200"/>
              <a:t>Unit 4 – Lesson 4.1 - Statics</a:t>
            </a: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1973538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hdr" sz="quarter"/>
          </p:nvPr>
        </p:nvSpPr>
        <p:spPr>
          <a:xfrm>
            <a:off x="0" y="0"/>
            <a:ext cx="3173222" cy="483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lvl1pPr eaLnBrk="0" hangingPunct="0">
              <a:defRPr sz="900">
                <a:solidFill>
                  <a:schemeClr val="tx1"/>
                </a:solidFill>
                <a:latin typeface="Arial" charset="0"/>
              </a:defRPr>
            </a:lvl1pPr>
            <a:lvl2pPr marL="789133" indent="-303513" eaLnBrk="0" hangingPunct="0">
              <a:defRPr sz="900">
                <a:solidFill>
                  <a:schemeClr val="tx1"/>
                </a:solidFill>
                <a:latin typeface="Arial" charset="0"/>
              </a:defRPr>
            </a:lvl2pPr>
            <a:lvl3pPr marL="1214052" indent="-242810" eaLnBrk="0" hangingPunct="0">
              <a:defRPr sz="900">
                <a:solidFill>
                  <a:schemeClr val="tx1"/>
                </a:solidFill>
                <a:latin typeface="Arial" charset="0"/>
              </a:defRPr>
            </a:lvl3pPr>
            <a:lvl4pPr marL="1699672" indent="-242810" eaLnBrk="0" hangingPunct="0">
              <a:defRPr sz="900">
                <a:solidFill>
                  <a:schemeClr val="tx1"/>
                </a:solidFill>
                <a:latin typeface="Arial" charset="0"/>
              </a:defRPr>
            </a:lvl4pPr>
            <a:lvl5pPr marL="2185293" indent="-242810" eaLnBrk="0" hangingPunct="0">
              <a:defRPr sz="900">
                <a:solidFill>
                  <a:schemeClr val="tx1"/>
                </a:solidFill>
                <a:latin typeface="Arial" charset="0"/>
              </a:defRPr>
            </a:lvl5pPr>
            <a:lvl6pPr marL="2670914" indent="-242810" eaLnBrk="0" fontAlgn="base" hangingPunct="0">
              <a:spcBef>
                <a:spcPct val="0"/>
              </a:spcBef>
              <a:spcAft>
                <a:spcPct val="0"/>
              </a:spcAft>
              <a:defRPr sz="900">
                <a:solidFill>
                  <a:schemeClr val="tx1"/>
                </a:solidFill>
                <a:latin typeface="Arial" charset="0"/>
              </a:defRPr>
            </a:lvl6pPr>
            <a:lvl7pPr marL="3156534" indent="-242810" eaLnBrk="0" fontAlgn="base" hangingPunct="0">
              <a:spcBef>
                <a:spcPct val="0"/>
              </a:spcBef>
              <a:spcAft>
                <a:spcPct val="0"/>
              </a:spcAft>
              <a:defRPr sz="900">
                <a:solidFill>
                  <a:schemeClr val="tx1"/>
                </a:solidFill>
                <a:latin typeface="Arial" charset="0"/>
              </a:defRPr>
            </a:lvl7pPr>
            <a:lvl8pPr marL="3642155" indent="-242810" eaLnBrk="0" fontAlgn="base" hangingPunct="0">
              <a:spcBef>
                <a:spcPct val="0"/>
              </a:spcBef>
              <a:spcAft>
                <a:spcPct val="0"/>
              </a:spcAft>
              <a:defRPr sz="900">
                <a:solidFill>
                  <a:schemeClr val="tx1"/>
                </a:solidFill>
                <a:latin typeface="Arial" charset="0"/>
              </a:defRPr>
            </a:lvl8pPr>
            <a:lvl9pPr marL="4127776" indent="-242810" eaLnBrk="0" fontAlgn="base" hangingPunct="0">
              <a:spcBef>
                <a:spcPct val="0"/>
              </a:spcBef>
              <a:spcAft>
                <a:spcPct val="0"/>
              </a:spcAft>
              <a:defRPr sz="900">
                <a:solidFill>
                  <a:schemeClr val="tx1"/>
                </a:solidFill>
                <a:latin typeface="Arial" charset="0"/>
              </a:defRPr>
            </a:lvl9pPr>
          </a:lstStyle>
          <a:p>
            <a:pPr eaLnBrk="1" hangingPunct="1"/>
            <a:r>
              <a:rPr lang="en-US" sz="1200"/>
              <a:t>Moments</a:t>
            </a:r>
          </a:p>
        </p:txBody>
      </p:sp>
      <p:sp>
        <p:nvSpPr>
          <p:cNvPr id="47107" name="Rectangle 9"/>
          <p:cNvSpPr>
            <a:spLocks noGrp="1" noChangeArrowheads="1"/>
          </p:cNvSpPr>
          <p:nvPr>
            <p:ph type="dt" sz="quarter" idx="1"/>
          </p:nvPr>
        </p:nvSpPr>
        <p:spPr>
          <a:xfrm>
            <a:off x="3986869" y="0"/>
            <a:ext cx="3173222" cy="483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lvl1pPr eaLnBrk="0" hangingPunct="0">
              <a:defRPr sz="900">
                <a:solidFill>
                  <a:schemeClr val="tx1"/>
                </a:solidFill>
                <a:latin typeface="Arial" charset="0"/>
              </a:defRPr>
            </a:lvl1pPr>
            <a:lvl2pPr marL="789133" indent="-303513" eaLnBrk="0" hangingPunct="0">
              <a:defRPr sz="900">
                <a:solidFill>
                  <a:schemeClr val="tx1"/>
                </a:solidFill>
                <a:latin typeface="Arial" charset="0"/>
              </a:defRPr>
            </a:lvl2pPr>
            <a:lvl3pPr marL="1214052" indent="-242810" eaLnBrk="0" hangingPunct="0">
              <a:defRPr sz="900">
                <a:solidFill>
                  <a:schemeClr val="tx1"/>
                </a:solidFill>
                <a:latin typeface="Arial" charset="0"/>
              </a:defRPr>
            </a:lvl3pPr>
            <a:lvl4pPr marL="1699672" indent="-242810" eaLnBrk="0" hangingPunct="0">
              <a:defRPr sz="900">
                <a:solidFill>
                  <a:schemeClr val="tx1"/>
                </a:solidFill>
                <a:latin typeface="Arial" charset="0"/>
              </a:defRPr>
            </a:lvl4pPr>
            <a:lvl5pPr marL="2185293" indent="-242810" eaLnBrk="0" hangingPunct="0">
              <a:defRPr sz="900">
                <a:solidFill>
                  <a:schemeClr val="tx1"/>
                </a:solidFill>
                <a:latin typeface="Arial" charset="0"/>
              </a:defRPr>
            </a:lvl5pPr>
            <a:lvl6pPr marL="2670914" indent="-242810" eaLnBrk="0" fontAlgn="base" hangingPunct="0">
              <a:spcBef>
                <a:spcPct val="0"/>
              </a:spcBef>
              <a:spcAft>
                <a:spcPct val="0"/>
              </a:spcAft>
              <a:defRPr sz="900">
                <a:solidFill>
                  <a:schemeClr val="tx1"/>
                </a:solidFill>
                <a:latin typeface="Arial" charset="0"/>
              </a:defRPr>
            </a:lvl6pPr>
            <a:lvl7pPr marL="3156534" indent="-242810" eaLnBrk="0" fontAlgn="base" hangingPunct="0">
              <a:spcBef>
                <a:spcPct val="0"/>
              </a:spcBef>
              <a:spcAft>
                <a:spcPct val="0"/>
              </a:spcAft>
              <a:defRPr sz="900">
                <a:solidFill>
                  <a:schemeClr val="tx1"/>
                </a:solidFill>
                <a:latin typeface="Arial" charset="0"/>
              </a:defRPr>
            </a:lvl7pPr>
            <a:lvl8pPr marL="3642155" indent="-242810" eaLnBrk="0" fontAlgn="base" hangingPunct="0">
              <a:spcBef>
                <a:spcPct val="0"/>
              </a:spcBef>
              <a:spcAft>
                <a:spcPct val="0"/>
              </a:spcAft>
              <a:defRPr sz="900">
                <a:solidFill>
                  <a:schemeClr val="tx1"/>
                </a:solidFill>
                <a:latin typeface="Arial" charset="0"/>
              </a:defRPr>
            </a:lvl8pPr>
            <a:lvl9pPr marL="4127776" indent="-242810" eaLnBrk="0" fontAlgn="base" hangingPunct="0">
              <a:spcBef>
                <a:spcPct val="0"/>
              </a:spcBef>
              <a:spcAft>
                <a:spcPct val="0"/>
              </a:spcAft>
              <a:defRPr sz="900">
                <a:solidFill>
                  <a:schemeClr val="tx1"/>
                </a:solidFill>
                <a:latin typeface="Arial" charset="0"/>
              </a:defRPr>
            </a:lvl9pPr>
          </a:lstStyle>
          <a:p>
            <a:r>
              <a:rPr lang="en-US" sz="1200"/>
              <a:t>Principles of Engineering</a:t>
            </a:r>
            <a:r>
              <a:rPr lang="en-US" sz="1200" baseline="30000"/>
              <a:t>TM</a:t>
            </a:r>
            <a:endParaRPr lang="en-US" sz="1200"/>
          </a:p>
          <a:p>
            <a:r>
              <a:rPr lang="en-US" sz="1200"/>
              <a:t>Unit 4 – Lesson 4.1 - Statics</a:t>
            </a: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10240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60600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898063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3683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 statically determinate truss will always have one solution for reaction forces</a:t>
            </a:r>
            <a:r>
              <a:rPr lang="en-US" baseline="0" dirty="0" smtClean="0"/>
              <a:t> and member tensions/compressions for a given load, and will always obey this relationship among J,M, and R.  </a:t>
            </a:r>
          </a:p>
          <a:p>
            <a:pPr eaLnBrk="1" hangingPunct="1"/>
            <a:endParaRPr lang="en-US" dirty="0" smtClean="0"/>
          </a:p>
          <a:p>
            <a:pPr eaLnBrk="1" hangingPunct="1"/>
            <a:r>
              <a:rPr lang="en-US" dirty="0" smtClean="0"/>
              <a:t>If 2J is not equal to M+R, the truss has</a:t>
            </a:r>
            <a:r>
              <a:rPr lang="en-US" baseline="0" dirty="0" smtClean="0"/>
              <a:t> the potential to have “built-in” tension or compression, so there is not enough information to determine the tensions; it depends on the tensions members were under, for instance, when they were bolted together.  Even if bolted/welded together without tension/compression, later temperature changes might cause internal forces in the truss, and an indeterminate truss does not have the freedom to expand or contract to relieve those forces.</a:t>
            </a:r>
          </a:p>
        </p:txBody>
      </p:sp>
    </p:spTree>
    <p:extLst>
      <p:ext uri="{BB962C8B-B14F-4D97-AF65-F5344CB8AC3E}">
        <p14:creationId xmlns:p14="http://schemas.microsoft.com/office/powerpoint/2010/main" val="1919319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911730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4841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81951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53812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084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4081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883C9-D063-408C-BEF5-C5BBF437CE6F}" type="slidenum">
              <a:rPr lang="en-US"/>
              <a:pPr>
                <a:defRPr/>
              </a:pPr>
              <a:t>‹#›</a:t>
            </a:fld>
            <a:endParaRPr lang="en-US"/>
          </a:p>
        </p:txBody>
      </p:sp>
    </p:spTree>
    <p:extLst>
      <p:ext uri="{BB962C8B-B14F-4D97-AF65-F5344CB8AC3E}">
        <p14:creationId xmlns:p14="http://schemas.microsoft.com/office/powerpoint/2010/main" val="1214468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B131A5-D065-4C6D-923E-3571F042C6BD}" type="slidenum">
              <a:rPr lang="en-US"/>
              <a:pPr>
                <a:defRPr/>
              </a:pPr>
              <a:t>‹#›</a:t>
            </a:fld>
            <a:endParaRPr lang="en-US"/>
          </a:p>
        </p:txBody>
      </p:sp>
    </p:spTree>
    <p:extLst>
      <p:ext uri="{BB962C8B-B14F-4D97-AF65-F5344CB8AC3E}">
        <p14:creationId xmlns:p14="http://schemas.microsoft.com/office/powerpoint/2010/main" val="4131401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C2F4D1-A080-47A5-8BD6-D9F81084A738}" type="slidenum">
              <a:rPr lang="en-US"/>
              <a:pPr>
                <a:defRPr/>
              </a:pPr>
              <a:t>‹#›</a:t>
            </a:fld>
            <a:endParaRPr lang="en-US"/>
          </a:p>
        </p:txBody>
      </p:sp>
    </p:spTree>
    <p:extLst>
      <p:ext uri="{BB962C8B-B14F-4D97-AF65-F5344CB8AC3E}">
        <p14:creationId xmlns:p14="http://schemas.microsoft.com/office/powerpoint/2010/main" val="456511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9413" y="876300"/>
            <a:ext cx="40386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0413" y="876300"/>
            <a:ext cx="40386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290B4CE-47DC-43BE-9BD4-3324B7E9F848}" type="slidenum">
              <a:rPr lang="en-US"/>
              <a:pPr>
                <a:defRPr/>
              </a:pPr>
              <a:t>‹#›</a:t>
            </a:fld>
            <a:endParaRPr lang="en-US"/>
          </a:p>
        </p:txBody>
      </p:sp>
    </p:spTree>
    <p:extLst>
      <p:ext uri="{BB962C8B-B14F-4D97-AF65-F5344CB8AC3E}">
        <p14:creationId xmlns:p14="http://schemas.microsoft.com/office/powerpoint/2010/main" val="997744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A5EAE738-8EA4-471D-9AD1-2FB9E4053B09}" type="slidenum">
              <a:rPr lang="en-US"/>
              <a:pPr>
                <a:defRPr/>
              </a:pPr>
              <a:t>‹#›</a:t>
            </a:fld>
            <a:endParaRPr lang="en-US"/>
          </a:p>
        </p:txBody>
      </p:sp>
    </p:spTree>
    <p:extLst>
      <p:ext uri="{BB962C8B-B14F-4D97-AF65-F5344CB8AC3E}">
        <p14:creationId xmlns:p14="http://schemas.microsoft.com/office/powerpoint/2010/main" val="3751940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611938" y="6180138"/>
            <a:ext cx="2133600" cy="476250"/>
          </a:xfrm>
        </p:spPr>
        <p:txBody>
          <a:bodyPr/>
          <a:lstStyle>
            <a:lvl1pPr>
              <a:defRPr/>
            </a:lvl1pPr>
          </a:lstStyle>
          <a:p>
            <a:pPr>
              <a:defRPr/>
            </a:pPr>
            <a:fld id="{EEA51677-1B70-4375-9F2E-0D51DE086A18}" type="slidenum">
              <a:rPr lang="en-US"/>
              <a:pPr>
                <a:defRPr/>
              </a:pPr>
              <a:t>‹#›</a:t>
            </a:fld>
            <a:endParaRPr lang="en-US"/>
          </a:p>
        </p:txBody>
      </p:sp>
    </p:spTree>
    <p:extLst>
      <p:ext uri="{BB962C8B-B14F-4D97-AF65-F5344CB8AC3E}">
        <p14:creationId xmlns:p14="http://schemas.microsoft.com/office/powerpoint/2010/main" val="10561988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4E1093F3-C292-40A4-8726-4C9FDF27F171}" type="slidenum">
              <a:rPr lang="en-US"/>
              <a:pPr>
                <a:defRPr/>
              </a:pPr>
              <a:t>‹#›</a:t>
            </a:fld>
            <a:endParaRPr lang="en-US"/>
          </a:p>
        </p:txBody>
      </p:sp>
    </p:spTree>
    <p:extLst>
      <p:ext uri="{BB962C8B-B14F-4D97-AF65-F5344CB8AC3E}">
        <p14:creationId xmlns:p14="http://schemas.microsoft.com/office/powerpoint/2010/main" val="2842202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CD9029A-C18E-4FE7-BBC0-6A3E8B0E2417}" type="slidenum">
              <a:rPr lang="en-US"/>
              <a:pPr>
                <a:defRPr/>
              </a:pPr>
              <a:t>‹#›</a:t>
            </a:fld>
            <a:endParaRPr lang="en-US"/>
          </a:p>
        </p:txBody>
      </p:sp>
    </p:spTree>
    <p:extLst>
      <p:ext uri="{BB962C8B-B14F-4D97-AF65-F5344CB8AC3E}">
        <p14:creationId xmlns:p14="http://schemas.microsoft.com/office/powerpoint/2010/main" val="165852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1267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03D8BC6-B3B3-46CE-ADDE-20D70E24768A}" type="slidenum">
              <a:rPr lang="en-US"/>
              <a:pPr>
                <a:defRPr/>
              </a:pPr>
              <a:t>‹#›</a:t>
            </a:fld>
            <a:endParaRPr lang="en-US"/>
          </a:p>
        </p:txBody>
      </p:sp>
    </p:spTree>
    <p:extLst>
      <p:ext uri="{BB962C8B-B14F-4D97-AF65-F5344CB8AC3E}">
        <p14:creationId xmlns:p14="http://schemas.microsoft.com/office/powerpoint/2010/main" val="42259405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A2ED8C-EEE5-4A0A-8592-3B7635D166FA}" type="slidenum">
              <a:rPr lang="en-US"/>
              <a:pPr>
                <a:defRPr/>
              </a:pPr>
              <a:t>‹#›</a:t>
            </a:fld>
            <a:endParaRPr lang="en-US"/>
          </a:p>
        </p:txBody>
      </p:sp>
    </p:spTree>
    <p:extLst>
      <p:ext uri="{BB962C8B-B14F-4D97-AF65-F5344CB8AC3E}">
        <p14:creationId xmlns:p14="http://schemas.microsoft.com/office/powerpoint/2010/main" val="2247263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0"/>
            <a:ext cx="2151063" cy="6245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05550" cy="6245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22BE27-69AC-4296-8897-EE049F886F7D}" type="slidenum">
              <a:rPr lang="en-US"/>
              <a:pPr>
                <a:defRPr/>
              </a:pPr>
              <a:t>‹#›</a:t>
            </a:fld>
            <a:endParaRPr lang="en-US"/>
          </a:p>
        </p:txBody>
      </p:sp>
    </p:spTree>
    <p:extLst>
      <p:ext uri="{BB962C8B-B14F-4D97-AF65-F5344CB8AC3E}">
        <p14:creationId xmlns:p14="http://schemas.microsoft.com/office/powerpoint/2010/main" val="1077509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 descr="PLTW_MT_L_3Crgb.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381000"/>
            <a:ext cx="6246813"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26369406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611938" y="6180138"/>
            <a:ext cx="2133600" cy="476250"/>
          </a:xfrm>
          <a:prstGeom prst="rect">
            <a:avLst/>
          </a:prstGeom>
        </p:spPr>
        <p:txBody>
          <a:bodyPr/>
          <a:lstStyle>
            <a:lvl1pPr>
              <a:defRPr/>
            </a:lvl1pPr>
          </a:lstStyle>
          <a:p>
            <a:pPr>
              <a:defRPr/>
            </a:pPr>
            <a:fld id="{F80ECE7E-39C1-4187-B583-70A1F6415E31}" type="slidenum">
              <a:rPr lang="en-US"/>
              <a:pPr>
                <a:defRPr/>
              </a:pPr>
              <a:t>‹#›</a:t>
            </a:fld>
            <a:endParaRPr lang="en-US"/>
          </a:p>
        </p:txBody>
      </p:sp>
    </p:spTree>
    <p:extLst>
      <p:ext uri="{BB962C8B-B14F-4D97-AF65-F5344CB8AC3E}">
        <p14:creationId xmlns:p14="http://schemas.microsoft.com/office/powerpoint/2010/main" val="14021464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prstGeom prst="rect">
            <a:avLst/>
          </a:prstGeom>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a:prstGeom prst="rect">
            <a:avLst/>
          </a:prstGeo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BE123E5-36C2-4D86-B500-24A8CBA205EE}" type="slidenum">
              <a:rPr lang="en-US"/>
              <a:pPr>
                <a:defRPr/>
              </a:pPr>
              <a:t>‹#›</a:t>
            </a:fld>
            <a:endParaRPr lang="en-US"/>
          </a:p>
        </p:txBody>
      </p:sp>
    </p:spTree>
    <p:extLst>
      <p:ext uri="{BB962C8B-B14F-4D97-AF65-F5344CB8AC3E}">
        <p14:creationId xmlns:p14="http://schemas.microsoft.com/office/powerpoint/2010/main" val="23685505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B961C0E4-E984-41C0-BA65-819A44215D38}" type="slidenum">
              <a:rPr lang="en-US"/>
              <a:pPr>
                <a:defRPr/>
              </a:pPr>
              <a:t>‹#›</a:t>
            </a:fld>
            <a:endParaRPr lang="en-US"/>
          </a:p>
        </p:txBody>
      </p:sp>
    </p:spTree>
    <p:extLst>
      <p:ext uri="{BB962C8B-B14F-4D97-AF65-F5344CB8AC3E}">
        <p14:creationId xmlns:p14="http://schemas.microsoft.com/office/powerpoint/2010/main" val="31652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A73CC-683B-4AF9-8EAE-764790E57612}" type="slidenum">
              <a:rPr lang="en-US"/>
              <a:pPr>
                <a:defRPr/>
              </a:pPr>
              <a:t>‹#›</a:t>
            </a:fld>
            <a:endParaRPr lang="en-US"/>
          </a:p>
        </p:txBody>
      </p:sp>
    </p:spTree>
    <p:extLst>
      <p:ext uri="{BB962C8B-B14F-4D97-AF65-F5344CB8AC3E}">
        <p14:creationId xmlns:p14="http://schemas.microsoft.com/office/powerpoint/2010/main" val="3306526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611938" y="6180138"/>
            <a:ext cx="2133600" cy="476250"/>
          </a:xfrm>
        </p:spPr>
        <p:txBody>
          <a:bodyPr/>
          <a:lstStyle>
            <a:lvl1pPr>
              <a:defRPr/>
            </a:lvl1pPr>
          </a:lstStyle>
          <a:p>
            <a:pPr>
              <a:defRPr/>
            </a:pPr>
            <a:fld id="{B37DB4C3-7D99-4D47-900B-C5B2986F3410}" type="slidenum">
              <a:rPr lang="en-US"/>
              <a:pPr>
                <a:defRPr/>
              </a:pPr>
              <a:t>‹#›</a:t>
            </a:fld>
            <a:endParaRPr lang="en-US"/>
          </a:p>
        </p:txBody>
      </p:sp>
    </p:spTree>
    <p:extLst>
      <p:ext uri="{BB962C8B-B14F-4D97-AF65-F5344CB8AC3E}">
        <p14:creationId xmlns:p14="http://schemas.microsoft.com/office/powerpoint/2010/main" val="37250671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A955C7A-0FA2-4811-932F-47DB45F01DC6}" type="slidenum">
              <a:rPr lang="en-US"/>
              <a:pPr>
                <a:defRPr/>
              </a:pPr>
              <a:t>‹#›</a:t>
            </a:fld>
            <a:endParaRPr lang="en-US"/>
          </a:p>
        </p:txBody>
      </p:sp>
    </p:spTree>
    <p:extLst>
      <p:ext uri="{BB962C8B-B14F-4D97-AF65-F5344CB8AC3E}">
        <p14:creationId xmlns:p14="http://schemas.microsoft.com/office/powerpoint/2010/main" val="386615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963532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2146318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 descr="PLTW_MT_L_3Crgb.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381000"/>
            <a:ext cx="6246813"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0236599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611938" y="6180138"/>
            <a:ext cx="2133600" cy="476250"/>
          </a:xfrm>
          <a:prstGeom prst="rect">
            <a:avLst/>
          </a:prstGeom>
        </p:spPr>
        <p:txBody>
          <a:bodyPr/>
          <a:lstStyle>
            <a:lvl1pPr>
              <a:defRPr/>
            </a:lvl1pPr>
          </a:lstStyle>
          <a:p>
            <a:pPr>
              <a:defRPr/>
            </a:pPr>
            <a:fld id="{6D5304EB-D4E0-4038-B4AB-6B2D5293B0C3}" type="slidenum">
              <a:rPr lang="en-US"/>
              <a:pPr>
                <a:defRPr/>
              </a:pPr>
              <a:t>‹#›</a:t>
            </a:fld>
            <a:endParaRPr lang="en-US"/>
          </a:p>
        </p:txBody>
      </p:sp>
    </p:spTree>
    <p:extLst>
      <p:ext uri="{BB962C8B-B14F-4D97-AF65-F5344CB8AC3E}">
        <p14:creationId xmlns:p14="http://schemas.microsoft.com/office/powerpoint/2010/main" val="38374626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prstGeom prst="rect">
            <a:avLst/>
          </a:prstGeom>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a:prstGeom prst="rect">
            <a:avLst/>
          </a:prstGeo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863CF352-A0B6-40F8-8467-A48C673B2500}" type="slidenum">
              <a:rPr lang="en-US"/>
              <a:pPr>
                <a:defRPr/>
              </a:pPr>
              <a:t>‹#›</a:t>
            </a:fld>
            <a:endParaRPr lang="en-US"/>
          </a:p>
        </p:txBody>
      </p:sp>
    </p:spTree>
    <p:extLst>
      <p:ext uri="{BB962C8B-B14F-4D97-AF65-F5344CB8AC3E}">
        <p14:creationId xmlns:p14="http://schemas.microsoft.com/office/powerpoint/2010/main" val="23851801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D3E19BB-255D-4540-BA1F-A21B7BDC34FA}" type="slidenum">
              <a:rPr lang="en-US"/>
              <a:pPr>
                <a:defRPr/>
              </a:pPr>
              <a:t>‹#›</a:t>
            </a:fld>
            <a:endParaRPr lang="en-US"/>
          </a:p>
        </p:txBody>
      </p:sp>
    </p:spTree>
    <p:extLst>
      <p:ext uri="{BB962C8B-B14F-4D97-AF65-F5344CB8AC3E}">
        <p14:creationId xmlns:p14="http://schemas.microsoft.com/office/powerpoint/2010/main" val="382873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610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515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85959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43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0755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043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3.xml"/><Relationship Id="rId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theme" Target="../theme/theme4.xml"/><Relationship Id="rId4" Type="http://schemas.openxmlformats.org/officeDocument/2006/relationships/slideLayout" Target="../slideLayouts/slideLayout30.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theme" Target="../theme/theme5.xml"/><Relationship Id="rId4" Type="http://schemas.openxmlformats.org/officeDocument/2006/relationships/slideLayout" Target="../slideLayouts/slideLayout34.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170" r:id="rId1"/>
    <p:sldLayoutId id="2147484169" r:id="rId2"/>
    <p:sldLayoutId id="2147484168" r:id="rId3"/>
    <p:sldLayoutId id="2147484167" r:id="rId4"/>
    <p:sldLayoutId id="2147484166" r:id="rId5"/>
    <p:sldLayoutId id="2147484165" r:id="rId6"/>
    <p:sldLayoutId id="2147484164" r:id="rId7"/>
    <p:sldLayoutId id="2147484163" r:id="rId8"/>
    <p:sldLayoutId id="2147484162" r:id="rId9"/>
    <p:sldLayoutId id="2147484161" r:id="rId10"/>
    <p:sldLayoutId id="21474841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8229600" cy="827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379413" y="876300"/>
            <a:ext cx="82296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9B9495B-61F5-4F51-9207-DDA56A94B6AF}" type="slidenum">
              <a:rPr lang="en-US"/>
              <a:pPr>
                <a:defRPr/>
              </a:pPr>
              <a:t>‹#›</a:t>
            </a:fld>
            <a:endParaRPr lang="en-US"/>
          </a:p>
        </p:txBody>
      </p:sp>
      <p:pic>
        <p:nvPicPr>
          <p:cNvPr id="2055"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772400" y="617220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Lst>
  <p:txStyles>
    <p:titleStyle>
      <a:lvl1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381000" y="12954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FACCB8E-D4AD-4E22-822D-F00C77F503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72" r:id="rId1"/>
    <p:sldLayoutId id="2147484188" r:id="rId2"/>
    <p:sldLayoutId id="2147484171" r:id="rId3"/>
    <p:sldLayoutId id="2147484189" r:id="rId4"/>
  </p:sldLayoutIdLst>
  <p:txStyles>
    <p:title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8.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image" Target="../media/image4.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8.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8.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8.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3.wmf"/><Relationship Id="rId18" Type="http://schemas.openxmlformats.org/officeDocument/2006/relationships/oleObject" Target="../embeddings/oleObject12.bin"/><Relationship Id="rId26" Type="http://schemas.openxmlformats.org/officeDocument/2006/relationships/oleObject" Target="../embeddings/oleObject16.bin"/><Relationship Id="rId3" Type="http://schemas.openxmlformats.org/officeDocument/2006/relationships/notesSlide" Target="../notesSlides/notesSlide13.xml"/><Relationship Id="rId21" Type="http://schemas.openxmlformats.org/officeDocument/2006/relationships/image" Target="../media/image17.wmf"/><Relationship Id="rId7" Type="http://schemas.openxmlformats.org/officeDocument/2006/relationships/image" Target="../media/image10.wmf"/><Relationship Id="rId12" Type="http://schemas.openxmlformats.org/officeDocument/2006/relationships/oleObject" Target="../embeddings/oleObject9.bin"/><Relationship Id="rId17" Type="http://schemas.openxmlformats.org/officeDocument/2006/relationships/image" Target="../media/image15.wmf"/><Relationship Id="rId25" Type="http://schemas.openxmlformats.org/officeDocument/2006/relationships/image" Target="../media/image19.wmf"/><Relationship Id="rId2" Type="http://schemas.openxmlformats.org/officeDocument/2006/relationships/slideLayout" Target="../slideLayouts/slideLayout28.xml"/><Relationship Id="rId16" Type="http://schemas.openxmlformats.org/officeDocument/2006/relationships/oleObject" Target="../embeddings/oleObject11.bin"/><Relationship Id="rId20" Type="http://schemas.openxmlformats.org/officeDocument/2006/relationships/oleObject" Target="../embeddings/oleObject13.bin"/><Relationship Id="rId29" Type="http://schemas.openxmlformats.org/officeDocument/2006/relationships/image" Target="../media/image21.wmf"/><Relationship Id="rId1" Type="http://schemas.openxmlformats.org/officeDocument/2006/relationships/vmlDrawing" Target="../drawings/vmlDrawing5.vml"/><Relationship Id="rId6" Type="http://schemas.openxmlformats.org/officeDocument/2006/relationships/oleObject" Target="../embeddings/oleObject6.bin"/><Relationship Id="rId11" Type="http://schemas.openxmlformats.org/officeDocument/2006/relationships/image" Target="../media/image12.wmf"/><Relationship Id="rId24" Type="http://schemas.openxmlformats.org/officeDocument/2006/relationships/oleObject" Target="../embeddings/oleObject15.bin"/><Relationship Id="rId5" Type="http://schemas.openxmlformats.org/officeDocument/2006/relationships/image" Target="../media/image9.wmf"/><Relationship Id="rId15" Type="http://schemas.openxmlformats.org/officeDocument/2006/relationships/image" Target="../media/image14.wmf"/><Relationship Id="rId23" Type="http://schemas.openxmlformats.org/officeDocument/2006/relationships/image" Target="../media/image18.wmf"/><Relationship Id="rId28" Type="http://schemas.openxmlformats.org/officeDocument/2006/relationships/oleObject" Target="../embeddings/oleObject17.bin"/><Relationship Id="rId10" Type="http://schemas.openxmlformats.org/officeDocument/2006/relationships/oleObject" Target="../embeddings/oleObject8.bin"/><Relationship Id="rId19" Type="http://schemas.openxmlformats.org/officeDocument/2006/relationships/image" Target="../media/image16.wmf"/><Relationship Id="rId31" Type="http://schemas.openxmlformats.org/officeDocument/2006/relationships/image" Target="../media/image22.wmf"/><Relationship Id="rId4" Type="http://schemas.openxmlformats.org/officeDocument/2006/relationships/oleObject" Target="../embeddings/oleObject5.bin"/><Relationship Id="rId9" Type="http://schemas.openxmlformats.org/officeDocument/2006/relationships/image" Target="../media/image11.wmf"/><Relationship Id="rId14" Type="http://schemas.openxmlformats.org/officeDocument/2006/relationships/oleObject" Target="../embeddings/oleObject10.bin"/><Relationship Id="rId22" Type="http://schemas.openxmlformats.org/officeDocument/2006/relationships/oleObject" Target="../embeddings/oleObject14.bin"/><Relationship Id="rId27" Type="http://schemas.openxmlformats.org/officeDocument/2006/relationships/image" Target="../media/image20.wmf"/><Relationship Id="rId30"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27.wmf"/><Relationship Id="rId18" Type="http://schemas.openxmlformats.org/officeDocument/2006/relationships/oleObject" Target="../embeddings/oleObject26.bin"/><Relationship Id="rId26" Type="http://schemas.openxmlformats.org/officeDocument/2006/relationships/oleObject" Target="../embeddings/oleObject30.bin"/><Relationship Id="rId3" Type="http://schemas.openxmlformats.org/officeDocument/2006/relationships/notesSlide" Target="../notesSlides/notesSlide14.xml"/><Relationship Id="rId21" Type="http://schemas.openxmlformats.org/officeDocument/2006/relationships/image" Target="../media/image31.wmf"/><Relationship Id="rId7" Type="http://schemas.openxmlformats.org/officeDocument/2006/relationships/image" Target="../media/image24.wmf"/><Relationship Id="rId12" Type="http://schemas.openxmlformats.org/officeDocument/2006/relationships/oleObject" Target="../embeddings/oleObject23.bin"/><Relationship Id="rId17" Type="http://schemas.openxmlformats.org/officeDocument/2006/relationships/image" Target="../media/image29.wmf"/><Relationship Id="rId25" Type="http://schemas.openxmlformats.org/officeDocument/2006/relationships/image" Target="../media/image33.wmf"/><Relationship Id="rId2" Type="http://schemas.openxmlformats.org/officeDocument/2006/relationships/slideLayout" Target="../slideLayouts/slideLayout28.xml"/><Relationship Id="rId16" Type="http://schemas.openxmlformats.org/officeDocument/2006/relationships/oleObject" Target="../embeddings/oleObject25.bin"/><Relationship Id="rId20" Type="http://schemas.openxmlformats.org/officeDocument/2006/relationships/oleObject" Target="../embeddings/oleObject27.bin"/><Relationship Id="rId29" Type="http://schemas.openxmlformats.org/officeDocument/2006/relationships/image" Target="../media/image35.wmf"/><Relationship Id="rId1" Type="http://schemas.openxmlformats.org/officeDocument/2006/relationships/vmlDrawing" Target="../drawings/vmlDrawing6.vml"/><Relationship Id="rId6" Type="http://schemas.openxmlformats.org/officeDocument/2006/relationships/oleObject" Target="../embeddings/oleObject20.bin"/><Relationship Id="rId11" Type="http://schemas.openxmlformats.org/officeDocument/2006/relationships/image" Target="../media/image26.wmf"/><Relationship Id="rId24" Type="http://schemas.openxmlformats.org/officeDocument/2006/relationships/oleObject" Target="../embeddings/oleObject29.bin"/><Relationship Id="rId5" Type="http://schemas.openxmlformats.org/officeDocument/2006/relationships/image" Target="../media/image23.wmf"/><Relationship Id="rId15" Type="http://schemas.openxmlformats.org/officeDocument/2006/relationships/image" Target="../media/image28.wmf"/><Relationship Id="rId23" Type="http://schemas.openxmlformats.org/officeDocument/2006/relationships/image" Target="../media/image32.wmf"/><Relationship Id="rId28" Type="http://schemas.openxmlformats.org/officeDocument/2006/relationships/oleObject" Target="../embeddings/oleObject31.bin"/><Relationship Id="rId10" Type="http://schemas.openxmlformats.org/officeDocument/2006/relationships/oleObject" Target="../embeddings/oleObject22.bin"/><Relationship Id="rId19" Type="http://schemas.openxmlformats.org/officeDocument/2006/relationships/image" Target="../media/image30.wmf"/><Relationship Id="rId31" Type="http://schemas.openxmlformats.org/officeDocument/2006/relationships/image" Target="../media/image36.wmf"/><Relationship Id="rId4" Type="http://schemas.openxmlformats.org/officeDocument/2006/relationships/oleObject" Target="../embeddings/oleObject19.bin"/><Relationship Id="rId9" Type="http://schemas.openxmlformats.org/officeDocument/2006/relationships/image" Target="../media/image25.wmf"/><Relationship Id="rId14" Type="http://schemas.openxmlformats.org/officeDocument/2006/relationships/oleObject" Target="../embeddings/oleObject24.bin"/><Relationship Id="rId22" Type="http://schemas.openxmlformats.org/officeDocument/2006/relationships/oleObject" Target="../embeddings/oleObject28.bin"/><Relationship Id="rId27" Type="http://schemas.openxmlformats.org/officeDocument/2006/relationships/image" Target="../media/image34.wmf"/><Relationship Id="rId30" Type="http://schemas.openxmlformats.org/officeDocument/2006/relationships/oleObject" Target="../embeddings/oleObject3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40.wmf"/><Relationship Id="rId18" Type="http://schemas.openxmlformats.org/officeDocument/2006/relationships/oleObject" Target="../embeddings/oleObject40.bin"/><Relationship Id="rId3" Type="http://schemas.openxmlformats.org/officeDocument/2006/relationships/notesSlide" Target="../notesSlides/notesSlide15.xml"/><Relationship Id="rId21" Type="http://schemas.openxmlformats.org/officeDocument/2006/relationships/image" Target="../media/image44.wmf"/><Relationship Id="rId7" Type="http://schemas.openxmlformats.org/officeDocument/2006/relationships/image" Target="../media/image37.wmf"/><Relationship Id="rId12" Type="http://schemas.openxmlformats.org/officeDocument/2006/relationships/oleObject" Target="../embeddings/oleObject37.bin"/><Relationship Id="rId17" Type="http://schemas.openxmlformats.org/officeDocument/2006/relationships/image" Target="../media/image42.wmf"/><Relationship Id="rId2" Type="http://schemas.openxmlformats.org/officeDocument/2006/relationships/slideLayout" Target="../slideLayouts/slideLayout28.xml"/><Relationship Id="rId16" Type="http://schemas.openxmlformats.org/officeDocument/2006/relationships/oleObject" Target="../embeddings/oleObject39.bin"/><Relationship Id="rId20" Type="http://schemas.openxmlformats.org/officeDocument/2006/relationships/oleObject" Target="../embeddings/oleObject41.bin"/><Relationship Id="rId1" Type="http://schemas.openxmlformats.org/officeDocument/2006/relationships/vmlDrawing" Target="../drawings/vmlDrawing7.vml"/><Relationship Id="rId6" Type="http://schemas.openxmlformats.org/officeDocument/2006/relationships/oleObject" Target="../embeddings/oleObject34.bin"/><Relationship Id="rId11" Type="http://schemas.openxmlformats.org/officeDocument/2006/relationships/image" Target="../media/image39.wmf"/><Relationship Id="rId24" Type="http://schemas.openxmlformats.org/officeDocument/2006/relationships/image" Target="../media/image46.gif"/><Relationship Id="rId5" Type="http://schemas.openxmlformats.org/officeDocument/2006/relationships/image" Target="../media/image23.wmf"/><Relationship Id="rId15" Type="http://schemas.openxmlformats.org/officeDocument/2006/relationships/image" Target="../media/image41.wmf"/><Relationship Id="rId23" Type="http://schemas.openxmlformats.org/officeDocument/2006/relationships/image" Target="../media/image45.wmf"/><Relationship Id="rId10" Type="http://schemas.openxmlformats.org/officeDocument/2006/relationships/oleObject" Target="../embeddings/oleObject36.bin"/><Relationship Id="rId19" Type="http://schemas.openxmlformats.org/officeDocument/2006/relationships/image" Target="../media/image43.wmf"/><Relationship Id="rId4" Type="http://schemas.openxmlformats.org/officeDocument/2006/relationships/oleObject" Target="../embeddings/oleObject33.bin"/><Relationship Id="rId9" Type="http://schemas.openxmlformats.org/officeDocument/2006/relationships/image" Target="../media/image38.wmf"/><Relationship Id="rId14" Type="http://schemas.openxmlformats.org/officeDocument/2006/relationships/oleObject" Target="../embeddings/oleObject38.bin"/><Relationship Id="rId22" Type="http://schemas.openxmlformats.org/officeDocument/2006/relationships/oleObject" Target="../embeddings/oleObject4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48.wmf"/><Relationship Id="rId2" Type="http://schemas.openxmlformats.org/officeDocument/2006/relationships/slideLayout" Target="../slideLayouts/slideLayout28.xml"/><Relationship Id="rId1" Type="http://schemas.openxmlformats.org/officeDocument/2006/relationships/vmlDrawing" Target="../drawings/vmlDrawing8.vml"/><Relationship Id="rId6" Type="http://schemas.openxmlformats.org/officeDocument/2006/relationships/oleObject" Target="../embeddings/oleObject44.bin"/><Relationship Id="rId5" Type="http://schemas.openxmlformats.org/officeDocument/2006/relationships/image" Target="../media/image47.wmf"/><Relationship Id="rId4" Type="http://schemas.openxmlformats.org/officeDocument/2006/relationships/oleObject" Target="../embeddings/oleObject4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18.xml"/><Relationship Id="rId7" Type="http://schemas.openxmlformats.org/officeDocument/2006/relationships/image" Target="../media/image50.wmf"/><Relationship Id="rId2" Type="http://schemas.openxmlformats.org/officeDocument/2006/relationships/slideLayout" Target="../slideLayouts/slideLayout29.xml"/><Relationship Id="rId1" Type="http://schemas.openxmlformats.org/officeDocument/2006/relationships/vmlDrawing" Target="../drawings/vmlDrawing9.vml"/><Relationship Id="rId6" Type="http://schemas.openxmlformats.org/officeDocument/2006/relationships/oleObject" Target="../embeddings/oleObject46.bin"/><Relationship Id="rId11" Type="http://schemas.openxmlformats.org/officeDocument/2006/relationships/image" Target="../media/image52.wmf"/><Relationship Id="rId5" Type="http://schemas.openxmlformats.org/officeDocument/2006/relationships/image" Target="../media/image49.wmf"/><Relationship Id="rId10" Type="http://schemas.openxmlformats.org/officeDocument/2006/relationships/oleObject" Target="../embeddings/oleObject48.bin"/><Relationship Id="rId4" Type="http://schemas.openxmlformats.org/officeDocument/2006/relationships/oleObject" Target="../embeddings/oleObject45.bin"/><Relationship Id="rId9" Type="http://schemas.openxmlformats.org/officeDocument/2006/relationships/image" Target="../media/image5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19.xml"/><Relationship Id="rId7" Type="http://schemas.openxmlformats.org/officeDocument/2006/relationships/image" Target="../media/image53.wmf"/><Relationship Id="rId2" Type="http://schemas.openxmlformats.org/officeDocument/2006/relationships/slideLayout" Target="../slideLayouts/slideLayout29.xml"/><Relationship Id="rId1" Type="http://schemas.openxmlformats.org/officeDocument/2006/relationships/vmlDrawing" Target="../drawings/vmlDrawing10.vml"/><Relationship Id="rId6" Type="http://schemas.openxmlformats.org/officeDocument/2006/relationships/oleObject" Target="../embeddings/oleObject50.bin"/><Relationship Id="rId11" Type="http://schemas.openxmlformats.org/officeDocument/2006/relationships/image" Target="../media/image55.wmf"/><Relationship Id="rId5" Type="http://schemas.openxmlformats.org/officeDocument/2006/relationships/image" Target="../media/image49.wmf"/><Relationship Id="rId10" Type="http://schemas.openxmlformats.org/officeDocument/2006/relationships/oleObject" Target="../embeddings/oleObject52.bin"/><Relationship Id="rId4" Type="http://schemas.openxmlformats.org/officeDocument/2006/relationships/oleObject" Target="../embeddings/oleObject49.bin"/><Relationship Id="rId9" Type="http://schemas.openxmlformats.org/officeDocument/2006/relationships/image" Target="../media/image54.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60.wmf"/><Relationship Id="rId18" Type="http://schemas.openxmlformats.org/officeDocument/2006/relationships/oleObject" Target="../embeddings/oleObject60.bin"/><Relationship Id="rId3" Type="http://schemas.openxmlformats.org/officeDocument/2006/relationships/notesSlide" Target="../notesSlides/notesSlide22.xml"/><Relationship Id="rId21" Type="http://schemas.openxmlformats.org/officeDocument/2006/relationships/image" Target="../media/image64.wmf"/><Relationship Id="rId7" Type="http://schemas.openxmlformats.org/officeDocument/2006/relationships/image" Target="../media/image57.wmf"/><Relationship Id="rId12" Type="http://schemas.openxmlformats.org/officeDocument/2006/relationships/oleObject" Target="../embeddings/oleObject57.bin"/><Relationship Id="rId17" Type="http://schemas.openxmlformats.org/officeDocument/2006/relationships/image" Target="../media/image62.wmf"/><Relationship Id="rId25" Type="http://schemas.openxmlformats.org/officeDocument/2006/relationships/image" Target="../media/image66.wmf"/><Relationship Id="rId2" Type="http://schemas.openxmlformats.org/officeDocument/2006/relationships/slideLayout" Target="../slideLayouts/slideLayout29.xml"/><Relationship Id="rId16" Type="http://schemas.openxmlformats.org/officeDocument/2006/relationships/oleObject" Target="../embeddings/oleObject59.bin"/><Relationship Id="rId20" Type="http://schemas.openxmlformats.org/officeDocument/2006/relationships/oleObject" Target="../embeddings/oleObject61.bin"/><Relationship Id="rId1" Type="http://schemas.openxmlformats.org/officeDocument/2006/relationships/vmlDrawing" Target="../drawings/vmlDrawing11.vml"/><Relationship Id="rId6" Type="http://schemas.openxmlformats.org/officeDocument/2006/relationships/oleObject" Target="../embeddings/oleObject54.bin"/><Relationship Id="rId11" Type="http://schemas.openxmlformats.org/officeDocument/2006/relationships/image" Target="../media/image59.wmf"/><Relationship Id="rId24" Type="http://schemas.openxmlformats.org/officeDocument/2006/relationships/oleObject" Target="../embeddings/oleObject63.bin"/><Relationship Id="rId5" Type="http://schemas.openxmlformats.org/officeDocument/2006/relationships/image" Target="../media/image56.wmf"/><Relationship Id="rId15" Type="http://schemas.openxmlformats.org/officeDocument/2006/relationships/image" Target="../media/image61.wmf"/><Relationship Id="rId23" Type="http://schemas.openxmlformats.org/officeDocument/2006/relationships/image" Target="../media/image65.wmf"/><Relationship Id="rId10" Type="http://schemas.openxmlformats.org/officeDocument/2006/relationships/oleObject" Target="../embeddings/oleObject56.bin"/><Relationship Id="rId19" Type="http://schemas.openxmlformats.org/officeDocument/2006/relationships/image" Target="../media/image63.wmf"/><Relationship Id="rId4" Type="http://schemas.openxmlformats.org/officeDocument/2006/relationships/oleObject" Target="../embeddings/oleObject53.bin"/><Relationship Id="rId9" Type="http://schemas.openxmlformats.org/officeDocument/2006/relationships/image" Target="../media/image58.wmf"/><Relationship Id="rId14" Type="http://schemas.openxmlformats.org/officeDocument/2006/relationships/oleObject" Target="../embeddings/oleObject58.bin"/><Relationship Id="rId22" Type="http://schemas.openxmlformats.org/officeDocument/2006/relationships/oleObject" Target="../embeddings/oleObject62.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66.bin"/><Relationship Id="rId13" Type="http://schemas.openxmlformats.org/officeDocument/2006/relationships/image" Target="../media/image71.wmf"/><Relationship Id="rId18" Type="http://schemas.openxmlformats.org/officeDocument/2006/relationships/oleObject" Target="../embeddings/oleObject71.bin"/><Relationship Id="rId3" Type="http://schemas.openxmlformats.org/officeDocument/2006/relationships/notesSlide" Target="../notesSlides/notesSlide23.xml"/><Relationship Id="rId21" Type="http://schemas.openxmlformats.org/officeDocument/2006/relationships/image" Target="../media/image75.wmf"/><Relationship Id="rId7" Type="http://schemas.openxmlformats.org/officeDocument/2006/relationships/image" Target="../media/image68.wmf"/><Relationship Id="rId12" Type="http://schemas.openxmlformats.org/officeDocument/2006/relationships/oleObject" Target="../embeddings/oleObject68.bin"/><Relationship Id="rId17" Type="http://schemas.openxmlformats.org/officeDocument/2006/relationships/image" Target="../media/image73.wmf"/><Relationship Id="rId25" Type="http://schemas.openxmlformats.org/officeDocument/2006/relationships/image" Target="../media/image77.wmf"/><Relationship Id="rId2" Type="http://schemas.openxmlformats.org/officeDocument/2006/relationships/slideLayout" Target="../slideLayouts/slideLayout29.xml"/><Relationship Id="rId16" Type="http://schemas.openxmlformats.org/officeDocument/2006/relationships/oleObject" Target="../embeddings/oleObject70.bin"/><Relationship Id="rId20" Type="http://schemas.openxmlformats.org/officeDocument/2006/relationships/oleObject" Target="../embeddings/oleObject72.bin"/><Relationship Id="rId1" Type="http://schemas.openxmlformats.org/officeDocument/2006/relationships/vmlDrawing" Target="../drawings/vmlDrawing12.vml"/><Relationship Id="rId6" Type="http://schemas.openxmlformats.org/officeDocument/2006/relationships/oleObject" Target="../embeddings/oleObject65.bin"/><Relationship Id="rId11" Type="http://schemas.openxmlformats.org/officeDocument/2006/relationships/image" Target="../media/image70.wmf"/><Relationship Id="rId24" Type="http://schemas.openxmlformats.org/officeDocument/2006/relationships/oleObject" Target="../embeddings/oleObject74.bin"/><Relationship Id="rId5" Type="http://schemas.openxmlformats.org/officeDocument/2006/relationships/image" Target="../media/image67.wmf"/><Relationship Id="rId15" Type="http://schemas.openxmlformats.org/officeDocument/2006/relationships/image" Target="../media/image72.wmf"/><Relationship Id="rId23" Type="http://schemas.openxmlformats.org/officeDocument/2006/relationships/image" Target="../media/image76.wmf"/><Relationship Id="rId10" Type="http://schemas.openxmlformats.org/officeDocument/2006/relationships/oleObject" Target="../embeddings/oleObject67.bin"/><Relationship Id="rId19" Type="http://schemas.openxmlformats.org/officeDocument/2006/relationships/image" Target="../media/image74.wmf"/><Relationship Id="rId4" Type="http://schemas.openxmlformats.org/officeDocument/2006/relationships/oleObject" Target="../embeddings/oleObject64.bin"/><Relationship Id="rId9" Type="http://schemas.openxmlformats.org/officeDocument/2006/relationships/image" Target="../media/image69.wmf"/><Relationship Id="rId14" Type="http://schemas.openxmlformats.org/officeDocument/2006/relationships/oleObject" Target="../embeddings/oleObject69.bin"/><Relationship Id="rId22" Type="http://schemas.openxmlformats.org/officeDocument/2006/relationships/oleObject" Target="../embeddings/oleObject73.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image" Target="../media/image82.wmf"/><Relationship Id="rId18" Type="http://schemas.openxmlformats.org/officeDocument/2006/relationships/oleObject" Target="../embeddings/oleObject82.bin"/><Relationship Id="rId26" Type="http://schemas.openxmlformats.org/officeDocument/2006/relationships/oleObject" Target="../embeddings/oleObject86.bin"/><Relationship Id="rId3" Type="http://schemas.openxmlformats.org/officeDocument/2006/relationships/notesSlide" Target="../notesSlides/notesSlide24.xml"/><Relationship Id="rId21" Type="http://schemas.openxmlformats.org/officeDocument/2006/relationships/image" Target="../media/image86.wmf"/><Relationship Id="rId7" Type="http://schemas.openxmlformats.org/officeDocument/2006/relationships/image" Target="../media/image79.wmf"/><Relationship Id="rId12" Type="http://schemas.openxmlformats.org/officeDocument/2006/relationships/oleObject" Target="../embeddings/oleObject79.bin"/><Relationship Id="rId17" Type="http://schemas.openxmlformats.org/officeDocument/2006/relationships/image" Target="../media/image84.wmf"/><Relationship Id="rId25" Type="http://schemas.openxmlformats.org/officeDocument/2006/relationships/image" Target="../media/image88.wmf"/><Relationship Id="rId33" Type="http://schemas.openxmlformats.org/officeDocument/2006/relationships/image" Target="../media/image92.wmf"/><Relationship Id="rId2" Type="http://schemas.openxmlformats.org/officeDocument/2006/relationships/slideLayout" Target="../slideLayouts/slideLayout29.xml"/><Relationship Id="rId16" Type="http://schemas.openxmlformats.org/officeDocument/2006/relationships/oleObject" Target="../embeddings/oleObject81.bin"/><Relationship Id="rId20" Type="http://schemas.openxmlformats.org/officeDocument/2006/relationships/oleObject" Target="../embeddings/oleObject83.bin"/><Relationship Id="rId29" Type="http://schemas.openxmlformats.org/officeDocument/2006/relationships/image" Target="../media/image90.wmf"/><Relationship Id="rId1" Type="http://schemas.openxmlformats.org/officeDocument/2006/relationships/vmlDrawing" Target="../drawings/vmlDrawing13.vml"/><Relationship Id="rId6" Type="http://schemas.openxmlformats.org/officeDocument/2006/relationships/oleObject" Target="../embeddings/oleObject76.bin"/><Relationship Id="rId11" Type="http://schemas.openxmlformats.org/officeDocument/2006/relationships/image" Target="../media/image81.wmf"/><Relationship Id="rId24" Type="http://schemas.openxmlformats.org/officeDocument/2006/relationships/oleObject" Target="../embeddings/oleObject85.bin"/><Relationship Id="rId32" Type="http://schemas.openxmlformats.org/officeDocument/2006/relationships/oleObject" Target="../embeddings/oleObject89.bin"/><Relationship Id="rId5" Type="http://schemas.openxmlformats.org/officeDocument/2006/relationships/image" Target="../media/image78.wmf"/><Relationship Id="rId15" Type="http://schemas.openxmlformats.org/officeDocument/2006/relationships/image" Target="../media/image83.wmf"/><Relationship Id="rId23" Type="http://schemas.openxmlformats.org/officeDocument/2006/relationships/image" Target="../media/image87.wmf"/><Relationship Id="rId28" Type="http://schemas.openxmlformats.org/officeDocument/2006/relationships/oleObject" Target="../embeddings/oleObject87.bin"/><Relationship Id="rId10" Type="http://schemas.openxmlformats.org/officeDocument/2006/relationships/oleObject" Target="../embeddings/oleObject78.bin"/><Relationship Id="rId19" Type="http://schemas.openxmlformats.org/officeDocument/2006/relationships/image" Target="../media/image85.wmf"/><Relationship Id="rId31" Type="http://schemas.openxmlformats.org/officeDocument/2006/relationships/image" Target="../media/image91.wmf"/><Relationship Id="rId4" Type="http://schemas.openxmlformats.org/officeDocument/2006/relationships/oleObject" Target="../embeddings/oleObject75.bin"/><Relationship Id="rId9" Type="http://schemas.openxmlformats.org/officeDocument/2006/relationships/image" Target="../media/image80.wmf"/><Relationship Id="rId14" Type="http://schemas.openxmlformats.org/officeDocument/2006/relationships/oleObject" Target="../embeddings/oleObject80.bin"/><Relationship Id="rId22" Type="http://schemas.openxmlformats.org/officeDocument/2006/relationships/oleObject" Target="../embeddings/oleObject84.bin"/><Relationship Id="rId27" Type="http://schemas.openxmlformats.org/officeDocument/2006/relationships/image" Target="../media/image89.wmf"/><Relationship Id="rId30" Type="http://schemas.openxmlformats.org/officeDocument/2006/relationships/oleObject" Target="../embeddings/oleObject88.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92.bin"/><Relationship Id="rId13" Type="http://schemas.openxmlformats.org/officeDocument/2006/relationships/image" Target="../media/image97.wmf"/><Relationship Id="rId18" Type="http://schemas.openxmlformats.org/officeDocument/2006/relationships/oleObject" Target="../embeddings/oleObject97.bin"/><Relationship Id="rId3" Type="http://schemas.openxmlformats.org/officeDocument/2006/relationships/notesSlide" Target="../notesSlides/notesSlide25.xml"/><Relationship Id="rId21" Type="http://schemas.openxmlformats.org/officeDocument/2006/relationships/image" Target="../media/image101.wmf"/><Relationship Id="rId7" Type="http://schemas.openxmlformats.org/officeDocument/2006/relationships/image" Target="../media/image94.wmf"/><Relationship Id="rId12" Type="http://schemas.openxmlformats.org/officeDocument/2006/relationships/oleObject" Target="../embeddings/oleObject94.bin"/><Relationship Id="rId17" Type="http://schemas.openxmlformats.org/officeDocument/2006/relationships/image" Target="../media/image99.wmf"/><Relationship Id="rId25" Type="http://schemas.openxmlformats.org/officeDocument/2006/relationships/image" Target="../media/image103.wmf"/><Relationship Id="rId2" Type="http://schemas.openxmlformats.org/officeDocument/2006/relationships/slideLayout" Target="../slideLayouts/slideLayout29.xml"/><Relationship Id="rId16" Type="http://schemas.openxmlformats.org/officeDocument/2006/relationships/oleObject" Target="../embeddings/oleObject96.bin"/><Relationship Id="rId20" Type="http://schemas.openxmlformats.org/officeDocument/2006/relationships/oleObject" Target="../embeddings/oleObject98.bin"/><Relationship Id="rId1" Type="http://schemas.openxmlformats.org/officeDocument/2006/relationships/vmlDrawing" Target="../drawings/vmlDrawing14.vml"/><Relationship Id="rId6" Type="http://schemas.openxmlformats.org/officeDocument/2006/relationships/oleObject" Target="../embeddings/oleObject91.bin"/><Relationship Id="rId11" Type="http://schemas.openxmlformats.org/officeDocument/2006/relationships/image" Target="../media/image96.wmf"/><Relationship Id="rId24" Type="http://schemas.openxmlformats.org/officeDocument/2006/relationships/oleObject" Target="../embeddings/oleObject100.bin"/><Relationship Id="rId5" Type="http://schemas.openxmlformats.org/officeDocument/2006/relationships/image" Target="../media/image93.wmf"/><Relationship Id="rId15" Type="http://schemas.openxmlformats.org/officeDocument/2006/relationships/image" Target="../media/image98.wmf"/><Relationship Id="rId23" Type="http://schemas.openxmlformats.org/officeDocument/2006/relationships/image" Target="../media/image102.wmf"/><Relationship Id="rId10" Type="http://schemas.openxmlformats.org/officeDocument/2006/relationships/oleObject" Target="../embeddings/oleObject93.bin"/><Relationship Id="rId19" Type="http://schemas.openxmlformats.org/officeDocument/2006/relationships/image" Target="../media/image100.wmf"/><Relationship Id="rId4" Type="http://schemas.openxmlformats.org/officeDocument/2006/relationships/oleObject" Target="../embeddings/oleObject90.bin"/><Relationship Id="rId9" Type="http://schemas.openxmlformats.org/officeDocument/2006/relationships/image" Target="../media/image95.wmf"/><Relationship Id="rId14" Type="http://schemas.openxmlformats.org/officeDocument/2006/relationships/oleObject" Target="../embeddings/oleObject95.bin"/><Relationship Id="rId22" Type="http://schemas.openxmlformats.org/officeDocument/2006/relationships/oleObject" Target="../embeddings/oleObject99.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03.bin"/><Relationship Id="rId3" Type="http://schemas.openxmlformats.org/officeDocument/2006/relationships/notesSlide" Target="../notesSlides/notesSlide26.xml"/><Relationship Id="rId7" Type="http://schemas.openxmlformats.org/officeDocument/2006/relationships/image" Target="../media/image105.wmf"/><Relationship Id="rId2" Type="http://schemas.openxmlformats.org/officeDocument/2006/relationships/slideLayout" Target="../slideLayouts/slideLayout29.xml"/><Relationship Id="rId1" Type="http://schemas.openxmlformats.org/officeDocument/2006/relationships/vmlDrawing" Target="../drawings/vmlDrawing15.vml"/><Relationship Id="rId6" Type="http://schemas.openxmlformats.org/officeDocument/2006/relationships/oleObject" Target="../embeddings/oleObject102.bin"/><Relationship Id="rId11" Type="http://schemas.openxmlformats.org/officeDocument/2006/relationships/image" Target="../media/image107.wmf"/><Relationship Id="rId5" Type="http://schemas.openxmlformats.org/officeDocument/2006/relationships/image" Target="../media/image104.wmf"/><Relationship Id="rId10" Type="http://schemas.openxmlformats.org/officeDocument/2006/relationships/oleObject" Target="../embeddings/oleObject104.bin"/><Relationship Id="rId4" Type="http://schemas.openxmlformats.org/officeDocument/2006/relationships/oleObject" Target="../embeddings/oleObject101.bin"/><Relationship Id="rId9" Type="http://schemas.openxmlformats.org/officeDocument/2006/relationships/image" Target="../media/image106.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8.xml"/><Relationship Id="rId1" Type="http://schemas.openxmlformats.org/officeDocument/2006/relationships/tags" Target="../tags/tag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8.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hyperlink" Target="http://upload.wikimedia.org/wikipedia/commons/5/5a/Riverkwai_bridge.jpg" TargetMode="External"/><Relationship Id="rId2" Type="http://schemas.openxmlformats.org/officeDocument/2006/relationships/notesSlide" Target="../notesSlides/notesSlide2.xml"/><Relationship Id="rId1" Type="http://schemas.openxmlformats.org/officeDocument/2006/relationships/slideLayout" Target="../slideLayouts/slideLayout2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792480" y="2255520"/>
            <a:ext cx="7772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ctr" eaLnBrk="1" hangingPunct="1"/>
            <a:r>
              <a:rPr lang="en-US" sz="4000" b="1" kern="0" dirty="0" smtClean="0"/>
              <a:t>Calculating Truss Forces</a:t>
            </a:r>
          </a:p>
          <a:p>
            <a:pPr algn="ctr" eaLnBrk="1" hangingPunct="1"/>
            <a:endParaRPr lang="en-US" sz="4000" b="1" kern="0" dirty="0" smtClean="0"/>
          </a:p>
          <a:p>
            <a:pPr algn="ctr" eaLnBrk="1" hangingPunct="1"/>
            <a:r>
              <a:rPr lang="en-US" sz="4000" b="1" kern="0" dirty="0" smtClean="0"/>
              <a:t>Method of Joints</a:t>
            </a:r>
            <a:endParaRPr lang="en-US" sz="3600" b="1" kern="0" dirty="0" smtClean="0"/>
          </a:p>
        </p:txBody>
      </p:sp>
    </p:spTree>
    <p:extLst>
      <p:ext uri="{BB962C8B-B14F-4D97-AF65-F5344CB8AC3E}">
        <p14:creationId xmlns:p14="http://schemas.microsoft.com/office/powerpoint/2010/main" val="3648550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5842" name="Object 2"/>
          <p:cNvGraphicFramePr>
            <a:graphicFrameLocks noChangeAspect="1"/>
          </p:cNvGraphicFramePr>
          <p:nvPr/>
        </p:nvGraphicFramePr>
        <p:xfrm>
          <a:off x="1200150" y="4243388"/>
          <a:ext cx="3552825" cy="2405062"/>
        </p:xfrm>
        <a:graphic>
          <a:graphicData uri="http://schemas.openxmlformats.org/presentationml/2006/ole">
            <mc:AlternateContent xmlns:mc="http://schemas.openxmlformats.org/markup-compatibility/2006">
              <mc:Choice xmlns:v="urn:schemas-microsoft-com:vml" Requires="v">
                <p:oleObj spid="_x0000_s35892" name="Equation" r:id="rId4" imgW="1816100" imgH="1231900" progId="">
                  <p:embed/>
                </p:oleObj>
              </mc:Choice>
              <mc:Fallback>
                <p:oleObj name="Equation" r:id="rId4" imgW="1816100" imgH="1231900" progId="">
                  <p:embed/>
                  <p:pic>
                    <p:nvPicPr>
                      <p:cNvPr id="0" name="Picture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0150" y="4243388"/>
                        <a:ext cx="3552825" cy="2405062"/>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35843" name="Text Box 3"/>
          <p:cNvSpPr txBox="1">
            <a:spLocks noChangeArrowheads="1"/>
          </p:cNvSpPr>
          <p:nvPr/>
        </p:nvSpPr>
        <p:spPr bwMode="auto">
          <a:xfrm>
            <a:off x="2819400" y="3276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grpSp>
        <p:nvGrpSpPr>
          <p:cNvPr id="35844" name="Group 4"/>
          <p:cNvGrpSpPr>
            <a:grpSpLocks/>
          </p:cNvGrpSpPr>
          <p:nvPr/>
        </p:nvGrpSpPr>
        <p:grpSpPr bwMode="auto">
          <a:xfrm>
            <a:off x="0" y="1141413"/>
            <a:ext cx="9144000" cy="1884362"/>
            <a:chOff x="0" y="624"/>
            <a:chExt cx="5760" cy="1187"/>
          </a:xfrm>
        </p:grpSpPr>
        <p:pic>
          <p:nvPicPr>
            <p:cNvPr id="35849" name="Picture 5"/>
            <p:cNvPicPr>
              <a:picLocks noChangeAspect="1" noChangeArrowheads="1"/>
            </p:cNvPicPr>
            <p:nvPr/>
          </p:nvPicPr>
          <p:blipFill>
            <a:blip r:embed="rId6" cstate="print">
              <a:lum contrast="30000"/>
              <a:extLst>
                <a:ext uri="{28A0092B-C50C-407E-A947-70E740481C1C}">
                  <a14:useLocalDpi xmlns:a14="http://schemas.microsoft.com/office/drawing/2010/main" val="0"/>
                </a:ext>
              </a:extLst>
            </a:blip>
            <a:srcRect/>
            <a:stretch>
              <a:fillRect/>
            </a:stretch>
          </p:blipFill>
          <p:spPr bwMode="auto">
            <a:xfrm>
              <a:off x="0" y="624"/>
              <a:ext cx="5760" cy="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850" name="Group 6"/>
            <p:cNvGrpSpPr>
              <a:grpSpLocks/>
            </p:cNvGrpSpPr>
            <p:nvPr/>
          </p:nvGrpSpPr>
          <p:grpSpPr bwMode="auto">
            <a:xfrm>
              <a:off x="994" y="1061"/>
              <a:ext cx="4011" cy="388"/>
              <a:chOff x="994" y="1061"/>
              <a:chExt cx="4011" cy="388"/>
            </a:xfrm>
          </p:grpSpPr>
          <p:sp>
            <p:nvSpPr>
              <p:cNvPr id="35851" name="AutoShape 7"/>
              <p:cNvSpPr>
                <a:spLocks noChangeArrowheads="1"/>
              </p:cNvSpPr>
              <p:nvPr/>
            </p:nvSpPr>
            <p:spPr bwMode="auto">
              <a:xfrm>
                <a:off x="1154" y="1381"/>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52" name="AutoShape 8"/>
              <p:cNvSpPr>
                <a:spLocks noChangeArrowheads="1"/>
              </p:cNvSpPr>
              <p:nvPr/>
            </p:nvSpPr>
            <p:spPr bwMode="auto">
              <a:xfrm>
                <a:off x="1607" y="1401"/>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53" name="AutoShape 9"/>
              <p:cNvSpPr>
                <a:spLocks noChangeArrowheads="1"/>
              </p:cNvSpPr>
              <p:nvPr/>
            </p:nvSpPr>
            <p:spPr bwMode="auto">
              <a:xfrm>
                <a:off x="2117" y="1393"/>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54" name="AutoShape 10"/>
              <p:cNvSpPr>
                <a:spLocks noChangeArrowheads="1"/>
              </p:cNvSpPr>
              <p:nvPr/>
            </p:nvSpPr>
            <p:spPr bwMode="auto">
              <a:xfrm>
                <a:off x="2679" y="1393"/>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55" name="AutoShape 11"/>
              <p:cNvSpPr>
                <a:spLocks noChangeArrowheads="1"/>
              </p:cNvSpPr>
              <p:nvPr/>
            </p:nvSpPr>
            <p:spPr bwMode="auto">
              <a:xfrm>
                <a:off x="3228" y="1400"/>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56" name="AutoShape 12"/>
              <p:cNvSpPr>
                <a:spLocks noChangeArrowheads="1"/>
              </p:cNvSpPr>
              <p:nvPr/>
            </p:nvSpPr>
            <p:spPr bwMode="auto">
              <a:xfrm>
                <a:off x="3804" y="1400"/>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57" name="AutoShape 13"/>
              <p:cNvSpPr>
                <a:spLocks noChangeArrowheads="1"/>
              </p:cNvSpPr>
              <p:nvPr/>
            </p:nvSpPr>
            <p:spPr bwMode="auto">
              <a:xfrm>
                <a:off x="4366" y="1386"/>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58" name="AutoShape 14"/>
              <p:cNvSpPr>
                <a:spLocks noChangeArrowheads="1"/>
              </p:cNvSpPr>
              <p:nvPr/>
            </p:nvSpPr>
            <p:spPr bwMode="auto">
              <a:xfrm>
                <a:off x="4789" y="1393"/>
                <a:ext cx="48" cy="48"/>
              </a:xfrm>
              <a:prstGeom prst="flowChartConnector">
                <a:avLst/>
              </a:prstGeom>
              <a:solidFill>
                <a:srgbClr val="FF0000"/>
              </a:solidFill>
              <a:ln w="9525">
                <a:solidFill>
                  <a:schemeClr val="tx1"/>
                </a:solidFill>
                <a:round/>
                <a:headEnd/>
                <a:tailEnd/>
              </a:ln>
            </p:spPr>
            <p:txBody>
              <a:bodyPr wrap="none" anchor="ctr"/>
              <a:lstStyle/>
              <a:p>
                <a:pPr algn="ctr"/>
                <a:endParaRPr lang="en-US"/>
              </a:p>
            </p:txBody>
          </p:sp>
          <p:sp>
            <p:nvSpPr>
              <p:cNvPr id="35859" name="AutoShape 15"/>
              <p:cNvSpPr>
                <a:spLocks noChangeArrowheads="1"/>
              </p:cNvSpPr>
              <p:nvPr/>
            </p:nvSpPr>
            <p:spPr bwMode="auto">
              <a:xfrm>
                <a:off x="4957" y="1379"/>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60" name="AutoShape 16"/>
              <p:cNvSpPr>
                <a:spLocks noChangeArrowheads="1"/>
              </p:cNvSpPr>
              <p:nvPr/>
            </p:nvSpPr>
            <p:spPr bwMode="auto">
              <a:xfrm>
                <a:off x="994" y="1379"/>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61" name="AutoShape 17"/>
              <p:cNvSpPr>
                <a:spLocks noChangeArrowheads="1"/>
              </p:cNvSpPr>
              <p:nvPr/>
            </p:nvSpPr>
            <p:spPr bwMode="auto">
              <a:xfrm>
                <a:off x="1008" y="1070"/>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62" name="AutoShape 18"/>
              <p:cNvSpPr>
                <a:spLocks noChangeArrowheads="1"/>
              </p:cNvSpPr>
              <p:nvPr/>
            </p:nvSpPr>
            <p:spPr bwMode="auto">
              <a:xfrm>
                <a:off x="1356" y="1076"/>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63" name="AutoShape 19"/>
              <p:cNvSpPr>
                <a:spLocks noChangeArrowheads="1"/>
              </p:cNvSpPr>
              <p:nvPr/>
            </p:nvSpPr>
            <p:spPr bwMode="auto">
              <a:xfrm>
                <a:off x="1838" y="1075"/>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64" name="AutoShape 20"/>
              <p:cNvSpPr>
                <a:spLocks noChangeArrowheads="1"/>
              </p:cNvSpPr>
              <p:nvPr/>
            </p:nvSpPr>
            <p:spPr bwMode="auto">
              <a:xfrm>
                <a:off x="2407" y="1075"/>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65" name="AutoShape 21"/>
              <p:cNvSpPr>
                <a:spLocks noChangeArrowheads="1"/>
              </p:cNvSpPr>
              <p:nvPr/>
            </p:nvSpPr>
            <p:spPr bwMode="auto">
              <a:xfrm>
                <a:off x="2956" y="1082"/>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66" name="AutoShape 22"/>
              <p:cNvSpPr>
                <a:spLocks noChangeArrowheads="1"/>
              </p:cNvSpPr>
              <p:nvPr/>
            </p:nvSpPr>
            <p:spPr bwMode="auto">
              <a:xfrm>
                <a:off x="3511" y="1075"/>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67" name="AutoShape 23"/>
              <p:cNvSpPr>
                <a:spLocks noChangeArrowheads="1"/>
              </p:cNvSpPr>
              <p:nvPr/>
            </p:nvSpPr>
            <p:spPr bwMode="auto">
              <a:xfrm>
                <a:off x="4073" y="1068"/>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35868" name="AutoShape 24"/>
              <p:cNvSpPr>
                <a:spLocks noChangeArrowheads="1"/>
              </p:cNvSpPr>
              <p:nvPr/>
            </p:nvSpPr>
            <p:spPr bwMode="auto">
              <a:xfrm>
                <a:off x="4580" y="1068"/>
                <a:ext cx="48" cy="48"/>
              </a:xfrm>
              <a:prstGeom prst="flowChartConnector">
                <a:avLst/>
              </a:prstGeom>
              <a:solidFill>
                <a:srgbClr val="FF0000"/>
              </a:solidFill>
              <a:ln w="9525">
                <a:solidFill>
                  <a:schemeClr val="tx1"/>
                </a:solidFill>
                <a:round/>
                <a:headEnd/>
                <a:tailEnd/>
              </a:ln>
            </p:spPr>
            <p:txBody>
              <a:bodyPr wrap="none" anchor="ctr"/>
              <a:lstStyle/>
              <a:p>
                <a:pPr algn="ctr"/>
                <a:endParaRPr lang="en-US"/>
              </a:p>
            </p:txBody>
          </p:sp>
          <p:sp>
            <p:nvSpPr>
              <p:cNvPr id="35869" name="AutoShape 25"/>
              <p:cNvSpPr>
                <a:spLocks noChangeArrowheads="1"/>
              </p:cNvSpPr>
              <p:nvPr/>
            </p:nvSpPr>
            <p:spPr bwMode="auto">
              <a:xfrm>
                <a:off x="4944" y="1061"/>
                <a:ext cx="48" cy="48"/>
              </a:xfrm>
              <a:prstGeom prst="flowChartConnector">
                <a:avLst/>
              </a:prstGeom>
              <a:solidFill>
                <a:srgbClr val="FF0000"/>
              </a:solidFill>
              <a:ln w="9525">
                <a:solidFill>
                  <a:schemeClr val="tx1"/>
                </a:solidFill>
                <a:round/>
                <a:headEnd/>
                <a:tailEnd/>
              </a:ln>
            </p:spPr>
            <p:txBody>
              <a:bodyPr wrap="none" anchor="ctr"/>
              <a:lstStyle/>
              <a:p>
                <a:endParaRPr lang="en-US"/>
              </a:p>
            </p:txBody>
          </p:sp>
        </p:grpSp>
      </p:grpSp>
      <p:sp>
        <p:nvSpPr>
          <p:cNvPr id="35845" name="Text Box 26"/>
          <p:cNvSpPr txBox="1">
            <a:spLocks noChangeArrowheads="1"/>
          </p:cNvSpPr>
          <p:nvPr/>
        </p:nvSpPr>
        <p:spPr bwMode="auto">
          <a:xfrm>
            <a:off x="152400" y="2971800"/>
            <a:ext cx="883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35846" name="Text Box 27"/>
          <p:cNvSpPr txBox="1">
            <a:spLocks noChangeArrowheads="1"/>
          </p:cNvSpPr>
          <p:nvPr/>
        </p:nvSpPr>
        <p:spPr bwMode="auto">
          <a:xfrm>
            <a:off x="271463" y="2990850"/>
            <a:ext cx="87709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latin typeface="LetterOMatic!" pitchFamily="34" charset="0"/>
              </a:rPr>
              <a:t>Each side of the main street bridge in Brockport, NY has 19 joints, 35 members, and three reaction forces (pin and roller), making it a statically determinate truss.</a:t>
            </a:r>
            <a:r>
              <a:rPr lang="en-US" sz="2000">
                <a:latin typeface="LetterOMatic!" pitchFamily="34" charset="0"/>
              </a:rPr>
              <a:t> </a:t>
            </a:r>
          </a:p>
        </p:txBody>
      </p:sp>
      <p:sp>
        <p:nvSpPr>
          <p:cNvPr id="35847" name="AutoShape 28"/>
          <p:cNvSpPr>
            <a:spLocks noChangeArrowheads="1"/>
          </p:cNvSpPr>
          <p:nvPr/>
        </p:nvSpPr>
        <p:spPr bwMode="auto">
          <a:xfrm>
            <a:off x="5435600" y="4327525"/>
            <a:ext cx="3048000" cy="1447800"/>
          </a:xfrm>
          <a:prstGeom prst="cloudCallout">
            <a:avLst>
              <a:gd name="adj1" fmla="val 58750"/>
              <a:gd name="adj2" fmla="val 108444"/>
            </a:avLst>
          </a:prstGeom>
          <a:solidFill>
            <a:schemeClr val="bg1"/>
          </a:solidFill>
          <a:ln w="9525">
            <a:solidFill>
              <a:schemeClr val="tx1"/>
            </a:solidFill>
            <a:round/>
            <a:headEnd/>
            <a:tailEnd/>
          </a:ln>
        </p:spPr>
        <p:txBody>
          <a:bodyPr/>
          <a:lstStyle/>
          <a:p>
            <a:pPr algn="ctr"/>
            <a:r>
              <a:rPr lang="en-US" sz="2000">
                <a:latin typeface="LetterOMatic!" pitchFamily="34" charset="0"/>
              </a:rPr>
              <a:t>What if these numbers were different?</a:t>
            </a:r>
          </a:p>
        </p:txBody>
      </p:sp>
      <p:sp>
        <p:nvSpPr>
          <p:cNvPr id="35848" name="Rectangle 31"/>
          <p:cNvSpPr>
            <a:spLocks noGrp="1" noChangeArrowheads="1"/>
          </p:cNvSpPr>
          <p:nvPr>
            <p:ph type="title"/>
          </p:nvPr>
        </p:nvSpPr>
        <p:spPr>
          <a:xfrm>
            <a:off x="0" y="274638"/>
            <a:ext cx="8229600" cy="715962"/>
          </a:xfrm>
        </p:spPr>
        <p:txBody>
          <a:bodyPr/>
          <a:lstStyle/>
          <a:p>
            <a:pPr eaLnBrk="1" hangingPunct="1"/>
            <a:r>
              <a:rPr lang="en-US" sz="4000" smtClean="0"/>
              <a:t>Static Determinacy Example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6866" name="Object 2"/>
          <p:cNvGraphicFramePr>
            <a:graphicFrameLocks noChangeAspect="1"/>
          </p:cNvGraphicFramePr>
          <p:nvPr/>
        </p:nvGraphicFramePr>
        <p:xfrm>
          <a:off x="2673350" y="1539875"/>
          <a:ext cx="4056063" cy="1173163"/>
        </p:xfrm>
        <a:graphic>
          <a:graphicData uri="http://schemas.openxmlformats.org/presentationml/2006/ole">
            <mc:AlternateContent xmlns:mc="http://schemas.openxmlformats.org/markup-compatibility/2006">
              <mc:Choice xmlns:v="urn:schemas-microsoft-com:vml" Requires="v">
                <p:oleObj spid="_x0000_s36891" name="Equation" r:id="rId4" imgW="965200" imgH="279400" progId="">
                  <p:embed/>
                </p:oleObj>
              </mc:Choice>
              <mc:Fallback>
                <p:oleObj name="Equation" r:id="rId4" imgW="965200" imgH="279400" progId="">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3350" y="1539875"/>
                        <a:ext cx="4056063" cy="1173163"/>
                      </a:xfrm>
                      <a:prstGeom prst="rect">
                        <a:avLst/>
                      </a:prstGeom>
                      <a:noFill/>
                      <a:extLst>
                        <a:ext uri="{909E8E84-426E-40DD-AFC4-6F175D3DCCD1}">
                          <a14:hiddenFill xmlns:a14="http://schemas.microsoft.com/office/drawing/2010/main">
                            <a:solidFill>
                              <a:srgbClr val="FFFF00"/>
                            </a:solidFill>
                          </a14:hiddenFill>
                        </a:ext>
                      </a:extLst>
                    </p:spPr>
                  </p:pic>
                </p:oleObj>
              </mc:Fallback>
            </mc:AlternateContent>
          </a:graphicData>
        </a:graphic>
      </p:graphicFrame>
      <p:sp>
        <p:nvSpPr>
          <p:cNvPr id="36867" name="Text Box 3"/>
          <p:cNvSpPr txBox="1">
            <a:spLocks noChangeArrowheads="1"/>
          </p:cNvSpPr>
          <p:nvPr/>
        </p:nvSpPr>
        <p:spPr bwMode="auto">
          <a:xfrm>
            <a:off x="312738" y="3286125"/>
            <a:ext cx="7848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solidFill>
                  <a:srgbClr val="A50021"/>
                </a:solidFill>
                <a:latin typeface="LetterOMatic!" pitchFamily="34" charset="0"/>
              </a:rPr>
              <a:t>The sum of the moments about a given point is zero.</a:t>
            </a:r>
            <a:r>
              <a:rPr lang="en-US">
                <a:solidFill>
                  <a:srgbClr val="00CC00"/>
                </a:solidFill>
                <a:latin typeface="LetterOMatic!" pitchFamily="34" charset="0"/>
              </a:rPr>
              <a:t> </a:t>
            </a:r>
          </a:p>
        </p:txBody>
      </p:sp>
      <p:sp>
        <p:nvSpPr>
          <p:cNvPr id="36868" name="Rectangle 9"/>
          <p:cNvSpPr>
            <a:spLocks noGrp="1" noChangeArrowheads="1"/>
          </p:cNvSpPr>
          <p:nvPr>
            <p:ph type="title"/>
          </p:nvPr>
        </p:nvSpPr>
        <p:spPr>
          <a:xfrm>
            <a:off x="0" y="274638"/>
            <a:ext cx="8229600" cy="715962"/>
          </a:xfrm>
        </p:spPr>
        <p:txBody>
          <a:bodyPr/>
          <a:lstStyle/>
          <a:p>
            <a:pPr eaLnBrk="1" hangingPunct="1"/>
            <a:r>
              <a:rPr lang="en-US" sz="4000" smtClean="0"/>
              <a:t>Equilibrium Equations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819400" y="3657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graphicFrame>
        <p:nvGraphicFramePr>
          <p:cNvPr id="37891" name="Object 3"/>
          <p:cNvGraphicFramePr>
            <a:graphicFrameLocks noChangeAspect="1"/>
          </p:cNvGraphicFramePr>
          <p:nvPr/>
        </p:nvGraphicFramePr>
        <p:xfrm>
          <a:off x="2786063" y="1436688"/>
          <a:ext cx="3959225" cy="1562100"/>
        </p:xfrm>
        <a:graphic>
          <a:graphicData uri="http://schemas.openxmlformats.org/presentationml/2006/ole">
            <mc:AlternateContent xmlns:mc="http://schemas.openxmlformats.org/markup-compatibility/2006">
              <mc:Choice xmlns:v="urn:schemas-microsoft-com:vml" Requires="v">
                <p:oleObj spid="_x0000_s37919" name="Equation" r:id="rId4" imgW="965200" imgH="381000" progId="">
                  <p:embed/>
                </p:oleObj>
              </mc:Choice>
              <mc:Fallback>
                <p:oleObj name="Equation" r:id="rId4" imgW="965200" imgH="381000" progId="">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6063" y="1436688"/>
                        <a:ext cx="3959225" cy="1562100"/>
                      </a:xfrm>
                      <a:prstGeom prst="rect">
                        <a:avLst/>
                      </a:prstGeom>
                      <a:noFill/>
                      <a:extLst>
                        <a:ext uri="{909E8E84-426E-40DD-AFC4-6F175D3DCCD1}">
                          <a14:hiddenFill xmlns:a14="http://schemas.microsoft.com/office/drawing/2010/main">
                            <a:solidFill>
                              <a:srgbClr val="FFFF00"/>
                            </a:solidFill>
                          </a14:hiddenFill>
                        </a:ext>
                      </a:extLst>
                    </p:spPr>
                  </p:pic>
                </p:oleObj>
              </mc:Fallback>
            </mc:AlternateContent>
          </a:graphicData>
        </a:graphic>
      </p:graphicFrame>
      <p:sp>
        <p:nvSpPr>
          <p:cNvPr id="37892" name="Text Box 4"/>
          <p:cNvSpPr txBox="1">
            <a:spLocks noChangeArrowheads="1"/>
          </p:cNvSpPr>
          <p:nvPr/>
        </p:nvSpPr>
        <p:spPr bwMode="auto">
          <a:xfrm>
            <a:off x="304800" y="3048000"/>
            <a:ext cx="8153400"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solidFill>
                  <a:srgbClr val="A50021"/>
                </a:solidFill>
                <a:latin typeface="LetterOMatic!" pitchFamily="34" charset="0"/>
              </a:rPr>
              <a:t>The sum of the forces in the x-direction is zero.</a:t>
            </a:r>
          </a:p>
          <a:p>
            <a:pPr eaLnBrk="1" hangingPunct="1">
              <a:spcBef>
                <a:spcPct val="50000"/>
              </a:spcBef>
            </a:pPr>
            <a:endParaRPr lang="en-US" sz="3200">
              <a:solidFill>
                <a:srgbClr val="FFFF00"/>
              </a:solidFill>
              <a:latin typeface="LetterOMatic!" pitchFamily="34" charset="0"/>
            </a:endParaRPr>
          </a:p>
          <a:p>
            <a:pPr eaLnBrk="1" hangingPunct="1">
              <a:spcBef>
                <a:spcPct val="50000"/>
              </a:spcBef>
            </a:pPr>
            <a:endParaRPr lang="en-US">
              <a:solidFill>
                <a:srgbClr val="FFFF00"/>
              </a:solidFill>
              <a:latin typeface="LetterOMatic!" pitchFamily="34" charset="0"/>
            </a:endParaRPr>
          </a:p>
          <a:p>
            <a:pPr eaLnBrk="1" hangingPunct="1">
              <a:spcBef>
                <a:spcPct val="50000"/>
              </a:spcBef>
            </a:pPr>
            <a:r>
              <a:rPr lang="en-US" sz="2400">
                <a:latin typeface="LetterOMatic!" pitchFamily="34" charset="0"/>
              </a:rPr>
              <a:t>Do you remember the Cartesian coordinate system? A vector that acts to the right is </a:t>
            </a:r>
            <a:r>
              <a:rPr lang="en-US" sz="2400">
                <a:solidFill>
                  <a:srgbClr val="FF0000"/>
                </a:solidFill>
                <a:latin typeface="LetterOMatic!" pitchFamily="34" charset="0"/>
              </a:rPr>
              <a:t>positive</a:t>
            </a:r>
            <a:r>
              <a:rPr lang="en-US" sz="2400">
                <a:latin typeface="LetterOMatic!" pitchFamily="34" charset="0"/>
              </a:rPr>
              <a:t>, and a vector that acts to the left is </a:t>
            </a:r>
            <a:r>
              <a:rPr lang="en-US" sz="2400">
                <a:solidFill>
                  <a:srgbClr val="333399"/>
                </a:solidFill>
                <a:latin typeface="LetterOMatic!" pitchFamily="34" charset="0"/>
              </a:rPr>
              <a:t>negative</a:t>
            </a:r>
            <a:r>
              <a:rPr lang="en-US" sz="2400">
                <a:latin typeface="LetterOMatic!" pitchFamily="34" charset="0"/>
              </a:rPr>
              <a:t>. </a:t>
            </a:r>
          </a:p>
        </p:txBody>
      </p:sp>
      <p:grpSp>
        <p:nvGrpSpPr>
          <p:cNvPr id="37893" name="Group 6"/>
          <p:cNvGrpSpPr>
            <a:grpSpLocks/>
          </p:cNvGrpSpPr>
          <p:nvPr/>
        </p:nvGrpSpPr>
        <p:grpSpPr bwMode="auto">
          <a:xfrm>
            <a:off x="2895600" y="4267200"/>
            <a:ext cx="2438400" cy="609600"/>
            <a:chOff x="3744" y="3648"/>
            <a:chExt cx="1536" cy="384"/>
          </a:xfrm>
        </p:grpSpPr>
        <p:sp>
          <p:nvSpPr>
            <p:cNvPr id="37895" name="AutoShape 7"/>
            <p:cNvSpPr>
              <a:spLocks noChangeArrowheads="1"/>
            </p:cNvSpPr>
            <p:nvPr/>
          </p:nvSpPr>
          <p:spPr bwMode="auto">
            <a:xfrm>
              <a:off x="4512" y="3648"/>
              <a:ext cx="768" cy="384"/>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endParaRPr lang="en-US"/>
            </a:p>
          </p:txBody>
        </p:sp>
        <p:sp>
          <p:nvSpPr>
            <p:cNvPr id="37896" name="AutoShape 8"/>
            <p:cNvSpPr>
              <a:spLocks noChangeArrowheads="1"/>
            </p:cNvSpPr>
            <p:nvPr/>
          </p:nvSpPr>
          <p:spPr bwMode="auto">
            <a:xfrm rot="10800000">
              <a:off x="3744" y="3648"/>
              <a:ext cx="768" cy="384"/>
            </a:xfrm>
            <a:prstGeom prst="rightArrow">
              <a:avLst>
                <a:gd name="adj1" fmla="val 50000"/>
                <a:gd name="adj2" fmla="val 50000"/>
              </a:avLst>
            </a:prstGeom>
            <a:solidFill>
              <a:schemeClr val="accent2"/>
            </a:solidFill>
            <a:ln w="9525">
              <a:solidFill>
                <a:schemeClr val="tx1"/>
              </a:solidFill>
              <a:miter lim="800000"/>
              <a:headEnd/>
              <a:tailEnd/>
            </a:ln>
          </p:spPr>
          <p:txBody>
            <a:bodyPr wrap="none" anchor="ctr"/>
            <a:lstStyle/>
            <a:p>
              <a:endParaRPr lang="en-US"/>
            </a:p>
          </p:txBody>
        </p:sp>
      </p:grpSp>
      <p:sp>
        <p:nvSpPr>
          <p:cNvPr id="37894" name="Rectangle 10"/>
          <p:cNvSpPr>
            <a:spLocks noGrp="1" noChangeArrowheads="1"/>
          </p:cNvSpPr>
          <p:nvPr>
            <p:ph type="title"/>
          </p:nvPr>
        </p:nvSpPr>
        <p:spPr>
          <a:xfrm>
            <a:off x="0" y="274638"/>
            <a:ext cx="8229600" cy="715962"/>
          </a:xfrm>
        </p:spPr>
        <p:txBody>
          <a:bodyPr/>
          <a:lstStyle/>
          <a:p>
            <a:pPr eaLnBrk="1" hangingPunct="1"/>
            <a:r>
              <a:rPr lang="en-US" sz="4000" smtClean="0"/>
              <a:t>Equilibrium Equations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819400" y="3657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38915" name="Text Box 3"/>
          <p:cNvSpPr txBox="1">
            <a:spLocks noChangeArrowheads="1"/>
          </p:cNvSpPr>
          <p:nvPr/>
        </p:nvSpPr>
        <p:spPr bwMode="auto">
          <a:xfrm>
            <a:off x="381000" y="3200400"/>
            <a:ext cx="7391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solidFill>
                  <a:srgbClr val="A50021"/>
                </a:solidFill>
              </a:rPr>
              <a:t>The sum of the forces in the y-direction is zero.</a:t>
            </a:r>
          </a:p>
          <a:p>
            <a:pPr eaLnBrk="1" hangingPunct="1">
              <a:spcBef>
                <a:spcPct val="50000"/>
              </a:spcBef>
            </a:pPr>
            <a:endParaRPr lang="en-US" sz="3200">
              <a:solidFill>
                <a:srgbClr val="FFFF00"/>
              </a:solidFill>
            </a:endParaRPr>
          </a:p>
          <a:p>
            <a:pPr eaLnBrk="1" hangingPunct="1">
              <a:spcBef>
                <a:spcPct val="50000"/>
              </a:spcBef>
            </a:pPr>
            <a:endParaRPr lang="en-US">
              <a:solidFill>
                <a:srgbClr val="FFFF00"/>
              </a:solidFill>
            </a:endParaRPr>
          </a:p>
          <a:p>
            <a:pPr eaLnBrk="1" hangingPunct="1">
              <a:spcBef>
                <a:spcPct val="50000"/>
              </a:spcBef>
            </a:pPr>
            <a:r>
              <a:rPr lang="en-US" sz="2400"/>
              <a:t>A vector that acts up is </a:t>
            </a:r>
            <a:r>
              <a:rPr lang="en-US" sz="2400">
                <a:solidFill>
                  <a:srgbClr val="FF0000"/>
                </a:solidFill>
              </a:rPr>
              <a:t>positive</a:t>
            </a:r>
            <a:r>
              <a:rPr lang="en-US" sz="2400"/>
              <a:t>, and a vector that acts down is </a:t>
            </a:r>
            <a:r>
              <a:rPr lang="en-US" sz="2400">
                <a:solidFill>
                  <a:srgbClr val="333399"/>
                </a:solidFill>
              </a:rPr>
              <a:t>negative</a:t>
            </a:r>
            <a:r>
              <a:rPr lang="en-US" sz="2400"/>
              <a:t>.</a:t>
            </a:r>
            <a:r>
              <a:rPr lang="en-US" sz="2400">
                <a:latin typeface="LetterOMatic!" pitchFamily="34" charset="0"/>
              </a:rPr>
              <a:t> </a:t>
            </a:r>
          </a:p>
        </p:txBody>
      </p:sp>
      <p:grpSp>
        <p:nvGrpSpPr>
          <p:cNvPr id="38916" name="Group 6"/>
          <p:cNvGrpSpPr>
            <a:grpSpLocks/>
          </p:cNvGrpSpPr>
          <p:nvPr/>
        </p:nvGrpSpPr>
        <p:grpSpPr bwMode="auto">
          <a:xfrm rot="-5400000">
            <a:off x="7010400" y="4114800"/>
            <a:ext cx="2438400" cy="609600"/>
            <a:chOff x="3744" y="3648"/>
            <a:chExt cx="1536" cy="384"/>
          </a:xfrm>
        </p:grpSpPr>
        <p:sp>
          <p:nvSpPr>
            <p:cNvPr id="38919" name="AutoShape 7"/>
            <p:cNvSpPr>
              <a:spLocks noChangeArrowheads="1"/>
            </p:cNvSpPr>
            <p:nvPr/>
          </p:nvSpPr>
          <p:spPr bwMode="auto">
            <a:xfrm>
              <a:off x="4512" y="3648"/>
              <a:ext cx="768" cy="384"/>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endParaRPr lang="en-US"/>
            </a:p>
          </p:txBody>
        </p:sp>
        <p:sp>
          <p:nvSpPr>
            <p:cNvPr id="38920" name="AutoShape 8"/>
            <p:cNvSpPr>
              <a:spLocks noChangeArrowheads="1"/>
            </p:cNvSpPr>
            <p:nvPr/>
          </p:nvSpPr>
          <p:spPr bwMode="auto">
            <a:xfrm rot="10800000">
              <a:off x="3744" y="3648"/>
              <a:ext cx="768" cy="384"/>
            </a:xfrm>
            <a:prstGeom prst="rightArrow">
              <a:avLst>
                <a:gd name="adj1" fmla="val 50000"/>
                <a:gd name="adj2" fmla="val 50000"/>
              </a:avLst>
            </a:prstGeom>
            <a:solidFill>
              <a:schemeClr val="accent2"/>
            </a:solidFill>
            <a:ln w="9525">
              <a:solidFill>
                <a:schemeClr val="tx1"/>
              </a:solidFill>
              <a:miter lim="800000"/>
              <a:headEnd/>
              <a:tailEnd/>
            </a:ln>
          </p:spPr>
          <p:txBody>
            <a:bodyPr wrap="none" anchor="ctr"/>
            <a:lstStyle/>
            <a:p>
              <a:endParaRPr lang="en-US"/>
            </a:p>
          </p:txBody>
        </p:sp>
      </p:grpSp>
      <p:sp>
        <p:nvSpPr>
          <p:cNvPr id="38917" name="Rectangle 10"/>
          <p:cNvSpPr>
            <a:spLocks noGrp="1" noChangeArrowheads="1"/>
          </p:cNvSpPr>
          <p:nvPr>
            <p:ph type="title"/>
          </p:nvPr>
        </p:nvSpPr>
        <p:spPr>
          <a:xfrm>
            <a:off x="0" y="274638"/>
            <a:ext cx="8229600" cy="715962"/>
          </a:xfrm>
        </p:spPr>
        <p:txBody>
          <a:bodyPr/>
          <a:lstStyle/>
          <a:p>
            <a:pPr eaLnBrk="1" hangingPunct="1"/>
            <a:r>
              <a:rPr lang="en-US" sz="4000" smtClean="0"/>
              <a:t>Equilibrium Equations</a:t>
            </a:r>
          </a:p>
        </p:txBody>
      </p:sp>
      <p:graphicFrame>
        <p:nvGraphicFramePr>
          <p:cNvPr id="38918" name="Object 13"/>
          <p:cNvGraphicFramePr>
            <a:graphicFrameLocks noChangeAspect="1"/>
          </p:cNvGraphicFramePr>
          <p:nvPr/>
        </p:nvGraphicFramePr>
        <p:xfrm>
          <a:off x="2759075" y="1358900"/>
          <a:ext cx="4011613" cy="1717675"/>
        </p:xfrm>
        <a:graphic>
          <a:graphicData uri="http://schemas.openxmlformats.org/presentationml/2006/ole">
            <mc:AlternateContent xmlns:mc="http://schemas.openxmlformats.org/markup-compatibility/2006">
              <mc:Choice xmlns:v="urn:schemas-microsoft-com:vml" Requires="v">
                <p:oleObj spid="_x0000_s38943" name="Equation" r:id="rId4" imgW="977900" imgH="419100" progId="">
                  <p:embed/>
                </p:oleObj>
              </mc:Choice>
              <mc:Fallback>
                <p:oleObj name="Equation" r:id="rId4" imgW="977900" imgH="419100" progId="">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9075" y="1358900"/>
                        <a:ext cx="4011613" cy="1717675"/>
                      </a:xfrm>
                      <a:prstGeom prst="rect">
                        <a:avLst/>
                      </a:prstGeom>
                      <a:noFill/>
                      <a:extLst>
                        <a:ext uri="{909E8E84-426E-40DD-AFC4-6F175D3DCCD1}">
                          <a14:hiddenFill xmlns:a14="http://schemas.microsoft.com/office/drawing/2010/main">
                            <a:solidFill>
                              <a:srgbClr val="FFFF00"/>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Text Box 3"/>
          <p:cNvSpPr txBox="1">
            <a:spLocks noChangeArrowheads="1"/>
          </p:cNvSpPr>
          <p:nvPr/>
        </p:nvSpPr>
        <p:spPr bwMode="auto">
          <a:xfrm>
            <a:off x="1295400" y="1079500"/>
            <a:ext cx="32766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a:latin typeface="LetterOMatic!" pitchFamily="34" charset="0"/>
              </a:rPr>
              <a:t>A force that causes a</a:t>
            </a:r>
            <a:r>
              <a:rPr lang="en-US" sz="2000" dirty="0">
                <a:solidFill>
                  <a:srgbClr val="0000FF"/>
                </a:solidFill>
                <a:latin typeface="LetterOMatic!" pitchFamily="34" charset="0"/>
              </a:rPr>
              <a:t> </a:t>
            </a:r>
            <a:r>
              <a:rPr lang="en-US" sz="2000" b="1" dirty="0">
                <a:solidFill>
                  <a:srgbClr val="0000FF"/>
                </a:solidFill>
                <a:latin typeface="LetterOMatic!" pitchFamily="34" charset="0"/>
              </a:rPr>
              <a:t>clockwise </a:t>
            </a:r>
            <a:r>
              <a:rPr lang="en-US" sz="2000" dirty="0">
                <a:latin typeface="LetterOMatic!" pitchFamily="34" charset="0"/>
              </a:rPr>
              <a:t>moment is</a:t>
            </a:r>
            <a:r>
              <a:rPr lang="en-US" sz="2000" dirty="0">
                <a:solidFill>
                  <a:srgbClr val="0000FF"/>
                </a:solidFill>
                <a:latin typeface="LetterOMatic!" pitchFamily="34" charset="0"/>
              </a:rPr>
              <a:t> </a:t>
            </a:r>
            <a:r>
              <a:rPr lang="en-US" sz="2000" dirty="0" smtClean="0">
                <a:solidFill>
                  <a:srgbClr val="0000FF"/>
                </a:solidFill>
                <a:latin typeface="LetterOMatic!" pitchFamily="34" charset="0"/>
              </a:rPr>
              <a:t>a </a:t>
            </a:r>
            <a:r>
              <a:rPr lang="en-US" sz="2000" b="1" dirty="0" smtClean="0">
                <a:solidFill>
                  <a:srgbClr val="0000FF"/>
                </a:solidFill>
                <a:latin typeface="LetterOMatic!" pitchFamily="34" charset="0"/>
              </a:rPr>
              <a:t>negative moment.</a:t>
            </a:r>
            <a:endParaRPr lang="en-US" sz="2000" b="1" dirty="0">
              <a:solidFill>
                <a:srgbClr val="0000FF"/>
              </a:solidFill>
              <a:latin typeface="LetterOMatic!" pitchFamily="34" charset="0"/>
            </a:endParaRPr>
          </a:p>
          <a:p>
            <a:pPr eaLnBrk="1" hangingPunct="1">
              <a:spcBef>
                <a:spcPct val="50000"/>
              </a:spcBef>
            </a:pPr>
            <a:endParaRPr lang="en-US" sz="2000" dirty="0">
              <a:solidFill>
                <a:srgbClr val="0000FF"/>
              </a:solidFill>
              <a:latin typeface="LetterOMatic!" pitchFamily="34" charset="0"/>
            </a:endParaRPr>
          </a:p>
        </p:txBody>
      </p:sp>
      <p:sp>
        <p:nvSpPr>
          <p:cNvPr id="74756" name="AutoShape 4"/>
          <p:cNvSpPr>
            <a:spLocks noChangeArrowheads="1"/>
          </p:cNvSpPr>
          <p:nvPr/>
        </p:nvSpPr>
        <p:spPr bwMode="auto">
          <a:xfrm>
            <a:off x="304800" y="1184275"/>
            <a:ext cx="838200" cy="6858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85" y="10800"/>
                </a:moveTo>
                <a:cubicBezTo>
                  <a:pt x="18585" y="6500"/>
                  <a:pt x="15099" y="3015"/>
                  <a:pt x="10800" y="3015"/>
                </a:cubicBezTo>
                <a:cubicBezTo>
                  <a:pt x="6500" y="3015"/>
                  <a:pt x="3015" y="6500"/>
                  <a:pt x="3015" y="10800"/>
                </a:cubicBezTo>
                <a:lnTo>
                  <a:pt x="0" y="10800"/>
                </a:lnTo>
                <a:cubicBezTo>
                  <a:pt x="0" y="4835"/>
                  <a:pt x="4835" y="0"/>
                  <a:pt x="10800" y="0"/>
                </a:cubicBezTo>
                <a:cubicBezTo>
                  <a:pt x="16764" y="0"/>
                  <a:pt x="21599" y="4835"/>
                  <a:pt x="21600" y="10799"/>
                </a:cubicBezTo>
                <a:lnTo>
                  <a:pt x="21600" y="10800"/>
                </a:lnTo>
                <a:lnTo>
                  <a:pt x="24300" y="10800"/>
                </a:lnTo>
                <a:lnTo>
                  <a:pt x="20093" y="15008"/>
                </a:lnTo>
                <a:lnTo>
                  <a:pt x="15885" y="10800"/>
                </a:lnTo>
                <a:lnTo>
                  <a:pt x="18585" y="10800"/>
                </a:lnTo>
                <a:close/>
              </a:path>
            </a:pathLst>
          </a:custGeom>
          <a:solidFill>
            <a:schemeClr val="tx1"/>
          </a:solidFill>
          <a:ln w="9525">
            <a:solidFill>
              <a:schemeClr val="tx1"/>
            </a:solidFill>
            <a:miter lim="800000"/>
            <a:headEnd/>
            <a:tailEnd/>
          </a:ln>
        </p:spPr>
        <p:txBody>
          <a:bodyPr wrap="none" anchor="ctr"/>
          <a:lstStyle/>
          <a:p>
            <a:endParaRPr lang="en-US"/>
          </a:p>
        </p:txBody>
      </p:sp>
      <p:sp>
        <p:nvSpPr>
          <p:cNvPr id="74757" name="Rectangle 5"/>
          <p:cNvSpPr>
            <a:spLocks noChangeArrowheads="1"/>
          </p:cNvSpPr>
          <p:nvPr/>
        </p:nvSpPr>
        <p:spPr bwMode="auto">
          <a:xfrm>
            <a:off x="609600" y="1797050"/>
            <a:ext cx="228600" cy="76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74758" name="AutoShape 6"/>
          <p:cNvSpPr>
            <a:spLocks noChangeArrowheads="1"/>
          </p:cNvSpPr>
          <p:nvPr/>
        </p:nvSpPr>
        <p:spPr bwMode="auto">
          <a:xfrm>
            <a:off x="3635375" y="2978150"/>
            <a:ext cx="304800" cy="261938"/>
          </a:xfrm>
          <a:prstGeom prst="plus">
            <a:avLst>
              <a:gd name="adj" fmla="val 43639"/>
            </a:avLst>
          </a:prstGeom>
          <a:solidFill>
            <a:srgbClr val="FF0000"/>
          </a:solidFill>
          <a:ln w="9525">
            <a:solidFill>
              <a:schemeClr val="tx1"/>
            </a:solidFill>
            <a:miter lim="800000"/>
            <a:headEnd/>
            <a:tailEnd/>
          </a:ln>
        </p:spPr>
        <p:txBody>
          <a:bodyPr wrap="none" anchor="ctr"/>
          <a:lstStyle/>
          <a:p>
            <a:endParaRPr lang="en-US"/>
          </a:p>
        </p:txBody>
      </p:sp>
      <p:sp>
        <p:nvSpPr>
          <p:cNvPr id="74759" name="AutoShape 7"/>
          <p:cNvSpPr>
            <a:spLocks noChangeArrowheads="1"/>
          </p:cNvSpPr>
          <p:nvPr/>
        </p:nvSpPr>
        <p:spPr bwMode="auto">
          <a:xfrm flipH="1">
            <a:off x="3330575" y="2673350"/>
            <a:ext cx="914400" cy="762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74" y="10500"/>
                </a:moveTo>
                <a:cubicBezTo>
                  <a:pt x="18513" y="6267"/>
                  <a:pt x="15035" y="2920"/>
                  <a:pt x="10800" y="2920"/>
                </a:cubicBezTo>
                <a:cubicBezTo>
                  <a:pt x="6447" y="2920"/>
                  <a:pt x="2920" y="6447"/>
                  <a:pt x="2920" y="10800"/>
                </a:cubicBezTo>
                <a:lnTo>
                  <a:pt x="0" y="10800"/>
                </a:lnTo>
                <a:cubicBezTo>
                  <a:pt x="0" y="4835"/>
                  <a:pt x="4835" y="0"/>
                  <a:pt x="10800" y="0"/>
                </a:cubicBezTo>
                <a:cubicBezTo>
                  <a:pt x="16604" y="0"/>
                  <a:pt x="21371" y="4588"/>
                  <a:pt x="21592" y="10388"/>
                </a:cubicBezTo>
                <a:lnTo>
                  <a:pt x="24290" y="10286"/>
                </a:lnTo>
                <a:lnTo>
                  <a:pt x="20291" y="14601"/>
                </a:lnTo>
                <a:lnTo>
                  <a:pt x="15976" y="10602"/>
                </a:lnTo>
                <a:lnTo>
                  <a:pt x="18674" y="10500"/>
                </a:lnTo>
                <a:close/>
              </a:path>
            </a:pathLst>
          </a:custGeom>
          <a:solidFill>
            <a:schemeClr val="tx1"/>
          </a:solidFill>
          <a:ln w="9525">
            <a:solidFill>
              <a:schemeClr val="tx1"/>
            </a:solidFill>
            <a:miter lim="800000"/>
            <a:headEnd/>
            <a:tailEnd/>
          </a:ln>
        </p:spPr>
        <p:txBody>
          <a:bodyPr wrap="none" anchor="ctr"/>
          <a:lstStyle/>
          <a:p>
            <a:endParaRPr lang="en-US"/>
          </a:p>
        </p:txBody>
      </p:sp>
      <p:sp>
        <p:nvSpPr>
          <p:cNvPr id="39944" name="Text Box 12"/>
          <p:cNvSpPr txBox="1">
            <a:spLocks noChangeArrowheads="1"/>
          </p:cNvSpPr>
          <p:nvPr/>
        </p:nvSpPr>
        <p:spPr bwMode="auto">
          <a:xfrm>
            <a:off x="5235575" y="1797050"/>
            <a:ext cx="1166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39945" name="AutoShape 13"/>
          <p:cNvSpPr>
            <a:spLocks noChangeArrowheads="1"/>
          </p:cNvSpPr>
          <p:nvPr/>
        </p:nvSpPr>
        <p:spPr bwMode="auto">
          <a:xfrm>
            <a:off x="6337300" y="1425575"/>
            <a:ext cx="2136775" cy="903288"/>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46" name="AutoShape 14"/>
          <p:cNvSpPr>
            <a:spLocks noChangeArrowheads="1"/>
          </p:cNvSpPr>
          <p:nvPr/>
        </p:nvSpPr>
        <p:spPr bwMode="auto">
          <a:xfrm flipH="1">
            <a:off x="5553075" y="1425575"/>
            <a:ext cx="784225" cy="903288"/>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47" name="Line 15"/>
          <p:cNvSpPr>
            <a:spLocks noChangeShapeType="1"/>
          </p:cNvSpPr>
          <p:nvPr/>
        </p:nvSpPr>
        <p:spPr bwMode="auto">
          <a:xfrm>
            <a:off x="6340475" y="2351088"/>
            <a:ext cx="0" cy="68580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8" name="Line 16"/>
          <p:cNvSpPr>
            <a:spLocks noChangeShapeType="1"/>
          </p:cNvSpPr>
          <p:nvPr/>
        </p:nvSpPr>
        <p:spPr bwMode="auto">
          <a:xfrm flipV="1">
            <a:off x="5553075" y="2328863"/>
            <a:ext cx="0" cy="37147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9" name="Line 17"/>
          <p:cNvSpPr>
            <a:spLocks noChangeShapeType="1"/>
          </p:cNvSpPr>
          <p:nvPr/>
        </p:nvSpPr>
        <p:spPr bwMode="auto">
          <a:xfrm flipV="1">
            <a:off x="8528050" y="2328863"/>
            <a:ext cx="0" cy="37147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0" name="Line 18"/>
          <p:cNvSpPr>
            <a:spLocks noChangeShapeType="1"/>
          </p:cNvSpPr>
          <p:nvPr/>
        </p:nvSpPr>
        <p:spPr bwMode="auto">
          <a:xfrm flipV="1">
            <a:off x="5127625" y="2328863"/>
            <a:ext cx="42545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9951" name="Object 20"/>
          <p:cNvGraphicFramePr>
            <a:graphicFrameLocks noChangeAspect="1"/>
          </p:cNvGraphicFramePr>
          <p:nvPr/>
        </p:nvGraphicFramePr>
        <p:xfrm>
          <a:off x="5359400" y="1947863"/>
          <a:ext cx="211138" cy="233362"/>
        </p:xfrm>
        <a:graphic>
          <a:graphicData uri="http://schemas.openxmlformats.org/presentationml/2006/ole">
            <mc:AlternateContent xmlns:mc="http://schemas.openxmlformats.org/markup-compatibility/2006">
              <mc:Choice xmlns:v="urn:schemas-microsoft-com:vml" Requires="v">
                <p:oleObj spid="_x0000_s40300" name="Equation" r:id="rId4" imgW="241091" imgH="266469" progId="">
                  <p:embed/>
                </p:oleObj>
              </mc:Choice>
              <mc:Fallback>
                <p:oleObj name="Equation" r:id="rId4" imgW="241091" imgH="266469" progId="">
                  <p:embed/>
                  <p:pic>
                    <p:nvPicPr>
                      <p:cNvPr id="0" name="Picture 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59400" y="1947863"/>
                        <a:ext cx="211138" cy="233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52" name="Line 26"/>
          <p:cNvSpPr>
            <a:spLocks noChangeShapeType="1"/>
          </p:cNvSpPr>
          <p:nvPr/>
        </p:nvSpPr>
        <p:spPr bwMode="auto">
          <a:xfrm>
            <a:off x="5540375" y="2395538"/>
            <a:ext cx="0" cy="338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3" name="Line 27"/>
          <p:cNvSpPr>
            <a:spLocks noChangeShapeType="1"/>
          </p:cNvSpPr>
          <p:nvPr/>
        </p:nvSpPr>
        <p:spPr bwMode="auto">
          <a:xfrm>
            <a:off x="6337300" y="2395538"/>
            <a:ext cx="0" cy="338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4" name="Line 28"/>
          <p:cNvSpPr>
            <a:spLocks noChangeShapeType="1"/>
          </p:cNvSpPr>
          <p:nvPr/>
        </p:nvSpPr>
        <p:spPr bwMode="auto">
          <a:xfrm>
            <a:off x="8512175" y="2395538"/>
            <a:ext cx="0" cy="338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5" name="Line 29"/>
          <p:cNvSpPr>
            <a:spLocks noChangeShapeType="1"/>
          </p:cNvSpPr>
          <p:nvPr/>
        </p:nvSpPr>
        <p:spPr bwMode="auto">
          <a:xfrm>
            <a:off x="5540375" y="2632075"/>
            <a:ext cx="801688"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6" name="Line 30"/>
          <p:cNvSpPr>
            <a:spLocks noChangeShapeType="1"/>
          </p:cNvSpPr>
          <p:nvPr/>
        </p:nvSpPr>
        <p:spPr bwMode="auto">
          <a:xfrm>
            <a:off x="6335713" y="2632075"/>
            <a:ext cx="2176462"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7" name="Text Box 31"/>
          <p:cNvSpPr txBox="1">
            <a:spLocks noChangeArrowheads="1"/>
          </p:cNvSpPr>
          <p:nvPr/>
        </p:nvSpPr>
        <p:spPr bwMode="auto">
          <a:xfrm>
            <a:off x="5664200" y="2490788"/>
            <a:ext cx="574675" cy="274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dirty="0" smtClean="0"/>
              <a:t>3.0 ft</a:t>
            </a:r>
            <a:endParaRPr lang="en-US" sz="1200" dirty="0"/>
          </a:p>
        </p:txBody>
      </p:sp>
      <p:sp>
        <p:nvSpPr>
          <p:cNvPr id="39958" name="Text Box 32"/>
          <p:cNvSpPr txBox="1">
            <a:spLocks noChangeArrowheads="1"/>
          </p:cNvSpPr>
          <p:nvPr/>
        </p:nvSpPr>
        <p:spPr bwMode="auto">
          <a:xfrm>
            <a:off x="6950075" y="2490788"/>
            <a:ext cx="592138" cy="274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dirty="0" smtClean="0"/>
              <a:t>7.0 ft</a:t>
            </a:r>
            <a:endParaRPr lang="en-US" sz="1200" dirty="0"/>
          </a:p>
        </p:txBody>
      </p:sp>
      <p:sp>
        <p:nvSpPr>
          <p:cNvPr id="39959" name="Rectangle 33"/>
          <p:cNvSpPr>
            <a:spLocks noChangeArrowheads="1"/>
          </p:cNvSpPr>
          <p:nvPr/>
        </p:nvSpPr>
        <p:spPr bwMode="auto">
          <a:xfrm rot="1015650">
            <a:off x="6280150" y="1330325"/>
            <a:ext cx="152400" cy="762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39960" name="Rectangle 34"/>
          <p:cNvSpPr>
            <a:spLocks noChangeArrowheads="1"/>
          </p:cNvSpPr>
          <p:nvPr/>
        </p:nvSpPr>
        <p:spPr bwMode="auto">
          <a:xfrm rot="-2933285">
            <a:off x="6219825" y="1339850"/>
            <a:ext cx="152400" cy="762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74789" name="Rectangle 37"/>
          <p:cNvSpPr>
            <a:spLocks noChangeArrowheads="1"/>
          </p:cNvSpPr>
          <p:nvPr/>
        </p:nvSpPr>
        <p:spPr bwMode="auto">
          <a:xfrm>
            <a:off x="220663" y="2462213"/>
            <a:ext cx="2971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sz="2000" dirty="0">
                <a:latin typeface="LetterOMatic!" pitchFamily="34" charset="0"/>
              </a:rPr>
              <a:t>A force that causes a</a:t>
            </a:r>
            <a:r>
              <a:rPr lang="en-US" sz="2000" dirty="0">
                <a:solidFill>
                  <a:srgbClr val="FF0000"/>
                </a:solidFill>
                <a:latin typeface="LetterOMatic!" pitchFamily="34" charset="0"/>
              </a:rPr>
              <a:t> </a:t>
            </a:r>
            <a:r>
              <a:rPr lang="en-US" sz="2000" b="1" dirty="0">
                <a:solidFill>
                  <a:srgbClr val="FF0000"/>
                </a:solidFill>
                <a:latin typeface="LetterOMatic!" pitchFamily="34" charset="0"/>
              </a:rPr>
              <a:t>counterclockwise</a:t>
            </a:r>
            <a:r>
              <a:rPr lang="en-US" sz="2000" dirty="0">
                <a:solidFill>
                  <a:srgbClr val="FF0000"/>
                </a:solidFill>
                <a:latin typeface="LetterOMatic!" pitchFamily="34" charset="0"/>
              </a:rPr>
              <a:t> </a:t>
            </a:r>
            <a:r>
              <a:rPr lang="en-US" sz="2000" dirty="0">
                <a:latin typeface="LetterOMatic!" pitchFamily="34" charset="0"/>
              </a:rPr>
              <a:t>moment is</a:t>
            </a:r>
            <a:r>
              <a:rPr lang="en-US" sz="2000" dirty="0">
                <a:solidFill>
                  <a:srgbClr val="FF0000"/>
                </a:solidFill>
                <a:latin typeface="LetterOMatic!" pitchFamily="34" charset="0"/>
              </a:rPr>
              <a:t> </a:t>
            </a:r>
            <a:r>
              <a:rPr lang="en-US" sz="2000" b="1" dirty="0" smtClean="0">
                <a:solidFill>
                  <a:srgbClr val="FF0000"/>
                </a:solidFill>
                <a:latin typeface="LetterOMatic!" pitchFamily="34" charset="0"/>
              </a:rPr>
              <a:t>positive moment.</a:t>
            </a:r>
            <a:endParaRPr lang="en-US" sz="2000" b="1" dirty="0">
              <a:solidFill>
                <a:srgbClr val="FF0000"/>
              </a:solidFill>
              <a:latin typeface="LetterOMatic!" pitchFamily="34" charset="0"/>
            </a:endParaRPr>
          </a:p>
        </p:txBody>
      </p:sp>
      <p:sp>
        <p:nvSpPr>
          <p:cNvPr id="39963" name="Rectangle 39"/>
          <p:cNvSpPr>
            <a:spLocks noGrp="1" noChangeArrowheads="1"/>
          </p:cNvSpPr>
          <p:nvPr>
            <p:ph type="title"/>
          </p:nvPr>
        </p:nvSpPr>
        <p:spPr>
          <a:xfrm>
            <a:off x="0" y="274638"/>
            <a:ext cx="8229600" cy="715962"/>
          </a:xfrm>
        </p:spPr>
        <p:txBody>
          <a:bodyPr/>
          <a:lstStyle/>
          <a:p>
            <a:pPr eaLnBrk="1" hangingPunct="1"/>
            <a:r>
              <a:rPr lang="en-US" sz="4000" dirty="0" smtClean="0"/>
              <a:t>Using Moments to Find R</a:t>
            </a:r>
            <a:r>
              <a:rPr lang="en-US" sz="4000" baseline="-25000" dirty="0" smtClean="0"/>
              <a:t>CY</a:t>
            </a:r>
            <a:endParaRPr lang="en-US" sz="4000" dirty="0" smtClean="0"/>
          </a:p>
        </p:txBody>
      </p:sp>
      <p:graphicFrame>
        <p:nvGraphicFramePr>
          <p:cNvPr id="39964" name="Object 40"/>
          <p:cNvGraphicFramePr>
            <a:graphicFrameLocks noChangeAspect="1"/>
          </p:cNvGraphicFramePr>
          <p:nvPr/>
        </p:nvGraphicFramePr>
        <p:xfrm>
          <a:off x="6461125" y="1211263"/>
          <a:ext cx="211138" cy="233362"/>
        </p:xfrm>
        <a:graphic>
          <a:graphicData uri="http://schemas.openxmlformats.org/presentationml/2006/ole">
            <mc:AlternateContent xmlns:mc="http://schemas.openxmlformats.org/markup-compatibility/2006">
              <mc:Choice xmlns:v="urn:schemas-microsoft-com:vml" Requires="v">
                <p:oleObj spid="_x0000_s40301" name="Equation" r:id="rId6" imgW="241091" imgH="266469" progId="">
                  <p:embed/>
                </p:oleObj>
              </mc:Choice>
              <mc:Fallback>
                <p:oleObj name="Equation" r:id="rId6" imgW="241091" imgH="266469" progId="">
                  <p:embed/>
                  <p:pic>
                    <p:nvPicPr>
                      <p:cNvPr id="0" name="Picture 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61125" y="1211263"/>
                        <a:ext cx="211138" cy="233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65" name="Object 41"/>
          <p:cNvGraphicFramePr>
            <a:graphicFrameLocks noChangeAspect="1"/>
          </p:cNvGraphicFramePr>
          <p:nvPr/>
        </p:nvGraphicFramePr>
        <p:xfrm>
          <a:off x="8467725" y="2019300"/>
          <a:ext cx="222250" cy="244475"/>
        </p:xfrm>
        <a:graphic>
          <a:graphicData uri="http://schemas.openxmlformats.org/presentationml/2006/ole">
            <mc:AlternateContent xmlns:mc="http://schemas.openxmlformats.org/markup-compatibility/2006">
              <mc:Choice xmlns:v="urn:schemas-microsoft-com:vml" Requires="v">
                <p:oleObj spid="_x0000_s40302" name="Equation" r:id="rId8" imgW="253890" imgH="279279" progId="">
                  <p:embed/>
                </p:oleObj>
              </mc:Choice>
              <mc:Fallback>
                <p:oleObj name="Equation" r:id="rId8" imgW="253890" imgH="279279" progId="">
                  <p:embed/>
                  <p:pic>
                    <p:nvPicPr>
                      <p:cNvPr id="0" name="Picture 7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67725" y="2019300"/>
                        <a:ext cx="222250" cy="244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66" name="Object 42"/>
          <p:cNvGraphicFramePr>
            <a:graphicFrameLocks noChangeAspect="1"/>
          </p:cNvGraphicFramePr>
          <p:nvPr/>
        </p:nvGraphicFramePr>
        <p:xfrm>
          <a:off x="6400800" y="2354263"/>
          <a:ext cx="244475" cy="233362"/>
        </p:xfrm>
        <a:graphic>
          <a:graphicData uri="http://schemas.openxmlformats.org/presentationml/2006/ole">
            <mc:AlternateContent xmlns:mc="http://schemas.openxmlformats.org/markup-compatibility/2006">
              <mc:Choice xmlns:v="urn:schemas-microsoft-com:vml" Requires="v">
                <p:oleObj spid="_x0000_s40303" name="Equation" r:id="rId10" imgW="279279" imgH="266584" progId="">
                  <p:embed/>
                </p:oleObj>
              </mc:Choice>
              <mc:Fallback>
                <p:oleObj name="Equation" r:id="rId10" imgW="279279" imgH="266584" progId="">
                  <p:embed/>
                  <p:pic>
                    <p:nvPicPr>
                      <p:cNvPr id="0" name="Picture 7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00800" y="2354263"/>
                        <a:ext cx="244475" cy="233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67" name="Object 43"/>
          <p:cNvGraphicFramePr>
            <a:graphicFrameLocks noChangeAspect="1"/>
          </p:cNvGraphicFramePr>
          <p:nvPr/>
        </p:nvGraphicFramePr>
        <p:xfrm>
          <a:off x="4681538" y="2144713"/>
          <a:ext cx="400050" cy="333375"/>
        </p:xfrm>
        <a:graphic>
          <a:graphicData uri="http://schemas.openxmlformats.org/presentationml/2006/ole">
            <mc:AlternateContent xmlns:mc="http://schemas.openxmlformats.org/markup-compatibility/2006">
              <mc:Choice xmlns:v="urn:schemas-microsoft-com:vml" Requires="v">
                <p:oleObj spid="_x0000_s40304" name="Equation" r:id="rId12" imgW="457200" imgH="381000" progId="">
                  <p:embed/>
                </p:oleObj>
              </mc:Choice>
              <mc:Fallback>
                <p:oleObj name="Equation" r:id="rId12" imgW="457200" imgH="381000" progId="">
                  <p:embed/>
                  <p:pic>
                    <p:nvPicPr>
                      <p:cNvPr id="0" name="Picture 7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81538" y="2144713"/>
                        <a:ext cx="40005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68" name="Object 44"/>
          <p:cNvGraphicFramePr>
            <a:graphicFrameLocks noChangeAspect="1"/>
          </p:cNvGraphicFramePr>
          <p:nvPr>
            <p:extLst>
              <p:ext uri="{D42A27DB-BD31-4B8C-83A1-F6EECF244321}">
                <p14:modId xmlns:p14="http://schemas.microsoft.com/office/powerpoint/2010/main" val="735053979"/>
              </p:ext>
            </p:extLst>
          </p:nvPr>
        </p:nvGraphicFramePr>
        <p:xfrm>
          <a:off x="5368925" y="2738438"/>
          <a:ext cx="411163" cy="366712"/>
        </p:xfrm>
        <a:graphic>
          <a:graphicData uri="http://schemas.openxmlformats.org/presentationml/2006/ole">
            <mc:AlternateContent xmlns:mc="http://schemas.openxmlformats.org/markup-compatibility/2006">
              <mc:Choice xmlns:v="urn:schemas-microsoft-com:vml" Requires="v">
                <p:oleObj spid="_x0000_s40305" name="Equation" r:id="rId14" imgW="469800" imgH="419040" progId="Equation.DSMT4">
                  <p:embed/>
                </p:oleObj>
              </mc:Choice>
              <mc:Fallback>
                <p:oleObj name="Equation" r:id="rId14" imgW="469800" imgH="419040" progId="Equation.DSMT4">
                  <p:embed/>
                  <p:pic>
                    <p:nvPicPr>
                      <p:cNvPr id="0" name="Picture 75"/>
                      <p:cNvPicPr>
                        <a:picLocks noChangeAspect="1" noChangeArrowheads="1"/>
                      </p:cNvPicPr>
                      <p:nvPr/>
                    </p:nvPicPr>
                    <p:blipFill>
                      <a:blip r:embed="rId15"/>
                      <a:srcRect/>
                      <a:stretch>
                        <a:fillRect/>
                      </a:stretch>
                    </p:blipFill>
                    <p:spPr bwMode="auto">
                      <a:xfrm>
                        <a:off x="5368925" y="2738438"/>
                        <a:ext cx="411163"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69" name="Object 45"/>
          <p:cNvGraphicFramePr>
            <a:graphicFrameLocks noChangeAspect="1"/>
          </p:cNvGraphicFramePr>
          <p:nvPr/>
        </p:nvGraphicFramePr>
        <p:xfrm>
          <a:off x="6067425" y="3059113"/>
          <a:ext cx="688975" cy="300037"/>
        </p:xfrm>
        <a:graphic>
          <a:graphicData uri="http://schemas.openxmlformats.org/presentationml/2006/ole">
            <mc:AlternateContent xmlns:mc="http://schemas.openxmlformats.org/markup-compatibility/2006">
              <mc:Choice xmlns:v="urn:schemas-microsoft-com:vml" Requires="v">
                <p:oleObj spid="_x0000_s40306" name="Equation" r:id="rId16" imgW="787058" imgH="342751" progId="">
                  <p:embed/>
                </p:oleObj>
              </mc:Choice>
              <mc:Fallback>
                <p:oleObj name="Equation" r:id="rId16" imgW="787058" imgH="342751" progId="">
                  <p:embed/>
                  <p:pic>
                    <p:nvPicPr>
                      <p:cNvPr id="0" name="Picture 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067425" y="3059113"/>
                        <a:ext cx="688975" cy="300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70" name="Object 46"/>
          <p:cNvGraphicFramePr>
            <a:graphicFrameLocks noChangeAspect="1"/>
          </p:cNvGraphicFramePr>
          <p:nvPr/>
        </p:nvGraphicFramePr>
        <p:xfrm>
          <a:off x="8339138" y="2713038"/>
          <a:ext cx="400050" cy="366712"/>
        </p:xfrm>
        <a:graphic>
          <a:graphicData uri="http://schemas.openxmlformats.org/presentationml/2006/ole">
            <mc:AlternateContent xmlns:mc="http://schemas.openxmlformats.org/markup-compatibility/2006">
              <mc:Choice xmlns:v="urn:schemas-microsoft-com:vml" Requires="v">
                <p:oleObj spid="_x0000_s40307" name="Equation" r:id="rId18" imgW="457200" imgH="419100" progId="">
                  <p:embed/>
                </p:oleObj>
              </mc:Choice>
              <mc:Fallback>
                <p:oleObj name="Equation" r:id="rId18" imgW="457200" imgH="419100" progId="">
                  <p:embed/>
                  <p:pic>
                    <p:nvPicPr>
                      <p:cNvPr id="0" name="Picture 7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39138" y="2713038"/>
                        <a:ext cx="400050"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73" name="Text Box 37"/>
          <p:cNvSpPr txBox="1">
            <a:spLocks noChangeArrowheads="1"/>
          </p:cNvSpPr>
          <p:nvPr/>
        </p:nvSpPr>
        <p:spPr bwMode="auto">
          <a:xfrm>
            <a:off x="4676775" y="3472022"/>
            <a:ext cx="4546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graphicFrame>
        <p:nvGraphicFramePr>
          <p:cNvPr id="39974" name="Object 38"/>
          <p:cNvGraphicFramePr>
            <a:graphicFrameLocks noChangeAspect="1"/>
          </p:cNvGraphicFramePr>
          <p:nvPr>
            <p:extLst>
              <p:ext uri="{D42A27DB-BD31-4B8C-83A1-F6EECF244321}">
                <p14:modId xmlns:p14="http://schemas.microsoft.com/office/powerpoint/2010/main" val="467655726"/>
              </p:ext>
            </p:extLst>
          </p:nvPr>
        </p:nvGraphicFramePr>
        <p:xfrm>
          <a:off x="6917055" y="3497263"/>
          <a:ext cx="1076325" cy="434975"/>
        </p:xfrm>
        <a:graphic>
          <a:graphicData uri="http://schemas.openxmlformats.org/presentationml/2006/ole">
            <mc:AlternateContent xmlns:mc="http://schemas.openxmlformats.org/markup-compatibility/2006">
              <mc:Choice xmlns:v="urn:schemas-microsoft-com:vml" Requires="v">
                <p:oleObj spid="_x0000_s40308" name="Equation" r:id="rId20" imgW="1066800" imgH="431800" progId="">
                  <p:embed/>
                </p:oleObj>
              </mc:Choice>
              <mc:Fallback>
                <p:oleObj name="Equation" r:id="rId20" imgW="1066800" imgH="431800" progId="">
                  <p:embed/>
                  <p:pic>
                    <p:nvPicPr>
                      <p:cNvPr id="0" name="Picture 7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917055" y="3497263"/>
                        <a:ext cx="107632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75" name="Object 39"/>
          <p:cNvGraphicFramePr>
            <a:graphicFrameLocks noChangeAspect="1"/>
          </p:cNvGraphicFramePr>
          <p:nvPr>
            <p:extLst>
              <p:ext uri="{D42A27DB-BD31-4B8C-83A1-F6EECF244321}">
                <p14:modId xmlns:p14="http://schemas.microsoft.com/office/powerpoint/2010/main" val="1966395702"/>
              </p:ext>
            </p:extLst>
          </p:nvPr>
        </p:nvGraphicFramePr>
        <p:xfrm>
          <a:off x="4746943" y="4002088"/>
          <a:ext cx="3267075" cy="452437"/>
        </p:xfrm>
        <a:graphic>
          <a:graphicData uri="http://schemas.openxmlformats.org/presentationml/2006/ole">
            <mc:AlternateContent xmlns:mc="http://schemas.openxmlformats.org/markup-compatibility/2006">
              <mc:Choice xmlns:v="urn:schemas-microsoft-com:vml" Requires="v">
                <p:oleObj spid="_x0000_s40309" name="Equation" r:id="rId22" imgW="3327400" imgH="457200" progId="">
                  <p:embed/>
                </p:oleObj>
              </mc:Choice>
              <mc:Fallback>
                <p:oleObj name="Equation" r:id="rId22" imgW="3327400" imgH="457200" progId="">
                  <p:embed/>
                  <p:pic>
                    <p:nvPicPr>
                      <p:cNvPr id="0" name="Picture 7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746943" y="4002088"/>
                        <a:ext cx="3267075"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76" name="Object 40"/>
          <p:cNvGraphicFramePr>
            <a:graphicFrameLocks noChangeAspect="1"/>
          </p:cNvGraphicFramePr>
          <p:nvPr>
            <p:extLst>
              <p:ext uri="{D42A27DB-BD31-4B8C-83A1-F6EECF244321}">
                <p14:modId xmlns:p14="http://schemas.microsoft.com/office/powerpoint/2010/main" val="1479526906"/>
              </p:ext>
            </p:extLst>
          </p:nvPr>
        </p:nvGraphicFramePr>
        <p:xfrm>
          <a:off x="4361180" y="4548188"/>
          <a:ext cx="3656013" cy="450850"/>
        </p:xfrm>
        <a:graphic>
          <a:graphicData uri="http://schemas.openxmlformats.org/presentationml/2006/ole">
            <mc:AlternateContent xmlns:mc="http://schemas.openxmlformats.org/markup-compatibility/2006">
              <mc:Choice xmlns:v="urn:schemas-microsoft-com:vml" Requires="v">
                <p:oleObj spid="_x0000_s40310" name="Equation" r:id="rId24" imgW="3721100" imgH="457200" progId="">
                  <p:embed/>
                </p:oleObj>
              </mc:Choice>
              <mc:Fallback>
                <p:oleObj name="Equation" r:id="rId24" imgW="3721100" imgH="457200" progId="">
                  <p:embed/>
                  <p:pic>
                    <p:nvPicPr>
                      <p:cNvPr id="0" name="Picture 80"/>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361180" y="4548188"/>
                        <a:ext cx="36560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77" name="Object 41"/>
          <p:cNvGraphicFramePr>
            <a:graphicFrameLocks noChangeAspect="1"/>
          </p:cNvGraphicFramePr>
          <p:nvPr>
            <p:extLst>
              <p:ext uri="{D42A27DB-BD31-4B8C-83A1-F6EECF244321}">
                <p14:modId xmlns:p14="http://schemas.microsoft.com/office/powerpoint/2010/main" val="1041967697"/>
              </p:ext>
            </p:extLst>
          </p:nvPr>
        </p:nvGraphicFramePr>
        <p:xfrm>
          <a:off x="4748530" y="5056188"/>
          <a:ext cx="3259138" cy="449262"/>
        </p:xfrm>
        <a:graphic>
          <a:graphicData uri="http://schemas.openxmlformats.org/presentationml/2006/ole">
            <mc:AlternateContent xmlns:mc="http://schemas.openxmlformats.org/markup-compatibility/2006">
              <mc:Choice xmlns:v="urn:schemas-microsoft-com:vml" Requires="v">
                <p:oleObj spid="_x0000_s40311" name="Equation" r:id="rId26" imgW="3314700" imgH="457200" progId="">
                  <p:embed/>
                </p:oleObj>
              </mc:Choice>
              <mc:Fallback>
                <p:oleObj name="Equation" r:id="rId26" imgW="3314700" imgH="457200" progId="">
                  <p:embed/>
                  <p:pic>
                    <p:nvPicPr>
                      <p:cNvPr id="0" name="Picture 8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748530" y="5056188"/>
                        <a:ext cx="3259138"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78" name="Object 42"/>
          <p:cNvGraphicFramePr>
            <a:graphicFrameLocks noChangeAspect="1"/>
          </p:cNvGraphicFramePr>
          <p:nvPr>
            <p:extLst>
              <p:ext uri="{D42A27DB-BD31-4B8C-83A1-F6EECF244321}">
                <p14:modId xmlns:p14="http://schemas.microsoft.com/office/powerpoint/2010/main" val="372046866"/>
              </p:ext>
            </p:extLst>
          </p:nvPr>
        </p:nvGraphicFramePr>
        <p:xfrm>
          <a:off x="6232843" y="5562600"/>
          <a:ext cx="2771775" cy="476250"/>
        </p:xfrm>
        <a:graphic>
          <a:graphicData uri="http://schemas.openxmlformats.org/presentationml/2006/ole">
            <mc:AlternateContent xmlns:mc="http://schemas.openxmlformats.org/markup-compatibility/2006">
              <mc:Choice xmlns:v="urn:schemas-microsoft-com:vml" Requires="v">
                <p:oleObj spid="_x0000_s40312" name="Equation" r:id="rId28" imgW="2806700" imgH="482600" progId="">
                  <p:embed/>
                </p:oleObj>
              </mc:Choice>
              <mc:Fallback>
                <p:oleObj name="Equation" r:id="rId28" imgW="2806700" imgH="482600" progId="">
                  <p:embed/>
                  <p:pic>
                    <p:nvPicPr>
                      <p:cNvPr id="0" name="Picture 8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232843" y="5562600"/>
                        <a:ext cx="27717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79" name="Object 43"/>
          <p:cNvGraphicFramePr>
            <a:graphicFrameLocks noChangeAspect="1"/>
          </p:cNvGraphicFramePr>
          <p:nvPr>
            <p:extLst>
              <p:ext uri="{D42A27DB-BD31-4B8C-83A1-F6EECF244321}">
                <p14:modId xmlns:p14="http://schemas.microsoft.com/office/powerpoint/2010/main" val="3504497360"/>
              </p:ext>
            </p:extLst>
          </p:nvPr>
        </p:nvGraphicFramePr>
        <p:xfrm>
          <a:off x="7183755" y="6124575"/>
          <a:ext cx="1333500" cy="447675"/>
        </p:xfrm>
        <a:graphic>
          <a:graphicData uri="http://schemas.openxmlformats.org/presentationml/2006/ole">
            <mc:AlternateContent xmlns:mc="http://schemas.openxmlformats.org/markup-compatibility/2006">
              <mc:Choice xmlns:v="urn:schemas-microsoft-com:vml" Requires="v">
                <p:oleObj spid="_x0000_s40313" name="Equation" r:id="rId30" imgW="1358900" imgH="457200" progId="">
                  <p:embed/>
                </p:oleObj>
              </mc:Choice>
              <mc:Fallback>
                <p:oleObj name="Equation" r:id="rId30" imgW="1358900" imgH="457200" progId="">
                  <p:embed/>
                  <p:pic>
                    <p:nvPicPr>
                      <p:cNvPr id="0" name="Picture 83"/>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183755" y="6124575"/>
                        <a:ext cx="13335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85" name="AutoShape 49" descr="Slide14_1"/>
          <p:cNvSpPr>
            <a:spLocks noChangeAspect="1" noChangeArrowheads="1"/>
          </p:cNvSpPr>
          <p:nvPr/>
        </p:nvSpPr>
        <p:spPr bwMode="auto">
          <a:xfrm>
            <a:off x="2452688" y="2714625"/>
            <a:ext cx="4238625" cy="14287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87" name="AutoShape 51" descr="Slide14_1"/>
          <p:cNvSpPr>
            <a:spLocks noChangeAspect="1" noChangeArrowheads="1"/>
          </p:cNvSpPr>
          <p:nvPr/>
        </p:nvSpPr>
        <p:spPr bwMode="auto">
          <a:xfrm>
            <a:off x="2452688" y="2714625"/>
            <a:ext cx="4238625" cy="14287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89" name="AutoShape 53" descr="Slide14_1"/>
          <p:cNvSpPr>
            <a:spLocks noChangeAspect="1" noChangeArrowheads="1"/>
          </p:cNvSpPr>
          <p:nvPr/>
        </p:nvSpPr>
        <p:spPr bwMode="auto">
          <a:xfrm>
            <a:off x="2452688" y="2714625"/>
            <a:ext cx="4238625" cy="14287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91" name="AutoShape 55" descr="Slide14_1"/>
          <p:cNvSpPr>
            <a:spLocks noChangeAspect="1" noChangeArrowheads="1"/>
          </p:cNvSpPr>
          <p:nvPr/>
        </p:nvSpPr>
        <p:spPr bwMode="auto">
          <a:xfrm>
            <a:off x="2452688" y="2714625"/>
            <a:ext cx="4238625" cy="14287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93" name="AutoShape 57" descr="Slide14_1"/>
          <p:cNvSpPr>
            <a:spLocks noChangeAspect="1" noChangeArrowheads="1"/>
          </p:cNvSpPr>
          <p:nvPr/>
        </p:nvSpPr>
        <p:spPr bwMode="auto">
          <a:xfrm>
            <a:off x="2452688" y="2714625"/>
            <a:ext cx="4238625" cy="14287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95" name="AutoShape 59" descr="Slide14_1"/>
          <p:cNvSpPr>
            <a:spLocks noChangeAspect="1" noChangeArrowheads="1"/>
          </p:cNvSpPr>
          <p:nvPr/>
        </p:nvSpPr>
        <p:spPr bwMode="auto">
          <a:xfrm>
            <a:off x="2452688" y="2714625"/>
            <a:ext cx="4238625" cy="14287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97" name="AutoShape 61" descr="Slide14_1"/>
          <p:cNvSpPr>
            <a:spLocks noChangeAspect="1" noChangeArrowheads="1"/>
          </p:cNvSpPr>
          <p:nvPr/>
        </p:nvSpPr>
        <p:spPr bwMode="auto">
          <a:xfrm>
            <a:off x="2452688" y="2714625"/>
            <a:ext cx="4238625" cy="14287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99" name="AutoShape 63" descr="Slide14_1"/>
          <p:cNvSpPr>
            <a:spLocks noChangeAspect="1" noChangeArrowheads="1"/>
          </p:cNvSpPr>
          <p:nvPr/>
        </p:nvSpPr>
        <p:spPr bwMode="auto">
          <a:xfrm>
            <a:off x="2452688" y="2714625"/>
            <a:ext cx="4238625" cy="14287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40001" name="AutoShape 65" descr="Slide14_1"/>
          <p:cNvSpPr>
            <a:spLocks noChangeAspect="1" noChangeArrowheads="1"/>
          </p:cNvSpPr>
          <p:nvPr/>
        </p:nvSpPr>
        <p:spPr bwMode="auto">
          <a:xfrm>
            <a:off x="2452688" y="2714625"/>
            <a:ext cx="4238625" cy="14287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40004" name="Rectangle 68"/>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1" name="Rectangle 50"/>
          <p:cNvSpPr>
            <a:spLocks noChangeArrowheads="1"/>
          </p:cNvSpPr>
          <p:nvPr/>
        </p:nvSpPr>
        <p:spPr bwMode="auto">
          <a:xfrm>
            <a:off x="183515" y="3782060"/>
            <a:ext cx="420560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2400" b="1" dirty="0"/>
              <a:t>F</a:t>
            </a:r>
            <a:r>
              <a:rPr lang="en-US" sz="2400" b="1" baseline="-25000" dirty="0"/>
              <a:t>D</a:t>
            </a:r>
            <a:r>
              <a:rPr lang="en-US" sz="2400" b="1" dirty="0"/>
              <a:t> </a:t>
            </a:r>
            <a:r>
              <a:rPr lang="en-US" sz="2400" dirty="0"/>
              <a:t>contributes a </a:t>
            </a:r>
            <a:r>
              <a:rPr lang="en-US" sz="2400" dirty="0">
                <a:solidFill>
                  <a:srgbClr val="0000FF"/>
                </a:solidFill>
              </a:rPr>
              <a:t>negative moment</a:t>
            </a:r>
            <a:r>
              <a:rPr lang="en-US" sz="2400" dirty="0"/>
              <a:t> because it causes a clockwise </a:t>
            </a:r>
            <a:r>
              <a:rPr lang="en-US" sz="2400" dirty="0" smtClean="0"/>
              <a:t>moment about A.</a:t>
            </a:r>
            <a:endParaRPr lang="en-US" sz="2400" dirty="0"/>
          </a:p>
          <a:p>
            <a:endParaRPr lang="en-US" sz="2400" dirty="0"/>
          </a:p>
          <a:p>
            <a:r>
              <a:rPr lang="en-US" sz="2400" b="1" dirty="0" err="1"/>
              <a:t>R</a:t>
            </a:r>
            <a:r>
              <a:rPr lang="en-US" sz="2400" b="1" baseline="-25000" dirty="0" err="1"/>
              <a:t>Cy</a:t>
            </a:r>
            <a:r>
              <a:rPr lang="en-US" sz="2400" dirty="0"/>
              <a:t> contributes a </a:t>
            </a:r>
            <a:r>
              <a:rPr lang="en-US" sz="2400" dirty="0">
                <a:solidFill>
                  <a:srgbClr val="FF0000"/>
                </a:solidFill>
              </a:rPr>
              <a:t>positive moment</a:t>
            </a:r>
            <a:r>
              <a:rPr lang="en-US" sz="2400" dirty="0"/>
              <a:t> because it causes a counterclockwise </a:t>
            </a:r>
            <a:r>
              <a:rPr lang="en-US" sz="2400" dirty="0" smtClean="0"/>
              <a:t>moment around A.</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75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7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78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97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97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97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997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997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99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animBg="1"/>
      <p:bldP spid="74757" grpId="0" animBg="1"/>
      <p:bldP spid="74758" grpId="0" animBg="1"/>
      <p:bldP spid="74759" grpId="0" animBg="1"/>
      <p:bldP spid="7478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0962"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1284" name="Equation" r:id="rId4" imgW="114151" imgH="215619" progId="Equation.3">
                  <p:embed/>
                </p:oleObj>
              </mc:Choice>
              <mc:Fallback>
                <p:oleObj name="Equation" r:id="rId4" imgW="114151" imgH="215619" progId="Equation.3">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4"/>
          <p:cNvGraphicFramePr>
            <a:graphicFrameLocks noChangeAspect="1"/>
          </p:cNvGraphicFramePr>
          <p:nvPr/>
        </p:nvGraphicFramePr>
        <p:xfrm>
          <a:off x="7104063" y="3700463"/>
          <a:ext cx="1028700" cy="439737"/>
        </p:xfrm>
        <a:graphic>
          <a:graphicData uri="http://schemas.openxmlformats.org/presentationml/2006/ole">
            <mc:AlternateContent xmlns:mc="http://schemas.openxmlformats.org/markup-compatibility/2006">
              <mc:Choice xmlns:v="urn:schemas-microsoft-com:vml" Requires="v">
                <p:oleObj spid="_x0000_s41285" name="Equation" r:id="rId6" imgW="977900" imgH="419100" progId="">
                  <p:embed/>
                </p:oleObj>
              </mc:Choice>
              <mc:Fallback>
                <p:oleObj name="Equation" r:id="rId6" imgW="977900" imgH="419100" progId="">
                  <p:embed/>
                  <p:pic>
                    <p:nvPicPr>
                      <p:cNvPr id="0" name="Picture 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4063" y="3700463"/>
                        <a:ext cx="1028700" cy="439737"/>
                      </a:xfrm>
                      <a:prstGeom prst="rect">
                        <a:avLst/>
                      </a:prstGeom>
                      <a:noFill/>
                      <a:extLst>
                        <a:ext uri="{909E8E84-426E-40DD-AFC4-6F175D3DCCD1}">
                          <a14:hiddenFill xmlns:a14="http://schemas.microsoft.com/office/drawing/2010/main">
                            <a:solidFill>
                              <a:srgbClr val="00CC00"/>
                            </a:solidFill>
                          </a14:hiddenFill>
                        </a:ext>
                      </a:extLst>
                    </p:spPr>
                  </p:pic>
                </p:oleObj>
              </mc:Fallback>
            </mc:AlternateContent>
          </a:graphicData>
        </a:graphic>
      </p:graphicFrame>
      <p:sp>
        <p:nvSpPr>
          <p:cNvPr id="40964" name="Text Box 5"/>
          <p:cNvSpPr txBox="1">
            <a:spLocks noChangeArrowheads="1"/>
          </p:cNvSpPr>
          <p:nvPr/>
        </p:nvSpPr>
        <p:spPr bwMode="auto">
          <a:xfrm>
            <a:off x="5311775" y="1839913"/>
            <a:ext cx="11668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40965" name="AutoShape 6"/>
          <p:cNvSpPr>
            <a:spLocks noChangeArrowheads="1"/>
          </p:cNvSpPr>
          <p:nvPr/>
        </p:nvSpPr>
        <p:spPr bwMode="auto">
          <a:xfrm>
            <a:off x="6413500" y="1468438"/>
            <a:ext cx="2136775" cy="903287"/>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66" name="AutoShape 7"/>
          <p:cNvSpPr>
            <a:spLocks noChangeArrowheads="1"/>
          </p:cNvSpPr>
          <p:nvPr/>
        </p:nvSpPr>
        <p:spPr bwMode="auto">
          <a:xfrm flipH="1">
            <a:off x="5629275" y="1468438"/>
            <a:ext cx="784225" cy="903287"/>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67" name="Line 8"/>
          <p:cNvSpPr>
            <a:spLocks noChangeShapeType="1"/>
          </p:cNvSpPr>
          <p:nvPr/>
        </p:nvSpPr>
        <p:spPr bwMode="auto">
          <a:xfrm>
            <a:off x="6416675" y="2393950"/>
            <a:ext cx="0" cy="68580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68" name="Line 9"/>
          <p:cNvSpPr>
            <a:spLocks noChangeShapeType="1"/>
          </p:cNvSpPr>
          <p:nvPr/>
        </p:nvSpPr>
        <p:spPr bwMode="auto">
          <a:xfrm flipV="1">
            <a:off x="5629275" y="2371725"/>
            <a:ext cx="0" cy="37147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69" name="Line 10"/>
          <p:cNvSpPr>
            <a:spLocks noChangeShapeType="1"/>
          </p:cNvSpPr>
          <p:nvPr/>
        </p:nvSpPr>
        <p:spPr bwMode="auto">
          <a:xfrm flipV="1">
            <a:off x="8604250" y="2371725"/>
            <a:ext cx="0" cy="37147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0" name="Line 11"/>
          <p:cNvSpPr>
            <a:spLocks noChangeShapeType="1"/>
          </p:cNvSpPr>
          <p:nvPr/>
        </p:nvSpPr>
        <p:spPr bwMode="auto">
          <a:xfrm flipV="1">
            <a:off x="5203825" y="2371725"/>
            <a:ext cx="42545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1" name="Rectangle 18"/>
          <p:cNvSpPr>
            <a:spLocks noChangeArrowheads="1"/>
          </p:cNvSpPr>
          <p:nvPr/>
        </p:nvSpPr>
        <p:spPr bwMode="auto">
          <a:xfrm rot="1015650">
            <a:off x="6356350" y="1373188"/>
            <a:ext cx="152400" cy="762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40972" name="Rectangle 19"/>
          <p:cNvSpPr>
            <a:spLocks noChangeArrowheads="1"/>
          </p:cNvSpPr>
          <p:nvPr/>
        </p:nvSpPr>
        <p:spPr bwMode="auto">
          <a:xfrm rot="-2933285">
            <a:off x="6296025" y="1382713"/>
            <a:ext cx="152400" cy="76200"/>
          </a:xfrm>
          <a:prstGeom prst="rect">
            <a:avLst/>
          </a:prstGeom>
          <a:solidFill>
            <a:schemeClr val="bg1"/>
          </a:solidFill>
          <a:ln w="9525">
            <a:solidFill>
              <a:schemeClr val="bg1"/>
            </a:solidFill>
            <a:miter lim="800000"/>
            <a:headEnd/>
            <a:tailEnd/>
          </a:ln>
        </p:spPr>
        <p:txBody>
          <a:bodyPr wrap="none" anchor="ctr"/>
          <a:lstStyle/>
          <a:p>
            <a:endParaRPr lang="en-US"/>
          </a:p>
        </p:txBody>
      </p:sp>
      <p:graphicFrame>
        <p:nvGraphicFramePr>
          <p:cNvPr id="40973" name="Object 20"/>
          <p:cNvGraphicFramePr>
            <a:graphicFrameLocks noChangeAspect="1"/>
          </p:cNvGraphicFramePr>
          <p:nvPr/>
        </p:nvGraphicFramePr>
        <p:xfrm>
          <a:off x="6062663" y="3100388"/>
          <a:ext cx="773112" cy="312737"/>
        </p:xfrm>
        <a:graphic>
          <a:graphicData uri="http://schemas.openxmlformats.org/presentationml/2006/ole">
            <mc:AlternateContent xmlns:mc="http://schemas.openxmlformats.org/markup-compatibility/2006">
              <mc:Choice xmlns:v="urn:schemas-microsoft-com:vml" Requires="v">
                <p:oleObj spid="_x0000_s41286" name="Equation" r:id="rId8" imgW="850531" imgH="342751" progId="">
                  <p:embed/>
                </p:oleObj>
              </mc:Choice>
              <mc:Fallback>
                <p:oleObj name="Equation" r:id="rId8" imgW="850531" imgH="342751" progId="">
                  <p:embed/>
                  <p:pic>
                    <p:nvPicPr>
                      <p:cNvPr id="0" name="Picture 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62663" y="3100388"/>
                        <a:ext cx="773112" cy="312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74" name="Rectangle 21"/>
          <p:cNvSpPr>
            <a:spLocks noChangeArrowheads="1"/>
          </p:cNvSpPr>
          <p:nvPr/>
        </p:nvSpPr>
        <p:spPr bwMode="auto">
          <a:xfrm>
            <a:off x="358775" y="1036638"/>
            <a:ext cx="3657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latin typeface="LetterOMatic!" pitchFamily="34" charset="0"/>
              </a:rPr>
              <a:t>We know two out of the three forces acting in the y-direction. By simply summing those forces together, we can find the unknown reaction at point A.</a:t>
            </a:r>
          </a:p>
          <a:p>
            <a:endParaRPr lang="en-US" sz="2400" dirty="0">
              <a:latin typeface="LetterOMatic!" pitchFamily="34" charset="0"/>
            </a:endParaRPr>
          </a:p>
          <a:p>
            <a:endParaRPr lang="en-US" sz="2400" dirty="0">
              <a:latin typeface="LetterOMatic!" pitchFamily="34" charset="0"/>
            </a:endParaRPr>
          </a:p>
          <a:p>
            <a:endParaRPr lang="en-US" sz="2400" dirty="0">
              <a:latin typeface="LetterOMatic!" pitchFamily="34" charset="0"/>
            </a:endParaRPr>
          </a:p>
          <a:p>
            <a:r>
              <a:rPr lang="en-US" sz="2400" dirty="0">
                <a:latin typeface="LetterOMatic!" pitchFamily="34" charset="0"/>
              </a:rPr>
              <a:t>Please note that </a:t>
            </a:r>
            <a:r>
              <a:rPr lang="en-US" sz="2400" dirty="0" smtClean="0">
                <a:latin typeface="LetterOMatic!" pitchFamily="34" charset="0"/>
              </a:rPr>
              <a:t>a negative sign is in front of F</a:t>
            </a:r>
            <a:r>
              <a:rPr lang="en-US" sz="2400" baseline="-25000" dirty="0" smtClean="0">
                <a:latin typeface="LetterOMatic!" pitchFamily="34" charset="0"/>
              </a:rPr>
              <a:t>D</a:t>
            </a:r>
            <a:r>
              <a:rPr lang="en-US" sz="2400" dirty="0" smtClean="0">
                <a:latin typeface="LetterOMatic!" pitchFamily="34" charset="0"/>
              </a:rPr>
              <a:t> because the drawing shows the force </a:t>
            </a:r>
            <a:r>
              <a:rPr lang="en-US" sz="2400" dirty="0">
                <a:latin typeface="LetterOMatic!" pitchFamily="34" charset="0"/>
              </a:rPr>
              <a:t>a</a:t>
            </a:r>
            <a:r>
              <a:rPr lang="en-US" sz="2400" dirty="0" smtClean="0">
                <a:latin typeface="LetterOMatic!" pitchFamily="34" charset="0"/>
              </a:rPr>
              <a:t>s down.</a:t>
            </a:r>
            <a:endParaRPr lang="en-US" sz="2400" dirty="0">
              <a:latin typeface="LetterOMatic!" pitchFamily="34" charset="0"/>
            </a:endParaRPr>
          </a:p>
        </p:txBody>
      </p:sp>
      <p:graphicFrame>
        <p:nvGraphicFramePr>
          <p:cNvPr id="40975" name="Object 22"/>
          <p:cNvGraphicFramePr>
            <a:graphicFrameLocks noChangeAspect="1"/>
          </p:cNvGraphicFramePr>
          <p:nvPr/>
        </p:nvGraphicFramePr>
        <p:xfrm>
          <a:off x="8215313" y="2798763"/>
          <a:ext cx="682625" cy="284162"/>
        </p:xfrm>
        <a:graphic>
          <a:graphicData uri="http://schemas.openxmlformats.org/presentationml/2006/ole">
            <mc:AlternateContent xmlns:mc="http://schemas.openxmlformats.org/markup-compatibility/2006">
              <mc:Choice xmlns:v="urn:schemas-microsoft-com:vml" Requires="v">
                <p:oleObj spid="_x0000_s41287" name="Equation" r:id="rId10" imgW="825500" imgH="342900" progId="">
                  <p:embed/>
                </p:oleObj>
              </mc:Choice>
              <mc:Fallback>
                <p:oleObj name="Equation" r:id="rId10" imgW="825500" imgH="342900" progId="">
                  <p:embed/>
                  <p:pic>
                    <p:nvPicPr>
                      <p:cNvPr id="0" name="Picture 3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15313" y="2798763"/>
                        <a:ext cx="682625" cy="284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76" name="Rectangle 24"/>
          <p:cNvSpPr>
            <a:spLocks noGrp="1" noChangeArrowheads="1"/>
          </p:cNvSpPr>
          <p:nvPr>
            <p:ph type="title"/>
          </p:nvPr>
        </p:nvSpPr>
        <p:spPr>
          <a:xfrm>
            <a:off x="0" y="274638"/>
            <a:ext cx="8229600" cy="715962"/>
          </a:xfrm>
        </p:spPr>
        <p:txBody>
          <a:bodyPr/>
          <a:lstStyle/>
          <a:p>
            <a:pPr eaLnBrk="1" hangingPunct="1"/>
            <a:r>
              <a:rPr lang="en-US" sz="4000" dirty="0" smtClean="0"/>
              <a:t>Sum the y Forces to Find </a:t>
            </a:r>
            <a:r>
              <a:rPr lang="en-US" sz="4000" dirty="0" err="1" smtClean="0"/>
              <a:t>R</a:t>
            </a:r>
            <a:r>
              <a:rPr lang="en-US" sz="4000" baseline="-25000" dirty="0" err="1" smtClean="0"/>
              <a:t>Ay</a:t>
            </a:r>
            <a:endParaRPr lang="en-US" sz="4000" baseline="-25000" dirty="0" smtClean="0"/>
          </a:p>
        </p:txBody>
      </p:sp>
      <p:graphicFrame>
        <p:nvGraphicFramePr>
          <p:cNvPr id="40977" name="Object 25"/>
          <p:cNvGraphicFramePr>
            <a:graphicFrameLocks noChangeAspect="1"/>
          </p:cNvGraphicFramePr>
          <p:nvPr/>
        </p:nvGraphicFramePr>
        <p:xfrm>
          <a:off x="5430838" y="1987550"/>
          <a:ext cx="211137" cy="233363"/>
        </p:xfrm>
        <a:graphic>
          <a:graphicData uri="http://schemas.openxmlformats.org/presentationml/2006/ole">
            <mc:AlternateContent xmlns:mc="http://schemas.openxmlformats.org/markup-compatibility/2006">
              <mc:Choice xmlns:v="urn:schemas-microsoft-com:vml" Requires="v">
                <p:oleObj spid="_x0000_s41288" name="Equation" r:id="rId12" imgW="241091" imgH="266469" progId="">
                  <p:embed/>
                </p:oleObj>
              </mc:Choice>
              <mc:Fallback>
                <p:oleObj name="Equation" r:id="rId12" imgW="241091" imgH="266469" progId="">
                  <p:embed/>
                  <p:pic>
                    <p:nvPicPr>
                      <p:cNvPr id="0" name="Picture 3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30838" y="1987550"/>
                        <a:ext cx="211137" cy="233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78" name="Object 26"/>
          <p:cNvGraphicFramePr>
            <a:graphicFrameLocks noChangeAspect="1"/>
          </p:cNvGraphicFramePr>
          <p:nvPr/>
        </p:nvGraphicFramePr>
        <p:xfrm>
          <a:off x="6532563" y="1250950"/>
          <a:ext cx="211137" cy="233363"/>
        </p:xfrm>
        <a:graphic>
          <a:graphicData uri="http://schemas.openxmlformats.org/presentationml/2006/ole">
            <mc:AlternateContent xmlns:mc="http://schemas.openxmlformats.org/markup-compatibility/2006">
              <mc:Choice xmlns:v="urn:schemas-microsoft-com:vml" Requires="v">
                <p:oleObj spid="_x0000_s41289" name="Equation" r:id="rId14" imgW="241091" imgH="266469" progId="">
                  <p:embed/>
                </p:oleObj>
              </mc:Choice>
              <mc:Fallback>
                <p:oleObj name="Equation" r:id="rId14" imgW="241091" imgH="266469" progId="">
                  <p:embed/>
                  <p:pic>
                    <p:nvPicPr>
                      <p:cNvPr id="0" name="Picture 3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32563" y="1250950"/>
                        <a:ext cx="211137" cy="233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79" name="Object 27"/>
          <p:cNvGraphicFramePr>
            <a:graphicFrameLocks noChangeAspect="1"/>
          </p:cNvGraphicFramePr>
          <p:nvPr/>
        </p:nvGraphicFramePr>
        <p:xfrm>
          <a:off x="8539163" y="2058988"/>
          <a:ext cx="222250" cy="244475"/>
        </p:xfrm>
        <a:graphic>
          <a:graphicData uri="http://schemas.openxmlformats.org/presentationml/2006/ole">
            <mc:AlternateContent xmlns:mc="http://schemas.openxmlformats.org/markup-compatibility/2006">
              <mc:Choice xmlns:v="urn:schemas-microsoft-com:vml" Requires="v">
                <p:oleObj spid="_x0000_s41290" name="Equation" r:id="rId16" imgW="253890" imgH="279279" progId="">
                  <p:embed/>
                </p:oleObj>
              </mc:Choice>
              <mc:Fallback>
                <p:oleObj name="Equation" r:id="rId16" imgW="253890" imgH="279279" progId="">
                  <p:embed/>
                  <p:pic>
                    <p:nvPicPr>
                      <p:cNvPr id="0" name="Picture 3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539163" y="2058988"/>
                        <a:ext cx="222250" cy="244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0" name="Object 28"/>
          <p:cNvGraphicFramePr>
            <a:graphicFrameLocks noChangeAspect="1"/>
          </p:cNvGraphicFramePr>
          <p:nvPr/>
        </p:nvGraphicFramePr>
        <p:xfrm>
          <a:off x="6472238" y="2393950"/>
          <a:ext cx="244475" cy="233363"/>
        </p:xfrm>
        <a:graphic>
          <a:graphicData uri="http://schemas.openxmlformats.org/presentationml/2006/ole">
            <mc:AlternateContent xmlns:mc="http://schemas.openxmlformats.org/markup-compatibility/2006">
              <mc:Choice xmlns:v="urn:schemas-microsoft-com:vml" Requires="v">
                <p:oleObj spid="_x0000_s41291" name="Equation" r:id="rId18" imgW="279279" imgH="266584" progId="">
                  <p:embed/>
                </p:oleObj>
              </mc:Choice>
              <mc:Fallback>
                <p:oleObj name="Equation" r:id="rId18" imgW="279279" imgH="266584" progId="">
                  <p:embed/>
                  <p:pic>
                    <p:nvPicPr>
                      <p:cNvPr id="0" name="Picture 3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472238" y="2393950"/>
                        <a:ext cx="244475" cy="233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1" name="Object 29"/>
          <p:cNvGraphicFramePr>
            <a:graphicFrameLocks noChangeAspect="1"/>
          </p:cNvGraphicFramePr>
          <p:nvPr/>
        </p:nvGraphicFramePr>
        <p:xfrm>
          <a:off x="4752975" y="2184400"/>
          <a:ext cx="400050" cy="333375"/>
        </p:xfrm>
        <a:graphic>
          <a:graphicData uri="http://schemas.openxmlformats.org/presentationml/2006/ole">
            <mc:AlternateContent xmlns:mc="http://schemas.openxmlformats.org/markup-compatibility/2006">
              <mc:Choice xmlns:v="urn:schemas-microsoft-com:vml" Requires="v">
                <p:oleObj spid="_x0000_s41292" name="Equation" r:id="rId20" imgW="457200" imgH="381000" progId="">
                  <p:embed/>
                </p:oleObj>
              </mc:Choice>
              <mc:Fallback>
                <p:oleObj name="Equation" r:id="rId20" imgW="457200" imgH="381000" progId="">
                  <p:embed/>
                  <p:pic>
                    <p:nvPicPr>
                      <p:cNvPr id="0" name="Picture 3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752975" y="2184400"/>
                        <a:ext cx="40005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2" name="Object 30"/>
          <p:cNvGraphicFramePr>
            <a:graphicFrameLocks noChangeAspect="1"/>
          </p:cNvGraphicFramePr>
          <p:nvPr/>
        </p:nvGraphicFramePr>
        <p:xfrm>
          <a:off x="5440363" y="2778125"/>
          <a:ext cx="411162" cy="366713"/>
        </p:xfrm>
        <a:graphic>
          <a:graphicData uri="http://schemas.openxmlformats.org/presentationml/2006/ole">
            <mc:AlternateContent xmlns:mc="http://schemas.openxmlformats.org/markup-compatibility/2006">
              <mc:Choice xmlns:v="urn:schemas-microsoft-com:vml" Requires="v">
                <p:oleObj spid="_x0000_s41293" name="Equation" r:id="rId22" imgW="469900" imgH="419100" progId="">
                  <p:embed/>
                </p:oleObj>
              </mc:Choice>
              <mc:Fallback>
                <p:oleObj name="Equation" r:id="rId22" imgW="469900" imgH="419100" progId="">
                  <p:embed/>
                  <p:pic>
                    <p:nvPicPr>
                      <p:cNvPr id="0" name="Picture 3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440363" y="2778125"/>
                        <a:ext cx="411162"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5" name="Object 4"/>
          <p:cNvGraphicFramePr>
            <a:graphicFrameLocks noChangeAspect="1"/>
          </p:cNvGraphicFramePr>
          <p:nvPr/>
        </p:nvGraphicFramePr>
        <p:xfrm>
          <a:off x="5543550" y="4206875"/>
          <a:ext cx="2593975" cy="441325"/>
        </p:xfrm>
        <a:graphic>
          <a:graphicData uri="http://schemas.openxmlformats.org/presentationml/2006/ole">
            <mc:AlternateContent xmlns:mc="http://schemas.openxmlformats.org/markup-compatibility/2006">
              <mc:Choice xmlns:v="urn:schemas-microsoft-com:vml" Requires="v">
                <p:oleObj spid="_x0000_s41294" name="Equation" r:id="rId24" imgW="2463800" imgH="419100" progId="">
                  <p:embed/>
                </p:oleObj>
              </mc:Choice>
              <mc:Fallback>
                <p:oleObj name="Equation" r:id="rId24" imgW="2463800" imgH="419100" progId="">
                  <p:embed/>
                  <p:pic>
                    <p:nvPicPr>
                      <p:cNvPr id="0" name="Picture 40"/>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543550" y="4206875"/>
                        <a:ext cx="2593975" cy="441325"/>
                      </a:xfrm>
                      <a:prstGeom prst="rect">
                        <a:avLst/>
                      </a:prstGeom>
                      <a:noFill/>
                      <a:extLst>
                        <a:ext uri="{909E8E84-426E-40DD-AFC4-6F175D3DCCD1}">
                          <a14:hiddenFill xmlns:a14="http://schemas.microsoft.com/office/drawing/2010/main">
                            <a:solidFill>
                              <a:srgbClr val="00CC00"/>
                            </a:solidFill>
                          </a14:hiddenFill>
                        </a:ext>
                      </a:extLst>
                    </p:spPr>
                  </p:pic>
                </p:oleObj>
              </mc:Fallback>
            </mc:AlternateContent>
          </a:graphicData>
        </a:graphic>
      </p:graphicFrame>
      <p:graphicFrame>
        <p:nvGraphicFramePr>
          <p:cNvPr id="40986" name="Object 4"/>
          <p:cNvGraphicFramePr>
            <a:graphicFrameLocks noChangeAspect="1"/>
          </p:cNvGraphicFramePr>
          <p:nvPr/>
        </p:nvGraphicFramePr>
        <p:xfrm>
          <a:off x="4405313" y="4759325"/>
          <a:ext cx="3744912" cy="439738"/>
        </p:xfrm>
        <a:graphic>
          <a:graphicData uri="http://schemas.openxmlformats.org/presentationml/2006/ole">
            <mc:AlternateContent xmlns:mc="http://schemas.openxmlformats.org/markup-compatibility/2006">
              <mc:Choice xmlns:v="urn:schemas-microsoft-com:vml" Requires="v">
                <p:oleObj spid="_x0000_s41295" name="Equation" r:id="rId26" imgW="3556000" imgH="419100" progId="">
                  <p:embed/>
                </p:oleObj>
              </mc:Choice>
              <mc:Fallback>
                <p:oleObj name="Equation" r:id="rId26" imgW="3556000" imgH="419100" progId="">
                  <p:embed/>
                  <p:pic>
                    <p:nvPicPr>
                      <p:cNvPr id="0" name="Picture 4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405313" y="4759325"/>
                        <a:ext cx="3744912" cy="439738"/>
                      </a:xfrm>
                      <a:prstGeom prst="rect">
                        <a:avLst/>
                      </a:prstGeom>
                      <a:noFill/>
                      <a:extLst>
                        <a:ext uri="{909E8E84-426E-40DD-AFC4-6F175D3DCCD1}">
                          <a14:hiddenFill xmlns:a14="http://schemas.microsoft.com/office/drawing/2010/main">
                            <a:solidFill>
                              <a:srgbClr val="00CC00"/>
                            </a:solidFill>
                          </a14:hiddenFill>
                        </a:ext>
                      </a:extLst>
                    </p:spPr>
                  </p:pic>
                </p:oleObj>
              </mc:Fallback>
            </mc:AlternateContent>
          </a:graphicData>
        </a:graphic>
      </p:graphicFrame>
      <p:graphicFrame>
        <p:nvGraphicFramePr>
          <p:cNvPr id="40987" name="Object 4"/>
          <p:cNvGraphicFramePr>
            <a:graphicFrameLocks noChangeAspect="1"/>
          </p:cNvGraphicFramePr>
          <p:nvPr/>
        </p:nvGraphicFramePr>
        <p:xfrm>
          <a:off x="5845175" y="5337175"/>
          <a:ext cx="2314575" cy="441325"/>
        </p:xfrm>
        <a:graphic>
          <a:graphicData uri="http://schemas.openxmlformats.org/presentationml/2006/ole">
            <mc:AlternateContent xmlns:mc="http://schemas.openxmlformats.org/markup-compatibility/2006">
              <mc:Choice xmlns:v="urn:schemas-microsoft-com:vml" Requires="v">
                <p:oleObj spid="_x0000_s41296" name="Equation" r:id="rId28" imgW="2197100" imgH="419100" progId="">
                  <p:embed/>
                </p:oleObj>
              </mc:Choice>
              <mc:Fallback>
                <p:oleObj name="Equation" r:id="rId28" imgW="2197100" imgH="419100" progId="">
                  <p:embed/>
                  <p:pic>
                    <p:nvPicPr>
                      <p:cNvPr id="0" name="Picture 4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845175" y="5337175"/>
                        <a:ext cx="2314575" cy="441325"/>
                      </a:xfrm>
                      <a:prstGeom prst="rect">
                        <a:avLst/>
                      </a:prstGeom>
                      <a:noFill/>
                      <a:extLst>
                        <a:ext uri="{909E8E84-426E-40DD-AFC4-6F175D3DCCD1}">
                          <a14:hiddenFill xmlns:a14="http://schemas.microsoft.com/office/drawing/2010/main">
                            <a:solidFill>
                              <a:srgbClr val="00CC00"/>
                            </a:solidFill>
                          </a14:hiddenFill>
                        </a:ext>
                      </a:extLst>
                    </p:spPr>
                  </p:pic>
                </p:oleObj>
              </mc:Fallback>
            </mc:AlternateContent>
          </a:graphicData>
        </a:graphic>
      </p:graphicFrame>
      <p:graphicFrame>
        <p:nvGraphicFramePr>
          <p:cNvPr id="40988" name="Object 4"/>
          <p:cNvGraphicFramePr>
            <a:graphicFrameLocks noChangeAspect="1"/>
          </p:cNvGraphicFramePr>
          <p:nvPr/>
        </p:nvGraphicFramePr>
        <p:xfrm>
          <a:off x="7178675" y="5934075"/>
          <a:ext cx="1685925" cy="439738"/>
        </p:xfrm>
        <a:graphic>
          <a:graphicData uri="http://schemas.openxmlformats.org/presentationml/2006/ole">
            <mc:AlternateContent xmlns:mc="http://schemas.openxmlformats.org/markup-compatibility/2006">
              <mc:Choice xmlns:v="urn:schemas-microsoft-com:vml" Requires="v">
                <p:oleObj spid="_x0000_s41297" name="Equation" r:id="rId30" imgW="1600200" imgH="419100" progId="">
                  <p:embed/>
                </p:oleObj>
              </mc:Choice>
              <mc:Fallback>
                <p:oleObj name="Equation" r:id="rId30" imgW="1600200" imgH="419100" progId="">
                  <p:embed/>
                  <p:pic>
                    <p:nvPicPr>
                      <p:cNvPr id="0" name="Picture 43"/>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178675" y="5934075"/>
                        <a:ext cx="1685925" cy="439738"/>
                      </a:xfrm>
                      <a:prstGeom prst="rect">
                        <a:avLst/>
                      </a:prstGeom>
                      <a:noFill/>
                      <a:extLst>
                        <a:ext uri="{909E8E84-426E-40DD-AFC4-6F175D3DCCD1}">
                          <a14:hiddenFill xmlns:a14="http://schemas.microsoft.com/office/drawing/2010/main">
                            <a:solidFill>
                              <a:srgbClr val="00CC00"/>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8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8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8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09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1986"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2228" name="Equation" r:id="rId4" imgW="114151" imgH="215619" progId="Equation.3">
                  <p:embed/>
                </p:oleObj>
              </mc:Choice>
              <mc:Fallback>
                <p:oleObj name="Equation" r:id="rId4" imgW="114151" imgH="215619" progId="Equation.3">
                  <p:embed/>
                  <p:pic>
                    <p:nvPicPr>
                      <p:cNvPr id="0"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7" name="Object 4"/>
          <p:cNvGraphicFramePr>
            <a:graphicFrameLocks noChangeAspect="1"/>
          </p:cNvGraphicFramePr>
          <p:nvPr/>
        </p:nvGraphicFramePr>
        <p:xfrm>
          <a:off x="5173663" y="3689350"/>
          <a:ext cx="2947987" cy="1162050"/>
        </p:xfrm>
        <a:graphic>
          <a:graphicData uri="http://schemas.openxmlformats.org/presentationml/2006/ole">
            <mc:AlternateContent xmlns:mc="http://schemas.openxmlformats.org/markup-compatibility/2006">
              <mc:Choice xmlns:v="urn:schemas-microsoft-com:vml" Requires="v">
                <p:oleObj spid="_x0000_s42229" name="Equation" r:id="rId6" imgW="965200" imgH="381000" progId="">
                  <p:embed/>
                </p:oleObj>
              </mc:Choice>
              <mc:Fallback>
                <p:oleObj name="Equation" r:id="rId6" imgW="965200" imgH="381000" progId="">
                  <p:embed/>
                  <p:pic>
                    <p:nvPicPr>
                      <p:cNvPr id="0" name="Picture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3663" y="3689350"/>
                        <a:ext cx="2947987" cy="116205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41988" name="Text Box 5"/>
          <p:cNvSpPr txBox="1">
            <a:spLocks noChangeArrowheads="1"/>
          </p:cNvSpPr>
          <p:nvPr/>
        </p:nvSpPr>
        <p:spPr bwMode="auto">
          <a:xfrm>
            <a:off x="5311775" y="1839913"/>
            <a:ext cx="11668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41989" name="AutoShape 6"/>
          <p:cNvSpPr>
            <a:spLocks noChangeArrowheads="1"/>
          </p:cNvSpPr>
          <p:nvPr/>
        </p:nvSpPr>
        <p:spPr bwMode="auto">
          <a:xfrm>
            <a:off x="6413500" y="1468438"/>
            <a:ext cx="2136775" cy="903287"/>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0" name="AutoShape 7"/>
          <p:cNvSpPr>
            <a:spLocks noChangeArrowheads="1"/>
          </p:cNvSpPr>
          <p:nvPr/>
        </p:nvSpPr>
        <p:spPr bwMode="auto">
          <a:xfrm flipH="1">
            <a:off x="5629275" y="1468438"/>
            <a:ext cx="784225" cy="903287"/>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1" name="Line 8"/>
          <p:cNvSpPr>
            <a:spLocks noChangeShapeType="1"/>
          </p:cNvSpPr>
          <p:nvPr/>
        </p:nvSpPr>
        <p:spPr bwMode="auto">
          <a:xfrm>
            <a:off x="6416675" y="2393950"/>
            <a:ext cx="0" cy="68580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2" name="Line 9"/>
          <p:cNvSpPr>
            <a:spLocks noChangeShapeType="1"/>
          </p:cNvSpPr>
          <p:nvPr/>
        </p:nvSpPr>
        <p:spPr bwMode="auto">
          <a:xfrm flipV="1">
            <a:off x="5629275" y="2371725"/>
            <a:ext cx="0" cy="37147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3" name="Line 10"/>
          <p:cNvSpPr>
            <a:spLocks noChangeShapeType="1"/>
          </p:cNvSpPr>
          <p:nvPr/>
        </p:nvSpPr>
        <p:spPr bwMode="auto">
          <a:xfrm flipV="1">
            <a:off x="8604250" y="2371725"/>
            <a:ext cx="0" cy="37147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4" name="Line 11"/>
          <p:cNvSpPr>
            <a:spLocks noChangeShapeType="1"/>
          </p:cNvSpPr>
          <p:nvPr/>
        </p:nvSpPr>
        <p:spPr bwMode="auto">
          <a:xfrm flipV="1">
            <a:off x="5203825" y="2371725"/>
            <a:ext cx="42545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5" name="Rectangle 18"/>
          <p:cNvSpPr>
            <a:spLocks noChangeArrowheads="1"/>
          </p:cNvSpPr>
          <p:nvPr/>
        </p:nvSpPr>
        <p:spPr bwMode="auto">
          <a:xfrm rot="1015650">
            <a:off x="6356350" y="1373188"/>
            <a:ext cx="152400" cy="762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41996" name="Rectangle 19"/>
          <p:cNvSpPr>
            <a:spLocks noChangeArrowheads="1"/>
          </p:cNvSpPr>
          <p:nvPr/>
        </p:nvSpPr>
        <p:spPr bwMode="auto">
          <a:xfrm rot="-2933285">
            <a:off x="6296025" y="1382713"/>
            <a:ext cx="152400" cy="762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41997" name="Rectangle 21"/>
          <p:cNvSpPr>
            <a:spLocks noChangeArrowheads="1"/>
          </p:cNvSpPr>
          <p:nvPr/>
        </p:nvSpPr>
        <p:spPr bwMode="auto">
          <a:xfrm>
            <a:off x="142875" y="1098550"/>
            <a:ext cx="45720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t>Because joint </a:t>
            </a:r>
            <a:r>
              <a:rPr lang="en-US" sz="2400" b="1"/>
              <a:t>A</a:t>
            </a:r>
            <a:r>
              <a:rPr lang="en-US" sz="2400"/>
              <a:t> is pinned, it is capable of reacting to a force applied in the x-direction.</a:t>
            </a:r>
          </a:p>
          <a:p>
            <a:endParaRPr lang="en-US" sz="2400"/>
          </a:p>
          <a:p>
            <a:endParaRPr lang="en-US" sz="2400"/>
          </a:p>
          <a:p>
            <a:r>
              <a:rPr lang="en-US" sz="2400"/>
              <a:t>However, since the only load applied to this truss (</a:t>
            </a:r>
            <a:r>
              <a:rPr lang="en-US" sz="2400" b="1"/>
              <a:t>F</a:t>
            </a:r>
            <a:r>
              <a:rPr lang="en-US" sz="2400" b="1" baseline="-25000"/>
              <a:t>D</a:t>
            </a:r>
            <a:r>
              <a:rPr lang="en-US" sz="2400"/>
              <a:t>) has no x-component, </a:t>
            </a:r>
            <a:r>
              <a:rPr lang="en-US" sz="2400" b="1"/>
              <a:t>R</a:t>
            </a:r>
            <a:r>
              <a:rPr lang="en-US" sz="2400" b="1" baseline="-25000"/>
              <a:t>Ax</a:t>
            </a:r>
            <a:r>
              <a:rPr lang="en-US" sz="2400"/>
              <a:t> must be zero.</a:t>
            </a:r>
          </a:p>
        </p:txBody>
      </p:sp>
      <p:sp>
        <p:nvSpPr>
          <p:cNvPr id="41998" name="Rectangle 24"/>
          <p:cNvSpPr>
            <a:spLocks noGrp="1" noChangeArrowheads="1"/>
          </p:cNvSpPr>
          <p:nvPr>
            <p:ph type="title"/>
          </p:nvPr>
        </p:nvSpPr>
        <p:spPr>
          <a:xfrm>
            <a:off x="0" y="274638"/>
            <a:ext cx="8229600" cy="715962"/>
          </a:xfrm>
        </p:spPr>
        <p:txBody>
          <a:bodyPr/>
          <a:lstStyle/>
          <a:p>
            <a:pPr eaLnBrk="1" hangingPunct="1"/>
            <a:r>
              <a:rPr lang="en-US" sz="4000" smtClean="0"/>
              <a:t>Sum the x Forces to Find A</a:t>
            </a:r>
            <a:r>
              <a:rPr lang="en-US" sz="4000" baseline="-25000" smtClean="0"/>
              <a:t>x</a:t>
            </a:r>
          </a:p>
        </p:txBody>
      </p:sp>
      <p:graphicFrame>
        <p:nvGraphicFramePr>
          <p:cNvPr id="41999" name="Object 25"/>
          <p:cNvGraphicFramePr>
            <a:graphicFrameLocks noChangeAspect="1"/>
          </p:cNvGraphicFramePr>
          <p:nvPr/>
        </p:nvGraphicFramePr>
        <p:xfrm>
          <a:off x="6102350" y="3130550"/>
          <a:ext cx="757238" cy="307975"/>
        </p:xfrm>
        <a:graphic>
          <a:graphicData uri="http://schemas.openxmlformats.org/presentationml/2006/ole">
            <mc:AlternateContent xmlns:mc="http://schemas.openxmlformats.org/markup-compatibility/2006">
              <mc:Choice xmlns:v="urn:schemas-microsoft-com:vml" Requires="v">
                <p:oleObj spid="_x0000_s42230" name="Equation" r:id="rId8" imgW="850531" imgH="342751" progId="">
                  <p:embed/>
                </p:oleObj>
              </mc:Choice>
              <mc:Fallback>
                <p:oleObj name="Equation" r:id="rId8" imgW="850531" imgH="342751" progId="">
                  <p:embed/>
                  <p:pic>
                    <p:nvPicPr>
                      <p:cNvPr id="0" name="Picture 2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02350" y="3130550"/>
                        <a:ext cx="757238" cy="307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000" name="Object 26"/>
          <p:cNvGraphicFramePr>
            <a:graphicFrameLocks noChangeAspect="1"/>
          </p:cNvGraphicFramePr>
          <p:nvPr/>
        </p:nvGraphicFramePr>
        <p:xfrm>
          <a:off x="8259763" y="2800350"/>
          <a:ext cx="731837" cy="304800"/>
        </p:xfrm>
        <a:graphic>
          <a:graphicData uri="http://schemas.openxmlformats.org/presentationml/2006/ole">
            <mc:AlternateContent xmlns:mc="http://schemas.openxmlformats.org/markup-compatibility/2006">
              <mc:Choice xmlns:v="urn:schemas-microsoft-com:vml" Requires="v">
                <p:oleObj spid="_x0000_s42231" name="Equation" r:id="rId10" imgW="825500" imgH="342900" progId="">
                  <p:embed/>
                </p:oleObj>
              </mc:Choice>
              <mc:Fallback>
                <p:oleObj name="Equation" r:id="rId10" imgW="825500" imgH="342900" progId="">
                  <p:embed/>
                  <p:pic>
                    <p:nvPicPr>
                      <p:cNvPr id="0" name="Picture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59763" y="2800350"/>
                        <a:ext cx="731837"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001" name="Object 27"/>
          <p:cNvGraphicFramePr>
            <a:graphicFrameLocks noChangeAspect="1"/>
          </p:cNvGraphicFramePr>
          <p:nvPr/>
        </p:nvGraphicFramePr>
        <p:xfrm>
          <a:off x="5419725" y="1982788"/>
          <a:ext cx="233363" cy="244475"/>
        </p:xfrm>
        <a:graphic>
          <a:graphicData uri="http://schemas.openxmlformats.org/presentationml/2006/ole">
            <mc:AlternateContent xmlns:mc="http://schemas.openxmlformats.org/markup-compatibility/2006">
              <mc:Choice xmlns:v="urn:schemas-microsoft-com:vml" Requires="v">
                <p:oleObj spid="_x0000_s42232" name="Equation" r:id="rId12" imgW="266584" imgH="279279" progId="">
                  <p:embed/>
                </p:oleObj>
              </mc:Choice>
              <mc:Fallback>
                <p:oleObj name="Equation" r:id="rId12" imgW="266584" imgH="279279" progId="">
                  <p:embed/>
                  <p:pic>
                    <p:nvPicPr>
                      <p:cNvPr id="0" name="Picture 2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19725" y="1982788"/>
                        <a:ext cx="233363" cy="244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002" name="Object 28"/>
          <p:cNvGraphicFramePr>
            <a:graphicFrameLocks noChangeAspect="1"/>
          </p:cNvGraphicFramePr>
          <p:nvPr/>
        </p:nvGraphicFramePr>
        <p:xfrm>
          <a:off x="6537325" y="1246188"/>
          <a:ext cx="200025" cy="244475"/>
        </p:xfrm>
        <a:graphic>
          <a:graphicData uri="http://schemas.openxmlformats.org/presentationml/2006/ole">
            <mc:AlternateContent xmlns:mc="http://schemas.openxmlformats.org/markup-compatibility/2006">
              <mc:Choice xmlns:v="urn:schemas-microsoft-com:vml" Requires="v">
                <p:oleObj spid="_x0000_s42233" name="Equation" r:id="rId14" imgW="228600" imgH="279400" progId="">
                  <p:embed/>
                </p:oleObj>
              </mc:Choice>
              <mc:Fallback>
                <p:oleObj name="Equation" r:id="rId14" imgW="228600" imgH="279400" progId="">
                  <p:embed/>
                  <p:pic>
                    <p:nvPicPr>
                      <p:cNvPr id="0" name="Picture 3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37325" y="1246188"/>
                        <a:ext cx="200025" cy="244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003" name="Object 29"/>
          <p:cNvGraphicFramePr>
            <a:graphicFrameLocks noChangeAspect="1"/>
          </p:cNvGraphicFramePr>
          <p:nvPr/>
        </p:nvGraphicFramePr>
        <p:xfrm>
          <a:off x="8539163" y="2054225"/>
          <a:ext cx="222250" cy="255588"/>
        </p:xfrm>
        <a:graphic>
          <a:graphicData uri="http://schemas.openxmlformats.org/presentationml/2006/ole">
            <mc:AlternateContent xmlns:mc="http://schemas.openxmlformats.org/markup-compatibility/2006">
              <mc:Choice xmlns:v="urn:schemas-microsoft-com:vml" Requires="v">
                <p:oleObj spid="_x0000_s42234" name="Equation" r:id="rId16" imgW="253890" imgH="291973" progId="">
                  <p:embed/>
                </p:oleObj>
              </mc:Choice>
              <mc:Fallback>
                <p:oleObj name="Equation" r:id="rId16" imgW="253890" imgH="291973" progId="">
                  <p:embed/>
                  <p:pic>
                    <p:nvPicPr>
                      <p:cNvPr id="0" name="Picture 3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539163" y="2054225"/>
                        <a:ext cx="222250" cy="255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004" name="Object 30"/>
          <p:cNvGraphicFramePr>
            <a:graphicFrameLocks noChangeAspect="1"/>
          </p:cNvGraphicFramePr>
          <p:nvPr/>
        </p:nvGraphicFramePr>
        <p:xfrm>
          <a:off x="6488113" y="2389188"/>
          <a:ext cx="211137" cy="244475"/>
        </p:xfrm>
        <a:graphic>
          <a:graphicData uri="http://schemas.openxmlformats.org/presentationml/2006/ole">
            <mc:AlternateContent xmlns:mc="http://schemas.openxmlformats.org/markup-compatibility/2006">
              <mc:Choice xmlns:v="urn:schemas-microsoft-com:vml" Requires="v">
                <p:oleObj spid="_x0000_s42235" name="Equation" r:id="rId18" imgW="241195" imgH="279279" progId="">
                  <p:embed/>
                </p:oleObj>
              </mc:Choice>
              <mc:Fallback>
                <p:oleObj name="Equation" r:id="rId18" imgW="241195" imgH="279279" progId="">
                  <p:embed/>
                  <p:pic>
                    <p:nvPicPr>
                      <p:cNvPr id="0" name="Picture 3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488113" y="2389188"/>
                        <a:ext cx="211137" cy="244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005" name="Object 31"/>
          <p:cNvGraphicFramePr>
            <a:graphicFrameLocks noChangeAspect="1"/>
          </p:cNvGraphicFramePr>
          <p:nvPr/>
        </p:nvGraphicFramePr>
        <p:xfrm>
          <a:off x="4752975" y="2184400"/>
          <a:ext cx="400050" cy="333375"/>
        </p:xfrm>
        <a:graphic>
          <a:graphicData uri="http://schemas.openxmlformats.org/presentationml/2006/ole">
            <mc:AlternateContent xmlns:mc="http://schemas.openxmlformats.org/markup-compatibility/2006">
              <mc:Choice xmlns:v="urn:schemas-microsoft-com:vml" Requires="v">
                <p:oleObj spid="_x0000_s42236" name="Equation" r:id="rId20" imgW="457200" imgH="381000" progId="">
                  <p:embed/>
                </p:oleObj>
              </mc:Choice>
              <mc:Fallback>
                <p:oleObj name="Equation" r:id="rId20" imgW="457200" imgH="381000" progId="">
                  <p:embed/>
                  <p:pic>
                    <p:nvPicPr>
                      <p:cNvPr id="0" name="Picture 3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752975" y="2184400"/>
                        <a:ext cx="40005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006" name="Object 32"/>
          <p:cNvGraphicFramePr>
            <a:graphicFrameLocks noChangeAspect="1"/>
          </p:cNvGraphicFramePr>
          <p:nvPr/>
        </p:nvGraphicFramePr>
        <p:xfrm>
          <a:off x="5273675" y="2811463"/>
          <a:ext cx="744538" cy="300037"/>
        </p:xfrm>
        <a:graphic>
          <a:graphicData uri="http://schemas.openxmlformats.org/presentationml/2006/ole">
            <mc:AlternateContent xmlns:mc="http://schemas.openxmlformats.org/markup-compatibility/2006">
              <mc:Choice xmlns:v="urn:schemas-microsoft-com:vml" Requires="v">
                <p:oleObj spid="_x0000_s42237" name="Equation" r:id="rId22" imgW="850531" imgH="342751" progId="">
                  <p:embed/>
                </p:oleObj>
              </mc:Choice>
              <mc:Fallback>
                <p:oleObj name="Equation" r:id="rId22" imgW="850531" imgH="342751" progId="">
                  <p:embed/>
                  <p:pic>
                    <p:nvPicPr>
                      <p:cNvPr id="0" name="Picture 3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273675" y="2811463"/>
                        <a:ext cx="744538" cy="300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2"/>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4884052" y="5105065"/>
            <a:ext cx="3255396" cy="8098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7" name="Text Box 3"/>
          <p:cNvSpPr txBox="1">
            <a:spLocks noChangeArrowheads="1"/>
          </p:cNvSpPr>
          <p:nvPr/>
        </p:nvSpPr>
        <p:spPr bwMode="auto">
          <a:xfrm>
            <a:off x="533400" y="1295400"/>
            <a:ext cx="8153400" cy="480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solidFill>
                  <a:srgbClr val="FF0000"/>
                </a:solidFill>
                <a:latin typeface="LetterOMatic!" pitchFamily="34" charset="0"/>
              </a:rPr>
              <a:t>Use cosine and sine to determine x and y vector components.</a:t>
            </a:r>
            <a:r>
              <a:rPr lang="en-US">
                <a:latin typeface="LetterOMatic!" pitchFamily="34" charset="0"/>
              </a:rPr>
              <a:t> </a:t>
            </a:r>
          </a:p>
          <a:p>
            <a:pPr eaLnBrk="1" hangingPunct="1">
              <a:spcBef>
                <a:spcPct val="50000"/>
              </a:spcBef>
              <a:buFontTx/>
              <a:buChar char="•"/>
            </a:pPr>
            <a:endParaRPr lang="en-US">
              <a:latin typeface="LetterOMatic!" pitchFamily="34" charset="0"/>
            </a:endParaRPr>
          </a:p>
          <a:p>
            <a:pPr eaLnBrk="1" hangingPunct="1">
              <a:spcBef>
                <a:spcPct val="50000"/>
              </a:spcBef>
              <a:buFontTx/>
              <a:buChar char="•"/>
            </a:pPr>
            <a:endParaRPr lang="en-US">
              <a:latin typeface="LetterOMatic!" pitchFamily="34" charset="0"/>
            </a:endParaRPr>
          </a:p>
          <a:p>
            <a:pPr eaLnBrk="1" hangingPunct="1">
              <a:spcBef>
                <a:spcPct val="50000"/>
              </a:spcBef>
            </a:pPr>
            <a:r>
              <a:rPr lang="en-US" sz="2400" b="1">
                <a:solidFill>
                  <a:srgbClr val="FF0000"/>
                </a:solidFill>
                <a:latin typeface="LetterOMatic!" pitchFamily="34" charset="0"/>
              </a:rPr>
              <a:t>Assume all members to be in tension.</a:t>
            </a:r>
            <a:r>
              <a:rPr lang="en-US">
                <a:solidFill>
                  <a:srgbClr val="FF6600"/>
                </a:solidFill>
                <a:latin typeface="LetterOMatic!" pitchFamily="34" charset="0"/>
              </a:rPr>
              <a:t> </a:t>
            </a:r>
            <a:r>
              <a:rPr lang="en-US">
                <a:latin typeface="LetterOMatic!" pitchFamily="34" charset="0"/>
              </a:rPr>
              <a:t>A </a:t>
            </a:r>
            <a:r>
              <a:rPr lang="en-US" b="1">
                <a:latin typeface="LetterOMatic!" pitchFamily="34" charset="0"/>
              </a:rPr>
              <a:t>positive</a:t>
            </a:r>
            <a:r>
              <a:rPr lang="en-US">
                <a:latin typeface="LetterOMatic!" pitchFamily="34" charset="0"/>
              </a:rPr>
              <a:t> answer will mean the member is in </a:t>
            </a:r>
            <a:r>
              <a:rPr lang="en-US" b="1">
                <a:latin typeface="LetterOMatic!" pitchFamily="34" charset="0"/>
              </a:rPr>
              <a:t>tension</a:t>
            </a:r>
            <a:r>
              <a:rPr lang="en-US">
                <a:latin typeface="LetterOMatic!" pitchFamily="34" charset="0"/>
              </a:rPr>
              <a:t>, and a </a:t>
            </a:r>
            <a:r>
              <a:rPr lang="en-US" b="1">
                <a:latin typeface="LetterOMatic!" pitchFamily="34" charset="0"/>
              </a:rPr>
              <a:t>negative</a:t>
            </a:r>
            <a:r>
              <a:rPr lang="en-US">
                <a:latin typeface="LetterOMatic!" pitchFamily="34" charset="0"/>
              </a:rPr>
              <a:t> number will mean the member is in </a:t>
            </a:r>
            <a:r>
              <a:rPr lang="en-US" b="1">
                <a:latin typeface="LetterOMatic!" pitchFamily="34" charset="0"/>
              </a:rPr>
              <a:t>compression</a:t>
            </a:r>
            <a:r>
              <a:rPr lang="en-US">
                <a:latin typeface="LetterOMatic!" pitchFamily="34" charset="0"/>
              </a:rPr>
              <a:t>. </a:t>
            </a:r>
          </a:p>
          <a:p>
            <a:pPr eaLnBrk="1" hangingPunct="1">
              <a:spcBef>
                <a:spcPct val="50000"/>
              </a:spcBef>
            </a:pPr>
            <a:endParaRPr lang="en-US">
              <a:latin typeface="LetterOMatic!" pitchFamily="34" charset="0"/>
            </a:endParaRPr>
          </a:p>
          <a:p>
            <a:pPr eaLnBrk="1" hangingPunct="1">
              <a:spcBef>
                <a:spcPct val="50000"/>
              </a:spcBef>
            </a:pPr>
            <a:endParaRPr lang="en-US">
              <a:latin typeface="LetterOMatic!" pitchFamily="34" charset="0"/>
            </a:endParaRPr>
          </a:p>
          <a:p>
            <a:pPr eaLnBrk="1" hangingPunct="1">
              <a:spcBef>
                <a:spcPct val="50000"/>
              </a:spcBef>
            </a:pPr>
            <a:endParaRPr lang="en-US">
              <a:latin typeface="LetterOMatic!" pitchFamily="34" charset="0"/>
            </a:endParaRPr>
          </a:p>
          <a:p>
            <a:pPr eaLnBrk="1" hangingPunct="1">
              <a:spcBef>
                <a:spcPct val="50000"/>
              </a:spcBef>
            </a:pPr>
            <a:r>
              <a:rPr lang="en-US" sz="2400" b="1">
                <a:solidFill>
                  <a:srgbClr val="FF0000"/>
                </a:solidFill>
              </a:rPr>
              <a:t>As forces are solved, update free body diagrams.</a:t>
            </a:r>
            <a:r>
              <a:rPr lang="en-US" b="1">
                <a:solidFill>
                  <a:srgbClr val="FF0000"/>
                </a:solidFill>
              </a:rPr>
              <a:t> </a:t>
            </a:r>
            <a:r>
              <a:rPr lang="en-US"/>
              <a:t>Use correct magnitude and sense for subsequent joint free body diagrams.</a:t>
            </a:r>
          </a:p>
        </p:txBody>
      </p:sp>
      <p:graphicFrame>
        <p:nvGraphicFramePr>
          <p:cNvPr id="82948" name="Object 4"/>
          <p:cNvGraphicFramePr>
            <a:graphicFrameLocks noChangeAspect="1"/>
          </p:cNvGraphicFramePr>
          <p:nvPr/>
        </p:nvGraphicFramePr>
        <p:xfrm>
          <a:off x="3603625" y="3797300"/>
          <a:ext cx="333375" cy="409575"/>
        </p:xfrm>
        <a:graphic>
          <a:graphicData uri="http://schemas.openxmlformats.org/presentationml/2006/ole">
            <mc:AlternateContent xmlns:mc="http://schemas.openxmlformats.org/markup-compatibility/2006">
              <mc:Choice xmlns:v="urn:schemas-microsoft-com:vml" Requires="v">
                <p:oleObj spid="_x0000_s43063" name="Equation" r:id="rId4" imgW="228600" imgH="279400" progId="">
                  <p:embed/>
                </p:oleObj>
              </mc:Choice>
              <mc:Fallback>
                <p:oleObj name="Equation" r:id="rId4" imgW="228600" imgH="279400" progId="">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3625" y="3797300"/>
                        <a:ext cx="333375"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49" name="Line 5"/>
          <p:cNvSpPr>
            <a:spLocks noChangeShapeType="1"/>
          </p:cNvSpPr>
          <p:nvPr/>
        </p:nvSpPr>
        <p:spPr bwMode="auto">
          <a:xfrm flipV="1">
            <a:off x="3400425" y="4089400"/>
            <a:ext cx="704850" cy="804863"/>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82950" name="Line 6"/>
          <p:cNvSpPr>
            <a:spLocks noChangeShapeType="1"/>
          </p:cNvSpPr>
          <p:nvPr/>
        </p:nvSpPr>
        <p:spPr bwMode="auto">
          <a:xfrm>
            <a:off x="4073525" y="4114800"/>
            <a:ext cx="30163" cy="87153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951" name="Line 7"/>
          <p:cNvSpPr>
            <a:spLocks noChangeShapeType="1"/>
          </p:cNvSpPr>
          <p:nvPr/>
        </p:nvSpPr>
        <p:spPr bwMode="auto">
          <a:xfrm>
            <a:off x="4108450" y="4132263"/>
            <a:ext cx="1173163" cy="4937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8"/>
          <p:cNvGrpSpPr>
            <a:grpSpLocks/>
          </p:cNvGrpSpPr>
          <p:nvPr/>
        </p:nvGrpSpPr>
        <p:grpSpPr bwMode="auto">
          <a:xfrm>
            <a:off x="3544888" y="1955800"/>
            <a:ext cx="914400" cy="693738"/>
            <a:chOff x="3736" y="1440"/>
            <a:chExt cx="576" cy="437"/>
          </a:xfrm>
        </p:grpSpPr>
        <p:sp>
          <p:nvSpPr>
            <p:cNvPr id="43017" name="Line 9"/>
            <p:cNvSpPr>
              <a:spLocks noChangeShapeType="1"/>
            </p:cNvSpPr>
            <p:nvPr/>
          </p:nvSpPr>
          <p:spPr bwMode="auto">
            <a:xfrm flipV="1">
              <a:off x="3744" y="1440"/>
              <a:ext cx="384" cy="43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18" name="Line 10"/>
            <p:cNvSpPr>
              <a:spLocks noChangeShapeType="1"/>
            </p:cNvSpPr>
            <p:nvPr/>
          </p:nvSpPr>
          <p:spPr bwMode="auto">
            <a:xfrm flipV="1">
              <a:off x="3736" y="1877"/>
              <a:ext cx="57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3019" name="Object 11"/>
            <p:cNvGraphicFramePr>
              <a:graphicFrameLocks noChangeAspect="1"/>
            </p:cNvGraphicFramePr>
            <p:nvPr/>
          </p:nvGraphicFramePr>
          <p:xfrm>
            <a:off x="3880" y="1717"/>
            <a:ext cx="126" cy="160"/>
          </p:xfrm>
          <a:graphic>
            <a:graphicData uri="http://schemas.openxmlformats.org/presentationml/2006/ole">
              <mc:AlternateContent xmlns:mc="http://schemas.openxmlformats.org/markup-compatibility/2006">
                <mc:Choice xmlns:v="urn:schemas-microsoft-com:vml" Requires="v">
                  <p:oleObj spid="_x0000_s43064" name="Equation" r:id="rId6" imgW="139579" imgH="177646" progId="Equation.3">
                    <p:embed/>
                  </p:oleObj>
                </mc:Choice>
                <mc:Fallback>
                  <p:oleObj name="Equation" r:id="rId6" imgW="139579" imgH="177646" progId="Equation.3">
                    <p:embed/>
                    <p:pic>
                      <p:nvPicPr>
                        <p:cNvPr id="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0" y="1717"/>
                          <a:ext cx="126" cy="1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3016" name="Rectangle 13"/>
          <p:cNvSpPr>
            <a:spLocks noGrp="1" noChangeArrowheads="1"/>
          </p:cNvSpPr>
          <p:nvPr>
            <p:ph type="title"/>
          </p:nvPr>
        </p:nvSpPr>
        <p:spPr>
          <a:xfrm>
            <a:off x="0" y="274638"/>
            <a:ext cx="8229600" cy="715962"/>
          </a:xfrm>
        </p:spPr>
        <p:txBody>
          <a:bodyPr/>
          <a:lstStyle/>
          <a:p>
            <a:pPr eaLnBrk="1" hangingPunct="1"/>
            <a:r>
              <a:rPr lang="en-US" sz="4000" smtClean="0"/>
              <a:t>Method of Joints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82947">
                                            <p:txEl>
                                              <p:pRg st="3" end="3"/>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0"/>
                                  </p:stCondLst>
                                  <p:childTnLst>
                                    <p:set>
                                      <p:cBhvr>
                                        <p:cTn id="16" dur="1" fill="hold">
                                          <p:stCondLst>
                                            <p:cond delay="0"/>
                                          </p:stCondLst>
                                        </p:cTn>
                                        <p:tgtEl>
                                          <p:spTgt spid="82948"/>
                                        </p:tgtEl>
                                        <p:attrNameLst>
                                          <p:attrName>style.visibility</p:attrName>
                                        </p:attrNameLst>
                                      </p:cBhvr>
                                      <p:to>
                                        <p:strVal val="visible"/>
                                      </p:to>
                                    </p:set>
                                  </p:childTnLst>
                                </p:cTn>
                              </p:par>
                            </p:childTnLst>
                          </p:cTn>
                        </p:par>
                        <p:par>
                          <p:cTn id="17" fill="hold" nodeType="afterGroup">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82949"/>
                                        </p:tgtEl>
                                        <p:attrNameLst>
                                          <p:attrName>style.visibility</p:attrName>
                                        </p:attrNameLst>
                                      </p:cBhvr>
                                      <p:to>
                                        <p:strVal val="visible"/>
                                      </p:to>
                                    </p:set>
                                  </p:childTnLst>
                                </p:cTn>
                              </p:par>
                            </p:childTnLst>
                          </p:cTn>
                        </p:par>
                        <p:par>
                          <p:cTn id="20" fill="hold" nodeType="afterGroup">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82950"/>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82951"/>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829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animBg="1"/>
      <p:bldP spid="82950" grpId="0" animBg="1"/>
      <p:bldP spid="82951"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57801" y="823051"/>
            <a:ext cx="705698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dirty="0" smtClean="0"/>
              <a:t>Sketch this right now on your notepad</a:t>
            </a:r>
            <a:endParaRPr lang="en-US" sz="3200" dirty="0"/>
          </a:p>
        </p:txBody>
      </p:sp>
      <p:sp>
        <p:nvSpPr>
          <p:cNvPr id="44035" name="Text Box 3"/>
          <p:cNvSpPr txBox="1">
            <a:spLocks noChangeArrowheads="1"/>
          </p:cNvSpPr>
          <p:nvPr/>
        </p:nvSpPr>
        <p:spPr bwMode="auto">
          <a:xfrm>
            <a:off x="1327150" y="2992438"/>
            <a:ext cx="2332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grpSp>
        <p:nvGrpSpPr>
          <p:cNvPr id="44036" name="Group 4"/>
          <p:cNvGrpSpPr>
            <a:grpSpLocks/>
          </p:cNvGrpSpPr>
          <p:nvPr/>
        </p:nvGrpSpPr>
        <p:grpSpPr bwMode="auto">
          <a:xfrm>
            <a:off x="1962150" y="2251075"/>
            <a:ext cx="5842000" cy="1806575"/>
            <a:chOff x="1056" y="1968"/>
            <a:chExt cx="3936" cy="1152"/>
          </a:xfrm>
        </p:grpSpPr>
        <p:sp>
          <p:nvSpPr>
            <p:cNvPr id="44064" name="AutoShape 5"/>
            <p:cNvSpPr>
              <a:spLocks noChangeArrowheads="1"/>
            </p:cNvSpPr>
            <p:nvPr/>
          </p:nvSpPr>
          <p:spPr bwMode="auto">
            <a:xfrm>
              <a:off x="2112" y="1968"/>
              <a:ext cx="2880" cy="1152"/>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65" name="AutoShape 6"/>
            <p:cNvSpPr>
              <a:spLocks noChangeArrowheads="1"/>
            </p:cNvSpPr>
            <p:nvPr/>
          </p:nvSpPr>
          <p:spPr bwMode="auto">
            <a:xfrm flipH="1">
              <a:off x="1056" y="1968"/>
              <a:ext cx="1056" cy="1152"/>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44037" name="Line 7"/>
          <p:cNvSpPr>
            <a:spLocks noChangeShapeType="1"/>
          </p:cNvSpPr>
          <p:nvPr/>
        </p:nvSpPr>
        <p:spPr bwMode="auto">
          <a:xfrm>
            <a:off x="3527425" y="4092575"/>
            <a:ext cx="0" cy="1165225"/>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38" name="Line 8"/>
          <p:cNvSpPr>
            <a:spLocks noChangeShapeType="1"/>
          </p:cNvSpPr>
          <p:nvPr/>
        </p:nvSpPr>
        <p:spPr bwMode="auto">
          <a:xfrm flipV="1">
            <a:off x="1962150" y="4057650"/>
            <a:ext cx="0" cy="742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39" name="Line 9"/>
          <p:cNvSpPr>
            <a:spLocks noChangeShapeType="1"/>
          </p:cNvSpPr>
          <p:nvPr/>
        </p:nvSpPr>
        <p:spPr bwMode="auto">
          <a:xfrm flipV="1">
            <a:off x="7910513" y="4057650"/>
            <a:ext cx="0" cy="742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0" name="Line 10"/>
          <p:cNvSpPr>
            <a:spLocks noChangeShapeType="1"/>
          </p:cNvSpPr>
          <p:nvPr/>
        </p:nvSpPr>
        <p:spPr bwMode="auto">
          <a:xfrm flipV="1">
            <a:off x="1112838" y="4057650"/>
            <a:ext cx="849312"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1" name="Line 18"/>
          <p:cNvSpPr>
            <a:spLocks noChangeShapeType="1"/>
          </p:cNvSpPr>
          <p:nvPr/>
        </p:nvSpPr>
        <p:spPr bwMode="auto">
          <a:xfrm>
            <a:off x="1936750" y="4200525"/>
            <a:ext cx="0" cy="6762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2" name="Line 19"/>
          <p:cNvSpPr>
            <a:spLocks noChangeShapeType="1"/>
          </p:cNvSpPr>
          <p:nvPr/>
        </p:nvSpPr>
        <p:spPr bwMode="auto">
          <a:xfrm>
            <a:off x="3530600" y="4200525"/>
            <a:ext cx="0" cy="6762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3" name="Line 20"/>
          <p:cNvSpPr>
            <a:spLocks noChangeShapeType="1"/>
          </p:cNvSpPr>
          <p:nvPr/>
        </p:nvSpPr>
        <p:spPr bwMode="auto">
          <a:xfrm>
            <a:off x="7880350" y="4200525"/>
            <a:ext cx="0" cy="6762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4" name="Line 21"/>
          <p:cNvSpPr>
            <a:spLocks noChangeShapeType="1"/>
          </p:cNvSpPr>
          <p:nvPr/>
        </p:nvSpPr>
        <p:spPr bwMode="auto">
          <a:xfrm>
            <a:off x="1936750" y="4673600"/>
            <a:ext cx="1603375"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5" name="Line 22"/>
          <p:cNvSpPr>
            <a:spLocks noChangeShapeType="1"/>
          </p:cNvSpPr>
          <p:nvPr/>
        </p:nvSpPr>
        <p:spPr bwMode="auto">
          <a:xfrm>
            <a:off x="3527425" y="4673600"/>
            <a:ext cx="4352925"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6" name="Text Box 23"/>
          <p:cNvSpPr txBox="1">
            <a:spLocks noChangeArrowheads="1"/>
          </p:cNvSpPr>
          <p:nvPr/>
        </p:nvSpPr>
        <p:spPr bwMode="auto">
          <a:xfrm>
            <a:off x="2281238" y="4473575"/>
            <a:ext cx="785812"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dirty="0" smtClean="0"/>
              <a:t>3.0 ft</a:t>
            </a:r>
            <a:endParaRPr lang="en-US" dirty="0"/>
          </a:p>
        </p:txBody>
      </p:sp>
      <p:sp>
        <p:nvSpPr>
          <p:cNvPr id="44047" name="Text Box 24"/>
          <p:cNvSpPr txBox="1">
            <a:spLocks noChangeArrowheads="1"/>
          </p:cNvSpPr>
          <p:nvPr/>
        </p:nvSpPr>
        <p:spPr bwMode="auto">
          <a:xfrm>
            <a:off x="4949825" y="4473575"/>
            <a:ext cx="9906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dirty="0" smtClean="0"/>
              <a:t>7.0 ft</a:t>
            </a:r>
            <a:endParaRPr lang="en-US" dirty="0"/>
          </a:p>
        </p:txBody>
      </p:sp>
      <p:grpSp>
        <p:nvGrpSpPr>
          <p:cNvPr id="44048" name="Group 35"/>
          <p:cNvGrpSpPr>
            <a:grpSpLocks/>
          </p:cNvGrpSpPr>
          <p:nvPr/>
        </p:nvGrpSpPr>
        <p:grpSpPr bwMode="auto">
          <a:xfrm>
            <a:off x="3657600" y="2200275"/>
            <a:ext cx="5207000" cy="1874838"/>
            <a:chOff x="2304" y="1386"/>
            <a:chExt cx="3280" cy="1181"/>
          </a:xfrm>
        </p:grpSpPr>
        <p:sp>
          <p:nvSpPr>
            <p:cNvPr id="44060" name="Line 26"/>
            <p:cNvSpPr>
              <a:spLocks noChangeShapeType="1"/>
            </p:cNvSpPr>
            <p:nvPr/>
          </p:nvSpPr>
          <p:spPr bwMode="auto">
            <a:xfrm flipH="1">
              <a:off x="2304" y="1399"/>
              <a:ext cx="3280"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1" name="Line 27"/>
            <p:cNvSpPr>
              <a:spLocks noChangeShapeType="1"/>
            </p:cNvSpPr>
            <p:nvPr/>
          </p:nvSpPr>
          <p:spPr bwMode="auto">
            <a:xfrm>
              <a:off x="4972" y="2554"/>
              <a:ext cx="612"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2" name="Line 28"/>
            <p:cNvSpPr>
              <a:spLocks noChangeShapeType="1"/>
            </p:cNvSpPr>
            <p:nvPr/>
          </p:nvSpPr>
          <p:spPr bwMode="auto">
            <a:xfrm flipH="1">
              <a:off x="5409" y="1386"/>
              <a:ext cx="1" cy="1181"/>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3" name="Text Box 29"/>
            <p:cNvSpPr txBox="1">
              <a:spLocks noChangeArrowheads="1"/>
            </p:cNvSpPr>
            <p:nvPr/>
          </p:nvSpPr>
          <p:spPr bwMode="auto">
            <a:xfrm>
              <a:off x="5039" y="1867"/>
              <a:ext cx="532"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dirty="0" smtClean="0"/>
                <a:t>4.0 ft</a:t>
              </a:r>
              <a:endParaRPr lang="en-US" dirty="0"/>
            </a:p>
          </p:txBody>
        </p:sp>
      </p:grpSp>
      <p:sp>
        <p:nvSpPr>
          <p:cNvPr id="85026" name="Rectangle 34"/>
          <p:cNvSpPr>
            <a:spLocks noChangeArrowheads="1"/>
          </p:cNvSpPr>
          <p:nvPr/>
        </p:nvSpPr>
        <p:spPr bwMode="auto">
          <a:xfrm>
            <a:off x="0" y="0"/>
            <a:ext cx="8229600" cy="850900"/>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a:t>
            </a:r>
            <a:r>
              <a:rPr lang="en-US" sz="4000" dirty="0" smtClean="0">
                <a:solidFill>
                  <a:srgbClr val="00386B"/>
                </a:solidFill>
                <a:latin typeface="+mj-lt"/>
                <a:ea typeface="+mj-ea"/>
                <a:cs typeface="+mj-cs"/>
              </a:rPr>
              <a:t>Joints - Example</a:t>
            </a:r>
            <a:endParaRPr lang="en-US" sz="4000" dirty="0">
              <a:solidFill>
                <a:srgbClr val="00386B"/>
              </a:solidFill>
              <a:latin typeface="+mj-lt"/>
              <a:ea typeface="+mj-ea"/>
              <a:cs typeface="+mj-cs"/>
            </a:endParaRPr>
          </a:p>
        </p:txBody>
      </p:sp>
      <p:sp>
        <p:nvSpPr>
          <p:cNvPr id="44050" name="Text Box 35"/>
          <p:cNvSpPr txBox="1">
            <a:spLocks noChangeArrowheads="1"/>
          </p:cNvSpPr>
          <p:nvPr/>
        </p:nvSpPr>
        <p:spPr bwMode="auto">
          <a:xfrm>
            <a:off x="7637463" y="357028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C</a:t>
            </a:r>
          </a:p>
        </p:txBody>
      </p:sp>
      <p:sp>
        <p:nvSpPr>
          <p:cNvPr id="44051" name="Text Box 36"/>
          <p:cNvSpPr txBox="1">
            <a:spLocks noChangeArrowheads="1"/>
          </p:cNvSpPr>
          <p:nvPr/>
        </p:nvSpPr>
        <p:spPr bwMode="auto">
          <a:xfrm>
            <a:off x="1709738" y="3495675"/>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A</a:t>
            </a:r>
          </a:p>
        </p:txBody>
      </p:sp>
      <p:sp>
        <p:nvSpPr>
          <p:cNvPr id="44052" name="Text Box 37"/>
          <p:cNvSpPr txBox="1">
            <a:spLocks noChangeArrowheads="1"/>
          </p:cNvSpPr>
          <p:nvPr/>
        </p:nvSpPr>
        <p:spPr bwMode="auto">
          <a:xfrm>
            <a:off x="3554413" y="4024313"/>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D</a:t>
            </a:r>
          </a:p>
        </p:txBody>
      </p:sp>
      <p:sp>
        <p:nvSpPr>
          <p:cNvPr id="44053" name="Text Box 38"/>
          <p:cNvSpPr txBox="1">
            <a:spLocks noChangeArrowheads="1"/>
          </p:cNvSpPr>
          <p:nvPr/>
        </p:nvSpPr>
        <p:spPr bwMode="auto">
          <a:xfrm>
            <a:off x="3063875" y="196373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B</a:t>
            </a:r>
          </a:p>
        </p:txBody>
      </p:sp>
      <p:sp>
        <p:nvSpPr>
          <p:cNvPr id="44054" name="Text Box 39"/>
          <p:cNvSpPr txBox="1">
            <a:spLocks noChangeArrowheads="1"/>
          </p:cNvSpPr>
          <p:nvPr/>
        </p:nvSpPr>
        <p:spPr bwMode="auto">
          <a:xfrm>
            <a:off x="287338" y="3797300"/>
            <a:ext cx="11128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R</a:t>
            </a:r>
            <a:r>
              <a:rPr lang="en-US" sz="2800" baseline="-25000"/>
              <a:t>Ax</a:t>
            </a:r>
            <a:endParaRPr lang="en-US" sz="2800"/>
          </a:p>
        </p:txBody>
      </p:sp>
      <p:sp>
        <p:nvSpPr>
          <p:cNvPr id="44055" name="Text Box 40"/>
          <p:cNvSpPr txBox="1">
            <a:spLocks noChangeArrowheads="1"/>
          </p:cNvSpPr>
          <p:nvPr/>
        </p:nvSpPr>
        <p:spPr bwMode="auto">
          <a:xfrm>
            <a:off x="1247775" y="4727575"/>
            <a:ext cx="1152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R</a:t>
            </a:r>
            <a:r>
              <a:rPr lang="en-US" sz="2800" baseline="-25000"/>
              <a:t>Ay</a:t>
            </a:r>
            <a:endParaRPr lang="en-US" sz="2800"/>
          </a:p>
        </p:txBody>
      </p:sp>
      <p:sp>
        <p:nvSpPr>
          <p:cNvPr id="44056" name="Text Box 41"/>
          <p:cNvSpPr txBox="1">
            <a:spLocks noChangeArrowheads="1"/>
          </p:cNvSpPr>
          <p:nvPr/>
        </p:nvSpPr>
        <p:spPr bwMode="auto">
          <a:xfrm>
            <a:off x="7264400" y="4748213"/>
            <a:ext cx="10937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R</a:t>
            </a:r>
            <a:r>
              <a:rPr lang="en-US" sz="2800" baseline="-25000"/>
              <a:t>Cy</a:t>
            </a:r>
            <a:endParaRPr lang="en-US" sz="2800"/>
          </a:p>
        </p:txBody>
      </p:sp>
      <p:sp>
        <p:nvSpPr>
          <p:cNvPr id="44057" name="Text Box 42"/>
          <p:cNvSpPr txBox="1">
            <a:spLocks noChangeArrowheads="1"/>
          </p:cNvSpPr>
          <p:nvPr/>
        </p:nvSpPr>
        <p:spPr bwMode="auto">
          <a:xfrm>
            <a:off x="2179638" y="3668713"/>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l-GR" sz="2000">
                <a:cs typeface="Arial" charset="0"/>
              </a:rPr>
              <a:t>θ</a:t>
            </a:r>
            <a:r>
              <a:rPr lang="en-US" sz="2000" baseline="-25000">
                <a:cs typeface="Arial" charset="0"/>
              </a:rPr>
              <a:t>1</a:t>
            </a:r>
            <a:endParaRPr lang="el-GR" sz="2000" baseline="-25000">
              <a:cs typeface="Arial" charset="0"/>
            </a:endParaRPr>
          </a:p>
        </p:txBody>
      </p:sp>
      <p:sp>
        <p:nvSpPr>
          <p:cNvPr id="44058" name="Text Box 43"/>
          <p:cNvSpPr txBox="1">
            <a:spLocks noChangeArrowheads="1"/>
          </p:cNvSpPr>
          <p:nvPr/>
        </p:nvSpPr>
        <p:spPr bwMode="auto">
          <a:xfrm>
            <a:off x="6515100" y="3649663"/>
            <a:ext cx="1225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l-GR"/>
              <a:t>θ</a:t>
            </a:r>
            <a:r>
              <a:rPr lang="en-US" baseline="-25000"/>
              <a:t>2</a:t>
            </a:r>
            <a:endParaRPr lang="el-GR" baseline="-25000"/>
          </a:p>
        </p:txBody>
      </p:sp>
      <p:sp>
        <p:nvSpPr>
          <p:cNvPr id="44059" name="Text Box 44"/>
          <p:cNvSpPr txBox="1">
            <a:spLocks noChangeArrowheads="1"/>
          </p:cNvSpPr>
          <p:nvPr/>
        </p:nvSpPr>
        <p:spPr bwMode="auto">
          <a:xfrm>
            <a:off x="3074988" y="5270500"/>
            <a:ext cx="955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t>500lb</a:t>
            </a:r>
            <a:endParaRPr lang="en-US" sz="200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0" y="923925"/>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t>Using Truss Dimensions to Find Angles</a:t>
            </a:r>
          </a:p>
        </p:txBody>
      </p:sp>
      <p:sp>
        <p:nvSpPr>
          <p:cNvPr id="155651" name="Text Box 3"/>
          <p:cNvSpPr txBox="1">
            <a:spLocks noChangeArrowheads="1"/>
          </p:cNvSpPr>
          <p:nvPr/>
        </p:nvSpPr>
        <p:spPr bwMode="auto">
          <a:xfrm>
            <a:off x="906463" y="2597150"/>
            <a:ext cx="23320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grpSp>
        <p:nvGrpSpPr>
          <p:cNvPr id="155652" name="Group 4"/>
          <p:cNvGrpSpPr>
            <a:grpSpLocks/>
          </p:cNvGrpSpPr>
          <p:nvPr/>
        </p:nvGrpSpPr>
        <p:grpSpPr bwMode="auto">
          <a:xfrm>
            <a:off x="1541463" y="1855788"/>
            <a:ext cx="5842000" cy="1806575"/>
            <a:chOff x="1056" y="1968"/>
            <a:chExt cx="3936" cy="1152"/>
          </a:xfrm>
        </p:grpSpPr>
        <p:sp>
          <p:nvSpPr>
            <p:cNvPr id="155653" name="AutoShape 5"/>
            <p:cNvSpPr>
              <a:spLocks noChangeArrowheads="1"/>
            </p:cNvSpPr>
            <p:nvPr/>
          </p:nvSpPr>
          <p:spPr bwMode="auto">
            <a:xfrm>
              <a:off x="2112" y="1968"/>
              <a:ext cx="2880" cy="1152"/>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5654" name="AutoShape 6"/>
            <p:cNvSpPr>
              <a:spLocks noChangeArrowheads="1"/>
            </p:cNvSpPr>
            <p:nvPr/>
          </p:nvSpPr>
          <p:spPr bwMode="auto">
            <a:xfrm flipH="1">
              <a:off x="1056" y="1968"/>
              <a:ext cx="1056" cy="1152"/>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55659" name="Line 18"/>
          <p:cNvSpPr>
            <a:spLocks noChangeShapeType="1"/>
          </p:cNvSpPr>
          <p:nvPr/>
        </p:nvSpPr>
        <p:spPr bwMode="auto">
          <a:xfrm>
            <a:off x="1516063" y="3805238"/>
            <a:ext cx="0" cy="6762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0" name="Line 19"/>
          <p:cNvSpPr>
            <a:spLocks noChangeShapeType="1"/>
          </p:cNvSpPr>
          <p:nvPr/>
        </p:nvSpPr>
        <p:spPr bwMode="auto">
          <a:xfrm>
            <a:off x="3109913" y="3805238"/>
            <a:ext cx="0" cy="6762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1" name="Line 20"/>
          <p:cNvSpPr>
            <a:spLocks noChangeShapeType="1"/>
          </p:cNvSpPr>
          <p:nvPr/>
        </p:nvSpPr>
        <p:spPr bwMode="auto">
          <a:xfrm>
            <a:off x="7459663" y="3805238"/>
            <a:ext cx="0" cy="6762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2" name="Line 21"/>
          <p:cNvSpPr>
            <a:spLocks noChangeShapeType="1"/>
          </p:cNvSpPr>
          <p:nvPr/>
        </p:nvSpPr>
        <p:spPr bwMode="auto">
          <a:xfrm>
            <a:off x="1516063" y="4278313"/>
            <a:ext cx="1603375"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5663" name="Line 22"/>
          <p:cNvSpPr>
            <a:spLocks noChangeShapeType="1"/>
          </p:cNvSpPr>
          <p:nvPr/>
        </p:nvSpPr>
        <p:spPr bwMode="auto">
          <a:xfrm>
            <a:off x="3106738" y="4278313"/>
            <a:ext cx="4352925"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5664" name="Text Box 23"/>
          <p:cNvSpPr txBox="1">
            <a:spLocks noChangeArrowheads="1"/>
          </p:cNvSpPr>
          <p:nvPr/>
        </p:nvSpPr>
        <p:spPr bwMode="auto">
          <a:xfrm>
            <a:off x="1860550" y="4078288"/>
            <a:ext cx="785813"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dirty="0" smtClean="0"/>
              <a:t>3.0 ft</a:t>
            </a:r>
            <a:endParaRPr lang="en-US" dirty="0"/>
          </a:p>
        </p:txBody>
      </p:sp>
      <p:sp>
        <p:nvSpPr>
          <p:cNvPr id="155665" name="Text Box 24"/>
          <p:cNvSpPr txBox="1">
            <a:spLocks noChangeArrowheads="1"/>
          </p:cNvSpPr>
          <p:nvPr/>
        </p:nvSpPr>
        <p:spPr bwMode="auto">
          <a:xfrm>
            <a:off x="4529138" y="4078288"/>
            <a:ext cx="99060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dirty="0" smtClean="0"/>
              <a:t>7.0 ft</a:t>
            </a:r>
            <a:endParaRPr lang="en-US" dirty="0"/>
          </a:p>
        </p:txBody>
      </p:sp>
      <p:grpSp>
        <p:nvGrpSpPr>
          <p:cNvPr id="155666" name="Group 35"/>
          <p:cNvGrpSpPr>
            <a:grpSpLocks/>
          </p:cNvGrpSpPr>
          <p:nvPr/>
        </p:nvGrpSpPr>
        <p:grpSpPr bwMode="auto">
          <a:xfrm>
            <a:off x="3236913" y="1804988"/>
            <a:ext cx="5207000" cy="1874837"/>
            <a:chOff x="2304" y="1386"/>
            <a:chExt cx="3280" cy="1181"/>
          </a:xfrm>
        </p:grpSpPr>
        <p:sp>
          <p:nvSpPr>
            <p:cNvPr id="155667" name="Line 26"/>
            <p:cNvSpPr>
              <a:spLocks noChangeShapeType="1"/>
            </p:cNvSpPr>
            <p:nvPr/>
          </p:nvSpPr>
          <p:spPr bwMode="auto">
            <a:xfrm flipH="1">
              <a:off x="2304" y="1399"/>
              <a:ext cx="3280"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8" name="Line 27"/>
            <p:cNvSpPr>
              <a:spLocks noChangeShapeType="1"/>
            </p:cNvSpPr>
            <p:nvPr/>
          </p:nvSpPr>
          <p:spPr bwMode="auto">
            <a:xfrm>
              <a:off x="4972" y="2554"/>
              <a:ext cx="612"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69" name="Line 28"/>
            <p:cNvSpPr>
              <a:spLocks noChangeShapeType="1"/>
            </p:cNvSpPr>
            <p:nvPr/>
          </p:nvSpPr>
          <p:spPr bwMode="auto">
            <a:xfrm flipH="1">
              <a:off x="5409" y="1386"/>
              <a:ext cx="1" cy="1181"/>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5670" name="Text Box 29"/>
            <p:cNvSpPr txBox="1">
              <a:spLocks noChangeArrowheads="1"/>
            </p:cNvSpPr>
            <p:nvPr/>
          </p:nvSpPr>
          <p:spPr bwMode="auto">
            <a:xfrm>
              <a:off x="5039" y="1867"/>
              <a:ext cx="532"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dirty="0" smtClean="0"/>
                <a:t>4.0 ft</a:t>
              </a:r>
              <a:endParaRPr lang="en-US" dirty="0"/>
            </a:p>
          </p:txBody>
        </p:sp>
      </p:grpSp>
      <p:sp>
        <p:nvSpPr>
          <p:cNvPr id="85026" name="Rectangle 34"/>
          <p:cNvSpPr>
            <a:spLocks noChangeArrowheads="1"/>
          </p:cNvSpPr>
          <p:nvPr/>
        </p:nvSpPr>
        <p:spPr bwMode="auto">
          <a:xfrm>
            <a:off x="0" y="0"/>
            <a:ext cx="8229600" cy="850900"/>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Joints</a:t>
            </a:r>
          </a:p>
        </p:txBody>
      </p:sp>
      <p:sp>
        <p:nvSpPr>
          <p:cNvPr id="155672" name="Text Box 35"/>
          <p:cNvSpPr txBox="1">
            <a:spLocks noChangeArrowheads="1"/>
          </p:cNvSpPr>
          <p:nvPr/>
        </p:nvSpPr>
        <p:spPr bwMode="auto">
          <a:xfrm>
            <a:off x="7216775" y="317500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C</a:t>
            </a:r>
          </a:p>
        </p:txBody>
      </p:sp>
      <p:sp>
        <p:nvSpPr>
          <p:cNvPr id="155673" name="Text Box 36"/>
          <p:cNvSpPr txBox="1">
            <a:spLocks noChangeArrowheads="1"/>
          </p:cNvSpPr>
          <p:nvPr/>
        </p:nvSpPr>
        <p:spPr bwMode="auto">
          <a:xfrm>
            <a:off x="1289050" y="310038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A</a:t>
            </a:r>
          </a:p>
        </p:txBody>
      </p:sp>
      <p:sp>
        <p:nvSpPr>
          <p:cNvPr id="155674" name="Text Box 37"/>
          <p:cNvSpPr txBox="1">
            <a:spLocks noChangeArrowheads="1"/>
          </p:cNvSpPr>
          <p:nvPr/>
        </p:nvSpPr>
        <p:spPr bwMode="auto">
          <a:xfrm>
            <a:off x="3133725" y="3629025"/>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D</a:t>
            </a:r>
          </a:p>
        </p:txBody>
      </p:sp>
      <p:sp>
        <p:nvSpPr>
          <p:cNvPr id="155675" name="Text Box 38"/>
          <p:cNvSpPr txBox="1">
            <a:spLocks noChangeArrowheads="1"/>
          </p:cNvSpPr>
          <p:nvPr/>
        </p:nvSpPr>
        <p:spPr bwMode="auto">
          <a:xfrm>
            <a:off x="2643188" y="156845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B</a:t>
            </a:r>
          </a:p>
        </p:txBody>
      </p:sp>
      <p:sp>
        <p:nvSpPr>
          <p:cNvPr id="155682" name="Text Box 42"/>
          <p:cNvSpPr txBox="1">
            <a:spLocks noChangeArrowheads="1"/>
          </p:cNvSpPr>
          <p:nvPr/>
        </p:nvSpPr>
        <p:spPr bwMode="auto">
          <a:xfrm>
            <a:off x="1733550" y="3275013"/>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l-GR" sz="2000">
                <a:cs typeface="Arial" charset="0"/>
              </a:rPr>
              <a:t>θ</a:t>
            </a:r>
            <a:r>
              <a:rPr lang="en-US" sz="2000" baseline="-25000">
                <a:cs typeface="Arial" charset="0"/>
              </a:rPr>
              <a:t>1</a:t>
            </a:r>
            <a:endParaRPr lang="el-GR" sz="2000" baseline="-25000">
              <a:cs typeface="Arial" charset="0"/>
            </a:endParaRPr>
          </a:p>
        </p:txBody>
      </p:sp>
      <p:sp>
        <p:nvSpPr>
          <p:cNvPr id="155683" name="Text Box 43"/>
          <p:cNvSpPr txBox="1">
            <a:spLocks noChangeArrowheads="1"/>
          </p:cNvSpPr>
          <p:nvPr/>
        </p:nvSpPr>
        <p:spPr bwMode="auto">
          <a:xfrm>
            <a:off x="6094413" y="3254375"/>
            <a:ext cx="1225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l-GR"/>
              <a:t>θ</a:t>
            </a:r>
            <a:r>
              <a:rPr lang="en-US" baseline="-25000"/>
              <a:t>2</a:t>
            </a:r>
            <a:endParaRPr lang="el-GR" baseline="-25000"/>
          </a:p>
        </p:txBody>
      </p:sp>
      <p:sp>
        <p:nvSpPr>
          <p:cNvPr id="155695" name="Text Box 47"/>
          <p:cNvSpPr txBox="1">
            <a:spLocks noChangeArrowheads="1"/>
          </p:cNvSpPr>
          <p:nvPr/>
        </p:nvSpPr>
        <p:spPr bwMode="auto">
          <a:xfrm>
            <a:off x="2456547" y="2732088"/>
            <a:ext cx="1049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smtClean="0"/>
              <a:t>4.0 ft</a:t>
            </a:r>
            <a:endParaRPr lang="en-US" dirty="0"/>
          </a:p>
        </p:txBody>
      </p:sp>
      <p:sp>
        <p:nvSpPr>
          <p:cNvPr id="155697" name="Rectangle 49"/>
          <p:cNvSpPr>
            <a:spLocks noChangeArrowheads="1"/>
          </p:cNvSpPr>
          <p:nvPr/>
        </p:nvSpPr>
        <p:spPr bwMode="auto">
          <a:xfrm>
            <a:off x="3127375" y="1593693"/>
            <a:ext cx="5499100" cy="38417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55693" name="Object 45"/>
          <p:cNvGraphicFramePr>
            <a:graphicFrameLocks noChangeAspect="1"/>
          </p:cNvGraphicFramePr>
          <p:nvPr/>
        </p:nvGraphicFramePr>
        <p:xfrm>
          <a:off x="4654550" y="1741488"/>
          <a:ext cx="2184400" cy="952500"/>
        </p:xfrm>
        <a:graphic>
          <a:graphicData uri="http://schemas.openxmlformats.org/presentationml/2006/ole">
            <mc:AlternateContent xmlns:mc="http://schemas.openxmlformats.org/markup-compatibility/2006">
              <mc:Choice xmlns:v="urn:schemas-microsoft-com:vml" Requires="v">
                <p:oleObj spid="_x0000_s155784" name="Equation" r:id="rId4" imgW="2184400" imgH="952500" progId="">
                  <p:embed/>
                </p:oleObj>
              </mc:Choice>
              <mc:Fallback>
                <p:oleObj name="Equation" r:id="rId4" imgW="2184400" imgH="952500" progId="">
                  <p:embed/>
                  <p:pic>
                    <p:nvPicPr>
                      <p:cNvPr id="0" name="Picture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4550" y="1741488"/>
                        <a:ext cx="21844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5694" name="Object 46"/>
          <p:cNvGraphicFramePr>
            <a:graphicFrameLocks noChangeAspect="1"/>
          </p:cNvGraphicFramePr>
          <p:nvPr/>
        </p:nvGraphicFramePr>
        <p:xfrm>
          <a:off x="4506913" y="3009900"/>
          <a:ext cx="2489200" cy="1193800"/>
        </p:xfrm>
        <a:graphic>
          <a:graphicData uri="http://schemas.openxmlformats.org/presentationml/2006/ole">
            <mc:AlternateContent xmlns:mc="http://schemas.openxmlformats.org/markup-compatibility/2006">
              <mc:Choice xmlns:v="urn:schemas-microsoft-com:vml" Requires="v">
                <p:oleObj spid="_x0000_s155785" name="Equation" r:id="rId6" imgW="2489200" imgH="1193800" progId="">
                  <p:embed/>
                </p:oleObj>
              </mc:Choice>
              <mc:Fallback>
                <p:oleObj name="Equation" r:id="rId6" imgW="2489200" imgH="1193800" progId="">
                  <p:embed/>
                  <p:pic>
                    <p:nvPicPr>
                      <p:cNvPr id="0" name="Picture 5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06913" y="3009900"/>
                        <a:ext cx="2489200" cy="119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5698" name="Object 50"/>
          <p:cNvGraphicFramePr>
            <a:graphicFrameLocks noChangeAspect="1"/>
          </p:cNvGraphicFramePr>
          <p:nvPr/>
        </p:nvGraphicFramePr>
        <p:xfrm>
          <a:off x="4538663" y="4570413"/>
          <a:ext cx="2362200" cy="889000"/>
        </p:xfrm>
        <a:graphic>
          <a:graphicData uri="http://schemas.openxmlformats.org/presentationml/2006/ole">
            <mc:AlternateContent xmlns:mc="http://schemas.openxmlformats.org/markup-compatibility/2006">
              <mc:Choice xmlns:v="urn:schemas-microsoft-com:vml" Requires="v">
                <p:oleObj spid="_x0000_s155786" name="Equation" r:id="rId8" imgW="2362200" imgH="889000" progId="">
                  <p:embed/>
                </p:oleObj>
              </mc:Choice>
              <mc:Fallback>
                <p:oleObj name="Equation" r:id="rId8" imgW="2362200" imgH="889000" progId="">
                  <p:embed/>
                  <p:pic>
                    <p:nvPicPr>
                      <p:cNvPr id="0" name="Picture 5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8663" y="4570413"/>
                        <a:ext cx="2362200"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5699" name="Object 51"/>
          <p:cNvGraphicFramePr>
            <a:graphicFrameLocks noChangeAspect="1"/>
          </p:cNvGraphicFramePr>
          <p:nvPr/>
        </p:nvGraphicFramePr>
        <p:xfrm>
          <a:off x="4732338" y="5878513"/>
          <a:ext cx="2336800" cy="609600"/>
        </p:xfrm>
        <a:graphic>
          <a:graphicData uri="http://schemas.openxmlformats.org/presentationml/2006/ole">
            <mc:AlternateContent xmlns:mc="http://schemas.openxmlformats.org/markup-compatibility/2006">
              <mc:Choice xmlns:v="urn:schemas-microsoft-com:vml" Requires="v">
                <p:oleObj spid="_x0000_s155787" name="Equation" r:id="rId10" imgW="2336800" imgH="609600" progId="">
                  <p:embed/>
                </p:oleObj>
              </mc:Choice>
              <mc:Fallback>
                <p:oleObj name="Equation" r:id="rId10" imgW="2336800" imgH="609600" progId="">
                  <p:embed/>
                  <p:pic>
                    <p:nvPicPr>
                      <p:cNvPr id="0" name="Picture 5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32338" y="5878513"/>
                        <a:ext cx="2336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556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56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56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56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56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56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56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56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56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56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567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567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567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567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568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568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569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569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5569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5569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5569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55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p:bldP spid="155659" grpId="0" animBg="1"/>
      <p:bldP spid="155660" grpId="0" animBg="1"/>
      <p:bldP spid="155661" grpId="0" animBg="1"/>
      <p:bldP spid="155662" grpId="0" animBg="1"/>
      <p:bldP spid="155663" grpId="0" animBg="1"/>
      <p:bldP spid="155664" grpId="0" animBg="1"/>
      <p:bldP spid="155665" grpId="0" animBg="1"/>
      <p:bldP spid="155672" grpId="0"/>
      <p:bldP spid="155673" grpId="0"/>
      <p:bldP spid="155674" grpId="0"/>
      <p:bldP spid="155675" grpId="0"/>
      <p:bldP spid="155682" grpId="0"/>
      <p:bldP spid="155683" grpId="0"/>
      <p:bldP spid="155695" grpId="0"/>
      <p:bldP spid="15569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07080" y="2684046"/>
            <a:ext cx="853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a:t>A body being squeezed</a:t>
            </a:r>
          </a:p>
        </p:txBody>
      </p:sp>
      <p:grpSp>
        <p:nvGrpSpPr>
          <p:cNvPr id="27651" name="Group 4"/>
          <p:cNvGrpSpPr>
            <a:grpSpLocks/>
          </p:cNvGrpSpPr>
          <p:nvPr/>
        </p:nvGrpSpPr>
        <p:grpSpPr bwMode="auto">
          <a:xfrm rot="21337189">
            <a:off x="3427413" y="1593850"/>
            <a:ext cx="2735262" cy="1074194"/>
            <a:chOff x="720" y="576"/>
            <a:chExt cx="2616" cy="1152"/>
          </a:xfrm>
        </p:grpSpPr>
        <p:sp>
          <p:nvSpPr>
            <p:cNvPr id="27660" name="AutoShape 5"/>
            <p:cNvSpPr>
              <a:spLocks noChangeArrowheads="1"/>
            </p:cNvSpPr>
            <p:nvPr/>
          </p:nvSpPr>
          <p:spPr bwMode="auto">
            <a:xfrm flipH="1">
              <a:off x="2261" y="1224"/>
              <a:ext cx="1075" cy="461"/>
            </a:xfrm>
            <a:prstGeom prst="rightArrow">
              <a:avLst>
                <a:gd name="adj1" fmla="val 50000"/>
                <a:gd name="adj2" fmla="val 58297"/>
              </a:avLst>
            </a:prstGeom>
            <a:solidFill>
              <a:srgbClr val="FFFF00">
                <a:alpha val="70195"/>
              </a:srgbClr>
            </a:solidFill>
            <a:ln w="9525">
              <a:miter lim="800000"/>
              <a:headEnd/>
              <a:tailEnd/>
            </a:ln>
            <a:scene3d>
              <a:camera prst="legacyPerspectiveFront">
                <a:rot lat="19799981" lon="19439992" rev="0"/>
              </a:camera>
              <a:lightRig rig="legacyNormal2" dir="t"/>
            </a:scene3d>
            <a:sp3d extrusionH="354000" prstMaterial="legacyMatte">
              <a:bevelT w="13500" h="13500" prst="angle"/>
              <a:bevelB w="13500" h="13500" prst="angle"/>
              <a:extrusionClr>
                <a:srgbClr val="939676"/>
              </a:extrusionClr>
            </a:sp3d>
          </p:spPr>
          <p:txBody>
            <a:bodyPr wrap="none" anchor="ctr">
              <a:flatTx/>
            </a:bodyPr>
            <a:lstStyle/>
            <a:p>
              <a:endParaRPr lang="en-US"/>
            </a:p>
          </p:txBody>
        </p:sp>
        <p:sp>
          <p:nvSpPr>
            <p:cNvPr id="27661" name="Rectangle 6"/>
            <p:cNvSpPr>
              <a:spLocks noChangeArrowheads="1"/>
            </p:cNvSpPr>
            <p:nvPr/>
          </p:nvSpPr>
          <p:spPr bwMode="auto">
            <a:xfrm>
              <a:off x="1546" y="576"/>
              <a:ext cx="883" cy="1152"/>
            </a:xfrm>
            <a:prstGeom prst="rect">
              <a:avLst/>
            </a:prstGeom>
            <a:solidFill>
              <a:srgbClr val="FF6600">
                <a:alpha val="70195"/>
              </a:srgbClr>
            </a:solidFill>
            <a:ln w="9525">
              <a:miter lim="800000"/>
              <a:headEnd/>
              <a:tailEnd/>
            </a:ln>
            <a:scene3d>
              <a:camera prst="legacyPerspectiveFront">
                <a:rot lat="19799981" lon="19439992" rev="0"/>
              </a:camera>
              <a:lightRig rig="legacyNormal2" dir="t"/>
            </a:scene3d>
            <a:sp3d extrusionH="354000" prstMaterial="legacyMatte">
              <a:bevelT w="13500" h="13500" prst="angle"/>
              <a:bevelB w="13500" h="13500" prst="angle"/>
              <a:extrusionClr>
                <a:srgbClr val="939676"/>
              </a:extrusionClr>
            </a:sp3d>
          </p:spPr>
          <p:txBody>
            <a:bodyPr wrap="none" anchor="ctr">
              <a:flatTx/>
            </a:bodyPr>
            <a:lstStyle/>
            <a:p>
              <a:endParaRPr lang="en-US"/>
            </a:p>
          </p:txBody>
        </p:sp>
        <p:sp>
          <p:nvSpPr>
            <p:cNvPr id="27662" name="AutoShape 7"/>
            <p:cNvSpPr>
              <a:spLocks noChangeArrowheads="1"/>
            </p:cNvSpPr>
            <p:nvPr/>
          </p:nvSpPr>
          <p:spPr bwMode="auto">
            <a:xfrm>
              <a:off x="720" y="686"/>
              <a:ext cx="998" cy="500"/>
            </a:xfrm>
            <a:prstGeom prst="rightArrow">
              <a:avLst>
                <a:gd name="adj1" fmla="val 50000"/>
                <a:gd name="adj2" fmla="val 49900"/>
              </a:avLst>
            </a:prstGeom>
            <a:solidFill>
              <a:srgbClr val="FFFF00">
                <a:alpha val="70195"/>
              </a:srgbClr>
            </a:solidFill>
            <a:ln w="9525">
              <a:miter lim="800000"/>
              <a:headEnd/>
              <a:tailEnd/>
            </a:ln>
            <a:scene3d>
              <a:camera prst="legacyPerspectiveFront">
                <a:rot lat="19799981" lon="19439992" rev="0"/>
              </a:camera>
              <a:lightRig rig="legacyNormal2" dir="t"/>
            </a:scene3d>
            <a:sp3d extrusionH="354000" prstMaterial="legacyMatte">
              <a:bevelT w="13500" h="13500" prst="angle"/>
              <a:bevelB w="13500" h="13500" prst="angle"/>
              <a:extrusionClr>
                <a:srgbClr val="939676"/>
              </a:extrusionClr>
            </a:sp3d>
          </p:spPr>
          <p:txBody>
            <a:bodyPr wrap="none" anchor="ctr">
              <a:flatTx/>
            </a:bodyPr>
            <a:lstStyle/>
            <a:p>
              <a:endParaRPr lang="en-US"/>
            </a:p>
          </p:txBody>
        </p:sp>
      </p:grpSp>
      <p:sp>
        <p:nvSpPr>
          <p:cNvPr id="27652" name="Rectangle 8"/>
          <p:cNvSpPr>
            <a:spLocks noGrp="1" noChangeArrowheads="1"/>
          </p:cNvSpPr>
          <p:nvPr>
            <p:ph type="title"/>
          </p:nvPr>
        </p:nvSpPr>
        <p:spPr>
          <a:xfrm>
            <a:off x="0" y="274638"/>
            <a:ext cx="8229600" cy="715962"/>
          </a:xfrm>
        </p:spPr>
        <p:txBody>
          <a:bodyPr/>
          <a:lstStyle/>
          <a:p>
            <a:pPr eaLnBrk="1" hangingPunct="1"/>
            <a:r>
              <a:rPr lang="en-US" sz="4000" smtClean="0"/>
              <a:t>Forces</a:t>
            </a:r>
          </a:p>
        </p:txBody>
      </p:sp>
      <p:sp>
        <p:nvSpPr>
          <p:cNvPr id="27653" name="Rectangle 9"/>
          <p:cNvSpPr>
            <a:spLocks noChangeArrowheads="1"/>
          </p:cNvSpPr>
          <p:nvPr/>
        </p:nvSpPr>
        <p:spPr bwMode="auto">
          <a:xfrm>
            <a:off x="800100" y="1020763"/>
            <a:ext cx="25749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a:solidFill>
                  <a:srgbClr val="FF0000"/>
                </a:solidFill>
              </a:rPr>
              <a:t>Compression</a:t>
            </a:r>
          </a:p>
        </p:txBody>
      </p:sp>
      <p:sp>
        <p:nvSpPr>
          <p:cNvPr id="27654" name="Rectangle 10"/>
          <p:cNvSpPr>
            <a:spLocks noChangeArrowheads="1"/>
          </p:cNvSpPr>
          <p:nvPr/>
        </p:nvSpPr>
        <p:spPr bwMode="auto">
          <a:xfrm>
            <a:off x="977900" y="3717925"/>
            <a:ext cx="1627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a:solidFill>
                  <a:srgbClr val="FF0000"/>
                </a:solidFill>
              </a:rPr>
              <a:t>Tension</a:t>
            </a:r>
          </a:p>
        </p:txBody>
      </p:sp>
      <p:grpSp>
        <p:nvGrpSpPr>
          <p:cNvPr id="27655" name="Group 11"/>
          <p:cNvGrpSpPr>
            <a:grpSpLocks/>
          </p:cNvGrpSpPr>
          <p:nvPr/>
        </p:nvGrpSpPr>
        <p:grpSpPr bwMode="auto">
          <a:xfrm>
            <a:off x="3416300" y="4530725"/>
            <a:ext cx="2955925" cy="784225"/>
            <a:chOff x="1002" y="768"/>
            <a:chExt cx="2892" cy="1230"/>
          </a:xfrm>
        </p:grpSpPr>
        <p:sp>
          <p:nvSpPr>
            <p:cNvPr id="27657" name="AutoShape 12"/>
            <p:cNvSpPr>
              <a:spLocks noChangeArrowheads="1"/>
            </p:cNvSpPr>
            <p:nvPr/>
          </p:nvSpPr>
          <p:spPr bwMode="auto">
            <a:xfrm rot="-123705">
              <a:off x="2840" y="1363"/>
              <a:ext cx="1054" cy="635"/>
            </a:xfrm>
            <a:prstGeom prst="rightArrow">
              <a:avLst>
                <a:gd name="adj1" fmla="val 36389"/>
                <a:gd name="adj2" fmla="val 46299"/>
              </a:avLst>
            </a:prstGeom>
            <a:solidFill>
              <a:srgbClr val="FFFF00">
                <a:alpha val="70195"/>
              </a:srgbClr>
            </a:solidFill>
            <a:ln w="9525">
              <a:miter lim="800000"/>
              <a:headEnd/>
              <a:tailEnd/>
            </a:ln>
            <a:scene3d>
              <a:camera prst="legacyPerspectiveFront">
                <a:rot lat="19799981" lon="19439992" rev="0"/>
              </a:camera>
              <a:lightRig rig="legacyNormal2" dir="t"/>
            </a:scene3d>
            <a:sp3d extrusionH="354000" prstMaterial="legacyMatte">
              <a:bevelT w="13500" h="13500" prst="angle"/>
              <a:bevelB w="13500" h="13500" prst="angle"/>
              <a:extrusionClr>
                <a:srgbClr val="939676"/>
              </a:extrusionClr>
            </a:sp3d>
          </p:spPr>
          <p:txBody>
            <a:bodyPr wrap="none" anchor="ctr">
              <a:flatTx/>
            </a:bodyPr>
            <a:lstStyle/>
            <a:p>
              <a:endParaRPr lang="en-US"/>
            </a:p>
          </p:txBody>
        </p:sp>
        <p:sp>
          <p:nvSpPr>
            <p:cNvPr id="27658" name="Rectangle 13"/>
            <p:cNvSpPr>
              <a:spLocks noChangeArrowheads="1"/>
            </p:cNvSpPr>
            <p:nvPr/>
          </p:nvSpPr>
          <p:spPr bwMode="auto">
            <a:xfrm rot="-252951">
              <a:off x="1921" y="920"/>
              <a:ext cx="1132" cy="888"/>
            </a:xfrm>
            <a:prstGeom prst="rect">
              <a:avLst/>
            </a:prstGeom>
            <a:solidFill>
              <a:schemeClr val="accent2">
                <a:alpha val="70195"/>
              </a:schemeClr>
            </a:solidFill>
            <a:ln w="9525">
              <a:miter lim="800000"/>
              <a:headEnd/>
              <a:tailEnd/>
            </a:ln>
            <a:scene3d>
              <a:camera prst="legacyPerspectiveFront">
                <a:rot lat="19799981" lon="19439992" rev="0"/>
              </a:camera>
              <a:lightRig rig="legacyNormal2" dir="t"/>
            </a:scene3d>
            <a:sp3d extrusionH="354000" prstMaterial="legacyMatte">
              <a:bevelT w="13500" h="13500" prst="angle"/>
              <a:bevelB w="13500" h="13500" prst="angle"/>
              <a:extrusionClr>
                <a:srgbClr val="939676"/>
              </a:extrusionClr>
            </a:sp3d>
          </p:spPr>
          <p:txBody>
            <a:bodyPr wrap="none" anchor="ctr">
              <a:flatTx/>
            </a:bodyPr>
            <a:lstStyle/>
            <a:p>
              <a:endParaRPr lang="en-US"/>
            </a:p>
          </p:txBody>
        </p:sp>
        <p:sp>
          <p:nvSpPr>
            <p:cNvPr id="27659" name="AutoShape 14"/>
            <p:cNvSpPr>
              <a:spLocks noChangeArrowheads="1"/>
            </p:cNvSpPr>
            <p:nvPr/>
          </p:nvSpPr>
          <p:spPr bwMode="auto">
            <a:xfrm flipH="1">
              <a:off x="1002" y="768"/>
              <a:ext cx="1136" cy="711"/>
            </a:xfrm>
            <a:prstGeom prst="rightArrow">
              <a:avLst>
                <a:gd name="adj1" fmla="val 39528"/>
                <a:gd name="adj2" fmla="val 38257"/>
              </a:avLst>
            </a:prstGeom>
            <a:solidFill>
              <a:srgbClr val="FFFF00">
                <a:alpha val="70195"/>
              </a:srgbClr>
            </a:solidFill>
            <a:ln w="9525">
              <a:miter lim="800000"/>
              <a:headEnd/>
              <a:tailEnd/>
            </a:ln>
            <a:scene3d>
              <a:camera prst="legacyPerspectiveFront">
                <a:rot lat="19799981" lon="19439992" rev="0"/>
              </a:camera>
              <a:lightRig rig="legacyNormal2" dir="t"/>
            </a:scene3d>
            <a:sp3d extrusionH="354000" prstMaterial="legacyMatte">
              <a:bevelT w="13500" h="13500" prst="angle"/>
              <a:bevelB w="13500" h="13500" prst="angle"/>
              <a:extrusionClr>
                <a:srgbClr val="939676"/>
              </a:extrusionClr>
            </a:sp3d>
          </p:spPr>
          <p:txBody>
            <a:bodyPr wrap="none" anchor="ctr">
              <a:flatTx/>
            </a:bodyPr>
            <a:lstStyle/>
            <a:p>
              <a:endParaRPr lang="en-US"/>
            </a:p>
          </p:txBody>
        </p:sp>
      </p:grpSp>
      <p:sp>
        <p:nvSpPr>
          <p:cNvPr id="27656" name="Rectangle 15"/>
          <p:cNvSpPr>
            <a:spLocks noChangeArrowheads="1"/>
          </p:cNvSpPr>
          <p:nvPr/>
        </p:nvSpPr>
        <p:spPr bwMode="auto">
          <a:xfrm>
            <a:off x="2916238" y="5491163"/>
            <a:ext cx="38274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t>A body being stretched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0" y="923925"/>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t>Using Truss Dimensions to Find Angles</a:t>
            </a:r>
          </a:p>
        </p:txBody>
      </p:sp>
      <p:sp>
        <p:nvSpPr>
          <p:cNvPr id="157699" name="Text Box 3"/>
          <p:cNvSpPr txBox="1">
            <a:spLocks noChangeArrowheads="1"/>
          </p:cNvSpPr>
          <p:nvPr/>
        </p:nvSpPr>
        <p:spPr bwMode="auto">
          <a:xfrm>
            <a:off x="1425575" y="2622550"/>
            <a:ext cx="2332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grpSp>
        <p:nvGrpSpPr>
          <p:cNvPr id="157700" name="Group 4"/>
          <p:cNvGrpSpPr>
            <a:grpSpLocks/>
          </p:cNvGrpSpPr>
          <p:nvPr/>
        </p:nvGrpSpPr>
        <p:grpSpPr bwMode="auto">
          <a:xfrm>
            <a:off x="2060575" y="1881188"/>
            <a:ext cx="5842000" cy="1806575"/>
            <a:chOff x="1056" y="1968"/>
            <a:chExt cx="3936" cy="1152"/>
          </a:xfrm>
        </p:grpSpPr>
        <p:sp>
          <p:nvSpPr>
            <p:cNvPr id="157701" name="AutoShape 5"/>
            <p:cNvSpPr>
              <a:spLocks noChangeArrowheads="1"/>
            </p:cNvSpPr>
            <p:nvPr/>
          </p:nvSpPr>
          <p:spPr bwMode="auto">
            <a:xfrm>
              <a:off x="2112" y="1968"/>
              <a:ext cx="2880" cy="1152"/>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7702" name="AutoShape 6"/>
            <p:cNvSpPr>
              <a:spLocks noChangeArrowheads="1"/>
            </p:cNvSpPr>
            <p:nvPr/>
          </p:nvSpPr>
          <p:spPr bwMode="auto">
            <a:xfrm flipH="1">
              <a:off x="1056" y="1968"/>
              <a:ext cx="1056" cy="1152"/>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57703" name="Line 18"/>
          <p:cNvSpPr>
            <a:spLocks noChangeShapeType="1"/>
          </p:cNvSpPr>
          <p:nvPr/>
        </p:nvSpPr>
        <p:spPr bwMode="auto">
          <a:xfrm>
            <a:off x="2035175" y="3830638"/>
            <a:ext cx="0" cy="6762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4" name="Line 19"/>
          <p:cNvSpPr>
            <a:spLocks noChangeShapeType="1"/>
          </p:cNvSpPr>
          <p:nvPr/>
        </p:nvSpPr>
        <p:spPr bwMode="auto">
          <a:xfrm>
            <a:off x="3629025" y="3830638"/>
            <a:ext cx="0" cy="6762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5" name="Line 20"/>
          <p:cNvSpPr>
            <a:spLocks noChangeShapeType="1"/>
          </p:cNvSpPr>
          <p:nvPr/>
        </p:nvSpPr>
        <p:spPr bwMode="auto">
          <a:xfrm>
            <a:off x="7978775" y="3830638"/>
            <a:ext cx="0" cy="6762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6" name="Line 21"/>
          <p:cNvSpPr>
            <a:spLocks noChangeShapeType="1"/>
          </p:cNvSpPr>
          <p:nvPr/>
        </p:nvSpPr>
        <p:spPr bwMode="auto">
          <a:xfrm>
            <a:off x="2035175" y="4303713"/>
            <a:ext cx="1603375"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7707" name="Line 22"/>
          <p:cNvSpPr>
            <a:spLocks noChangeShapeType="1"/>
          </p:cNvSpPr>
          <p:nvPr/>
        </p:nvSpPr>
        <p:spPr bwMode="auto">
          <a:xfrm>
            <a:off x="3625850" y="4303713"/>
            <a:ext cx="4352925"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7708" name="Text Box 23"/>
          <p:cNvSpPr txBox="1">
            <a:spLocks noChangeArrowheads="1"/>
          </p:cNvSpPr>
          <p:nvPr/>
        </p:nvSpPr>
        <p:spPr bwMode="auto">
          <a:xfrm>
            <a:off x="2379663" y="4103688"/>
            <a:ext cx="785812"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dirty="0" smtClean="0"/>
              <a:t>3.0 ft</a:t>
            </a:r>
            <a:endParaRPr lang="en-US" dirty="0"/>
          </a:p>
        </p:txBody>
      </p:sp>
      <p:sp>
        <p:nvSpPr>
          <p:cNvPr id="157709" name="Text Box 24"/>
          <p:cNvSpPr txBox="1">
            <a:spLocks noChangeArrowheads="1"/>
          </p:cNvSpPr>
          <p:nvPr/>
        </p:nvSpPr>
        <p:spPr bwMode="auto">
          <a:xfrm>
            <a:off x="5048250" y="4103688"/>
            <a:ext cx="99060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dirty="0" smtClean="0"/>
              <a:t>7.0 ft</a:t>
            </a:r>
            <a:endParaRPr lang="en-US" dirty="0"/>
          </a:p>
        </p:txBody>
      </p:sp>
      <p:grpSp>
        <p:nvGrpSpPr>
          <p:cNvPr id="157710" name="Group 35"/>
          <p:cNvGrpSpPr>
            <a:grpSpLocks/>
          </p:cNvGrpSpPr>
          <p:nvPr/>
        </p:nvGrpSpPr>
        <p:grpSpPr bwMode="auto">
          <a:xfrm>
            <a:off x="3756025" y="1830388"/>
            <a:ext cx="5207000" cy="1874837"/>
            <a:chOff x="2304" y="1386"/>
            <a:chExt cx="3280" cy="1181"/>
          </a:xfrm>
        </p:grpSpPr>
        <p:sp>
          <p:nvSpPr>
            <p:cNvPr id="157711" name="Line 26"/>
            <p:cNvSpPr>
              <a:spLocks noChangeShapeType="1"/>
            </p:cNvSpPr>
            <p:nvPr/>
          </p:nvSpPr>
          <p:spPr bwMode="auto">
            <a:xfrm flipH="1">
              <a:off x="2304" y="1399"/>
              <a:ext cx="3280"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2" name="Line 27"/>
            <p:cNvSpPr>
              <a:spLocks noChangeShapeType="1"/>
            </p:cNvSpPr>
            <p:nvPr/>
          </p:nvSpPr>
          <p:spPr bwMode="auto">
            <a:xfrm>
              <a:off x="4972" y="2554"/>
              <a:ext cx="612"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3" name="Line 28"/>
            <p:cNvSpPr>
              <a:spLocks noChangeShapeType="1"/>
            </p:cNvSpPr>
            <p:nvPr/>
          </p:nvSpPr>
          <p:spPr bwMode="auto">
            <a:xfrm flipH="1">
              <a:off x="5409" y="1386"/>
              <a:ext cx="1" cy="1181"/>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7714" name="Text Box 29"/>
            <p:cNvSpPr txBox="1">
              <a:spLocks noChangeArrowheads="1"/>
            </p:cNvSpPr>
            <p:nvPr/>
          </p:nvSpPr>
          <p:spPr bwMode="auto">
            <a:xfrm>
              <a:off x="5039" y="1867"/>
              <a:ext cx="532"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dirty="0" smtClean="0"/>
                <a:t>4.0</a:t>
              </a:r>
              <a:r>
                <a:rPr lang="en-US" dirty="0"/>
                <a:t> </a:t>
              </a:r>
              <a:r>
                <a:rPr lang="en-US" dirty="0" smtClean="0"/>
                <a:t>ft</a:t>
              </a:r>
              <a:endParaRPr lang="en-US" dirty="0"/>
            </a:p>
          </p:txBody>
        </p:sp>
      </p:grpSp>
      <p:sp>
        <p:nvSpPr>
          <p:cNvPr id="85026" name="Rectangle 34"/>
          <p:cNvSpPr>
            <a:spLocks noChangeArrowheads="1"/>
          </p:cNvSpPr>
          <p:nvPr/>
        </p:nvSpPr>
        <p:spPr bwMode="auto">
          <a:xfrm>
            <a:off x="0" y="0"/>
            <a:ext cx="8229600" cy="850900"/>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Joints</a:t>
            </a:r>
          </a:p>
        </p:txBody>
      </p:sp>
      <p:sp>
        <p:nvSpPr>
          <p:cNvPr id="157716" name="Text Box 35"/>
          <p:cNvSpPr txBox="1">
            <a:spLocks noChangeArrowheads="1"/>
          </p:cNvSpPr>
          <p:nvPr/>
        </p:nvSpPr>
        <p:spPr bwMode="auto">
          <a:xfrm>
            <a:off x="7735888" y="320040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C</a:t>
            </a:r>
          </a:p>
        </p:txBody>
      </p:sp>
      <p:sp>
        <p:nvSpPr>
          <p:cNvPr id="157717" name="Text Box 36"/>
          <p:cNvSpPr txBox="1">
            <a:spLocks noChangeArrowheads="1"/>
          </p:cNvSpPr>
          <p:nvPr/>
        </p:nvSpPr>
        <p:spPr bwMode="auto">
          <a:xfrm>
            <a:off x="1808163" y="312578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A</a:t>
            </a:r>
          </a:p>
        </p:txBody>
      </p:sp>
      <p:sp>
        <p:nvSpPr>
          <p:cNvPr id="157718" name="Text Box 37"/>
          <p:cNvSpPr txBox="1">
            <a:spLocks noChangeArrowheads="1"/>
          </p:cNvSpPr>
          <p:nvPr/>
        </p:nvSpPr>
        <p:spPr bwMode="auto">
          <a:xfrm>
            <a:off x="3652838" y="3654425"/>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D</a:t>
            </a:r>
          </a:p>
        </p:txBody>
      </p:sp>
      <p:sp>
        <p:nvSpPr>
          <p:cNvPr id="157719" name="Text Box 38"/>
          <p:cNvSpPr txBox="1">
            <a:spLocks noChangeArrowheads="1"/>
          </p:cNvSpPr>
          <p:nvPr/>
        </p:nvSpPr>
        <p:spPr bwMode="auto">
          <a:xfrm>
            <a:off x="3162300" y="159385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B</a:t>
            </a:r>
          </a:p>
        </p:txBody>
      </p:sp>
      <p:sp>
        <p:nvSpPr>
          <p:cNvPr id="157720" name="Text Box 42"/>
          <p:cNvSpPr txBox="1">
            <a:spLocks noChangeArrowheads="1"/>
          </p:cNvSpPr>
          <p:nvPr/>
        </p:nvSpPr>
        <p:spPr bwMode="auto">
          <a:xfrm>
            <a:off x="2252663" y="3300413"/>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l-GR" sz="2000">
                <a:cs typeface="Arial" charset="0"/>
              </a:rPr>
              <a:t>θ</a:t>
            </a:r>
            <a:r>
              <a:rPr lang="en-US" sz="2000" baseline="-25000">
                <a:cs typeface="Arial" charset="0"/>
              </a:rPr>
              <a:t>1</a:t>
            </a:r>
            <a:endParaRPr lang="el-GR" sz="2000" baseline="-25000">
              <a:cs typeface="Arial" charset="0"/>
            </a:endParaRPr>
          </a:p>
        </p:txBody>
      </p:sp>
      <p:sp>
        <p:nvSpPr>
          <p:cNvPr id="157721" name="Text Box 43"/>
          <p:cNvSpPr txBox="1">
            <a:spLocks noChangeArrowheads="1"/>
          </p:cNvSpPr>
          <p:nvPr/>
        </p:nvSpPr>
        <p:spPr bwMode="auto">
          <a:xfrm>
            <a:off x="6613525" y="3279775"/>
            <a:ext cx="1225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l-GR"/>
              <a:t>θ</a:t>
            </a:r>
            <a:r>
              <a:rPr lang="en-US" baseline="-25000"/>
              <a:t>2</a:t>
            </a:r>
            <a:endParaRPr lang="el-GR" baseline="-25000"/>
          </a:p>
        </p:txBody>
      </p:sp>
      <p:sp>
        <p:nvSpPr>
          <p:cNvPr id="157729" name="Text Box 33"/>
          <p:cNvSpPr txBox="1">
            <a:spLocks noChangeArrowheads="1"/>
          </p:cNvSpPr>
          <p:nvPr/>
        </p:nvSpPr>
        <p:spPr bwMode="auto">
          <a:xfrm>
            <a:off x="3670300" y="2668588"/>
            <a:ext cx="901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smtClean="0"/>
              <a:t>4.0 ft</a:t>
            </a:r>
            <a:endParaRPr lang="en-US" dirty="0"/>
          </a:p>
        </p:txBody>
      </p:sp>
      <p:sp>
        <p:nvSpPr>
          <p:cNvPr id="157728" name="Rectangle 32"/>
          <p:cNvSpPr>
            <a:spLocks noChangeArrowheads="1"/>
          </p:cNvSpPr>
          <p:nvPr/>
        </p:nvSpPr>
        <p:spPr bwMode="auto">
          <a:xfrm>
            <a:off x="271463" y="1647494"/>
            <a:ext cx="3324225" cy="3175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57724" name="Object 28"/>
          <p:cNvGraphicFramePr>
            <a:graphicFrameLocks noChangeAspect="1"/>
          </p:cNvGraphicFramePr>
          <p:nvPr/>
        </p:nvGraphicFramePr>
        <p:xfrm>
          <a:off x="700088" y="1741488"/>
          <a:ext cx="2184400" cy="952500"/>
        </p:xfrm>
        <a:graphic>
          <a:graphicData uri="http://schemas.openxmlformats.org/presentationml/2006/ole">
            <mc:AlternateContent xmlns:mc="http://schemas.openxmlformats.org/markup-compatibility/2006">
              <mc:Choice xmlns:v="urn:schemas-microsoft-com:vml" Requires="v">
                <p:oleObj spid="_x0000_s157814" name="Equation" r:id="rId4" imgW="2184400" imgH="952500" progId="">
                  <p:embed/>
                </p:oleObj>
              </mc:Choice>
              <mc:Fallback>
                <p:oleObj name="Equation" r:id="rId4" imgW="2184400" imgH="952500" progId="">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088" y="1741488"/>
                        <a:ext cx="21844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7725" name="Object 29"/>
          <p:cNvGraphicFramePr>
            <a:graphicFrameLocks noChangeAspect="1"/>
          </p:cNvGraphicFramePr>
          <p:nvPr/>
        </p:nvGraphicFramePr>
        <p:xfrm>
          <a:off x="525463" y="2878138"/>
          <a:ext cx="2489200" cy="1193800"/>
        </p:xfrm>
        <a:graphic>
          <a:graphicData uri="http://schemas.openxmlformats.org/presentationml/2006/ole">
            <mc:AlternateContent xmlns:mc="http://schemas.openxmlformats.org/markup-compatibility/2006">
              <mc:Choice xmlns:v="urn:schemas-microsoft-com:vml" Requires="v">
                <p:oleObj spid="_x0000_s157815" name="Equation" r:id="rId6" imgW="2489200" imgH="1193800" progId="">
                  <p:embed/>
                </p:oleObj>
              </mc:Choice>
              <mc:Fallback>
                <p:oleObj name="Equation" r:id="rId6" imgW="2489200" imgH="1193800" progId="">
                  <p:embed/>
                  <p:pic>
                    <p:nvPicPr>
                      <p:cNvPr id="0" name="Picture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463" y="2878138"/>
                        <a:ext cx="2489200" cy="119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7726" name="Object 30"/>
          <p:cNvGraphicFramePr>
            <a:graphicFrameLocks noChangeAspect="1"/>
          </p:cNvGraphicFramePr>
          <p:nvPr/>
        </p:nvGraphicFramePr>
        <p:xfrm>
          <a:off x="571500" y="4371975"/>
          <a:ext cx="2362200" cy="889000"/>
        </p:xfrm>
        <a:graphic>
          <a:graphicData uri="http://schemas.openxmlformats.org/presentationml/2006/ole">
            <mc:AlternateContent xmlns:mc="http://schemas.openxmlformats.org/markup-compatibility/2006">
              <mc:Choice xmlns:v="urn:schemas-microsoft-com:vml" Requires="v">
                <p:oleObj spid="_x0000_s157816" name="Equation" r:id="rId8" imgW="2362200" imgH="889000" progId="">
                  <p:embed/>
                </p:oleObj>
              </mc:Choice>
              <mc:Fallback>
                <p:oleObj name="Equation" r:id="rId8" imgW="2362200" imgH="889000" progId="">
                  <p:embed/>
                  <p:pic>
                    <p:nvPicPr>
                      <p:cNvPr id="0" name="Picture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 y="4371975"/>
                        <a:ext cx="2362200"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7727" name="Object 31"/>
          <p:cNvGraphicFramePr>
            <a:graphicFrameLocks noChangeAspect="1"/>
          </p:cNvGraphicFramePr>
          <p:nvPr/>
        </p:nvGraphicFramePr>
        <p:xfrm>
          <a:off x="777875" y="5656263"/>
          <a:ext cx="2362200" cy="609600"/>
        </p:xfrm>
        <a:graphic>
          <a:graphicData uri="http://schemas.openxmlformats.org/presentationml/2006/ole">
            <mc:AlternateContent xmlns:mc="http://schemas.openxmlformats.org/markup-compatibility/2006">
              <mc:Choice xmlns:v="urn:schemas-microsoft-com:vml" Requires="v">
                <p:oleObj spid="_x0000_s157817" name="Equation" r:id="rId10" imgW="2362200" imgH="609600" progId="">
                  <p:embed/>
                </p:oleObj>
              </mc:Choice>
              <mc:Fallback>
                <p:oleObj name="Equation" r:id="rId10" imgW="2362200" imgH="609600" progId="">
                  <p:embed/>
                  <p:pic>
                    <p:nvPicPr>
                      <p:cNvPr id="0" name="Picture 3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7875" y="5656263"/>
                        <a:ext cx="2362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5769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7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770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770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770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770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770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770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770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77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77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77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77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77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77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7721"/>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77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772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5772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5772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5772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577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p:bldP spid="157703" grpId="0" animBg="1"/>
      <p:bldP spid="157704" grpId="0" animBg="1"/>
      <p:bldP spid="157705" grpId="0" animBg="1"/>
      <p:bldP spid="157706" grpId="0" animBg="1"/>
      <p:bldP spid="157707" grpId="0" animBg="1"/>
      <p:bldP spid="157708" grpId="0" animBg="1"/>
      <p:bldP spid="157709" grpId="0" animBg="1"/>
      <p:bldP spid="157716" grpId="0"/>
      <p:bldP spid="157717" grpId="0"/>
      <p:bldP spid="157718" grpId="0"/>
      <p:bldP spid="157719" grpId="0"/>
      <p:bldP spid="157720" grpId="0"/>
      <p:bldP spid="157721" grpId="0"/>
      <p:bldP spid="157729" grpId="0"/>
      <p:bldP spid="15772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3"/>
          <p:cNvSpPr txBox="1">
            <a:spLocks noChangeArrowheads="1"/>
          </p:cNvSpPr>
          <p:nvPr/>
        </p:nvSpPr>
        <p:spPr bwMode="auto">
          <a:xfrm>
            <a:off x="1327150" y="2957513"/>
            <a:ext cx="2332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45059" name="Line 4"/>
          <p:cNvSpPr>
            <a:spLocks noChangeShapeType="1"/>
          </p:cNvSpPr>
          <p:nvPr/>
        </p:nvSpPr>
        <p:spPr bwMode="auto">
          <a:xfrm>
            <a:off x="3581400" y="4037013"/>
            <a:ext cx="0" cy="74295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0" name="Line 5"/>
          <p:cNvSpPr>
            <a:spLocks noChangeShapeType="1"/>
          </p:cNvSpPr>
          <p:nvPr/>
        </p:nvSpPr>
        <p:spPr bwMode="auto">
          <a:xfrm flipV="1">
            <a:off x="1962150" y="4022725"/>
            <a:ext cx="0" cy="742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1" name="Line 6"/>
          <p:cNvSpPr>
            <a:spLocks noChangeShapeType="1"/>
          </p:cNvSpPr>
          <p:nvPr/>
        </p:nvSpPr>
        <p:spPr bwMode="auto">
          <a:xfrm flipV="1">
            <a:off x="7854950" y="4022725"/>
            <a:ext cx="0" cy="742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2" name="Line 7"/>
          <p:cNvSpPr>
            <a:spLocks noChangeShapeType="1"/>
          </p:cNvSpPr>
          <p:nvPr/>
        </p:nvSpPr>
        <p:spPr bwMode="auto">
          <a:xfrm flipV="1">
            <a:off x="1112838" y="4022725"/>
            <a:ext cx="849312"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3" name="Line 15"/>
          <p:cNvSpPr>
            <a:spLocks noChangeShapeType="1"/>
          </p:cNvSpPr>
          <p:nvPr/>
        </p:nvSpPr>
        <p:spPr bwMode="auto">
          <a:xfrm flipV="1">
            <a:off x="1981200" y="3394075"/>
            <a:ext cx="5334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4" name="Line 16"/>
          <p:cNvSpPr>
            <a:spLocks noChangeShapeType="1"/>
          </p:cNvSpPr>
          <p:nvPr/>
        </p:nvSpPr>
        <p:spPr bwMode="auto">
          <a:xfrm flipV="1">
            <a:off x="1981200" y="4003675"/>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5" name="Line 17"/>
          <p:cNvSpPr>
            <a:spLocks noChangeShapeType="1"/>
          </p:cNvSpPr>
          <p:nvPr/>
        </p:nvSpPr>
        <p:spPr bwMode="auto">
          <a:xfrm flipV="1">
            <a:off x="3124200" y="4003675"/>
            <a:ext cx="457200"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5066" name="Line 18"/>
          <p:cNvSpPr>
            <a:spLocks noChangeShapeType="1"/>
          </p:cNvSpPr>
          <p:nvPr/>
        </p:nvSpPr>
        <p:spPr bwMode="auto">
          <a:xfrm flipV="1">
            <a:off x="3548063" y="4005263"/>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7" name="Line 19"/>
          <p:cNvSpPr>
            <a:spLocks noChangeShapeType="1"/>
          </p:cNvSpPr>
          <p:nvPr/>
        </p:nvSpPr>
        <p:spPr bwMode="auto">
          <a:xfrm flipV="1">
            <a:off x="6858000" y="4014788"/>
            <a:ext cx="984250"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5068" name="Line 20"/>
          <p:cNvSpPr>
            <a:spLocks noChangeShapeType="1"/>
          </p:cNvSpPr>
          <p:nvPr/>
        </p:nvSpPr>
        <p:spPr bwMode="auto">
          <a:xfrm>
            <a:off x="3586163" y="3470275"/>
            <a:ext cx="0" cy="55880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5069" name="Line 21"/>
          <p:cNvSpPr>
            <a:spLocks noChangeShapeType="1"/>
          </p:cNvSpPr>
          <p:nvPr/>
        </p:nvSpPr>
        <p:spPr bwMode="auto">
          <a:xfrm flipV="1">
            <a:off x="3041650" y="2165350"/>
            <a:ext cx="525463" cy="600075"/>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5070" name="Line 22"/>
          <p:cNvSpPr>
            <a:spLocks noChangeShapeType="1"/>
          </p:cNvSpPr>
          <p:nvPr/>
        </p:nvSpPr>
        <p:spPr bwMode="auto">
          <a:xfrm>
            <a:off x="3533775" y="2174875"/>
            <a:ext cx="22225" cy="6492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1" name="Line 23"/>
          <p:cNvSpPr>
            <a:spLocks noChangeShapeType="1"/>
          </p:cNvSpPr>
          <p:nvPr/>
        </p:nvSpPr>
        <p:spPr bwMode="auto">
          <a:xfrm>
            <a:off x="3559175" y="2206625"/>
            <a:ext cx="874713" cy="3683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2" name="Line 24"/>
          <p:cNvSpPr>
            <a:spLocks noChangeShapeType="1"/>
          </p:cNvSpPr>
          <p:nvPr/>
        </p:nvSpPr>
        <p:spPr bwMode="auto">
          <a:xfrm>
            <a:off x="6858000" y="3605213"/>
            <a:ext cx="1014413" cy="427037"/>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5073" name="Rectangle 30"/>
          <p:cNvSpPr>
            <a:spLocks noChangeArrowheads="1"/>
          </p:cNvSpPr>
          <p:nvPr/>
        </p:nvSpPr>
        <p:spPr bwMode="auto">
          <a:xfrm>
            <a:off x="557213" y="5368925"/>
            <a:ext cx="83502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t>Every member is assumed to be in tension. A positive answer indicates the member is in tension, and a negative answer indicates the member is in compression.</a:t>
            </a:r>
          </a:p>
        </p:txBody>
      </p:sp>
      <p:sp>
        <p:nvSpPr>
          <p:cNvPr id="45074" name="Text Box 31"/>
          <p:cNvSpPr txBox="1">
            <a:spLocks noChangeArrowheads="1"/>
          </p:cNvSpPr>
          <p:nvPr/>
        </p:nvSpPr>
        <p:spPr bwMode="auto">
          <a:xfrm>
            <a:off x="0" y="879475"/>
            <a:ext cx="756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t>Draw a free body diagram of each pin.</a:t>
            </a:r>
          </a:p>
        </p:txBody>
      </p:sp>
      <p:sp>
        <p:nvSpPr>
          <p:cNvPr id="87073" name="Rectangle 33"/>
          <p:cNvSpPr>
            <a:spLocks noChangeArrowheads="1"/>
          </p:cNvSpPr>
          <p:nvPr/>
        </p:nvSpPr>
        <p:spPr bwMode="auto">
          <a:xfrm>
            <a:off x="0" y="0"/>
            <a:ext cx="8229600" cy="774700"/>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Joints</a:t>
            </a:r>
          </a:p>
        </p:txBody>
      </p:sp>
      <p:sp>
        <p:nvSpPr>
          <p:cNvPr id="45076" name="Text Box 35"/>
          <p:cNvSpPr txBox="1">
            <a:spLocks noChangeArrowheads="1"/>
          </p:cNvSpPr>
          <p:nvPr/>
        </p:nvSpPr>
        <p:spPr bwMode="auto">
          <a:xfrm>
            <a:off x="7653338" y="3522663"/>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C</a:t>
            </a:r>
          </a:p>
        </p:txBody>
      </p:sp>
      <p:sp>
        <p:nvSpPr>
          <p:cNvPr id="45077" name="Text Box 36"/>
          <p:cNvSpPr txBox="1">
            <a:spLocks noChangeArrowheads="1"/>
          </p:cNvSpPr>
          <p:nvPr/>
        </p:nvSpPr>
        <p:spPr bwMode="auto">
          <a:xfrm>
            <a:off x="1725613" y="339248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A</a:t>
            </a:r>
          </a:p>
        </p:txBody>
      </p:sp>
      <p:sp>
        <p:nvSpPr>
          <p:cNvPr id="45078" name="Text Box 37"/>
          <p:cNvSpPr txBox="1">
            <a:spLocks noChangeArrowheads="1"/>
          </p:cNvSpPr>
          <p:nvPr/>
        </p:nvSpPr>
        <p:spPr bwMode="auto">
          <a:xfrm>
            <a:off x="3570288" y="4024313"/>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D</a:t>
            </a:r>
          </a:p>
        </p:txBody>
      </p:sp>
      <p:sp>
        <p:nvSpPr>
          <p:cNvPr id="45079" name="Text Box 38"/>
          <p:cNvSpPr txBox="1">
            <a:spLocks noChangeArrowheads="1"/>
          </p:cNvSpPr>
          <p:nvPr/>
        </p:nvSpPr>
        <p:spPr bwMode="auto">
          <a:xfrm>
            <a:off x="3151188" y="179705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B</a:t>
            </a:r>
          </a:p>
        </p:txBody>
      </p:sp>
      <p:sp>
        <p:nvSpPr>
          <p:cNvPr id="45080" name="Text Box 39"/>
          <p:cNvSpPr txBox="1">
            <a:spLocks noChangeArrowheads="1"/>
          </p:cNvSpPr>
          <p:nvPr/>
        </p:nvSpPr>
        <p:spPr bwMode="auto">
          <a:xfrm>
            <a:off x="350838" y="3783013"/>
            <a:ext cx="1082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R</a:t>
            </a:r>
            <a:r>
              <a:rPr lang="en-US" sz="2800" baseline="-25000"/>
              <a:t>Ax</a:t>
            </a:r>
            <a:endParaRPr lang="en-US" sz="2800"/>
          </a:p>
        </p:txBody>
      </p:sp>
      <p:sp>
        <p:nvSpPr>
          <p:cNvPr id="45081" name="Text Box 40"/>
          <p:cNvSpPr txBox="1">
            <a:spLocks noChangeArrowheads="1"/>
          </p:cNvSpPr>
          <p:nvPr/>
        </p:nvSpPr>
        <p:spPr bwMode="auto">
          <a:xfrm>
            <a:off x="1435100" y="4608513"/>
            <a:ext cx="1206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R</a:t>
            </a:r>
            <a:r>
              <a:rPr lang="en-US" sz="2800" baseline="-25000"/>
              <a:t>Ay</a:t>
            </a:r>
            <a:endParaRPr lang="en-US" sz="2800"/>
          </a:p>
        </p:txBody>
      </p:sp>
      <p:sp>
        <p:nvSpPr>
          <p:cNvPr id="45082" name="Text Box 41"/>
          <p:cNvSpPr txBox="1">
            <a:spLocks noChangeArrowheads="1"/>
          </p:cNvSpPr>
          <p:nvPr/>
        </p:nvSpPr>
        <p:spPr bwMode="auto">
          <a:xfrm>
            <a:off x="7192963" y="4621213"/>
            <a:ext cx="11096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R</a:t>
            </a:r>
            <a:r>
              <a:rPr lang="en-US" sz="2800" baseline="-25000"/>
              <a:t>Cy</a:t>
            </a:r>
            <a:endParaRPr lang="en-US" sz="2800"/>
          </a:p>
        </p:txBody>
      </p:sp>
      <p:sp>
        <p:nvSpPr>
          <p:cNvPr id="45083" name="Text Box 42"/>
          <p:cNvSpPr txBox="1">
            <a:spLocks noChangeArrowheads="1"/>
          </p:cNvSpPr>
          <p:nvPr/>
        </p:nvSpPr>
        <p:spPr bwMode="auto">
          <a:xfrm>
            <a:off x="2189163" y="3624263"/>
            <a:ext cx="116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t>53.1</a:t>
            </a:r>
            <a:r>
              <a:rPr lang="en-US" sz="2000" u="sng"/>
              <a:t>30</a:t>
            </a:r>
            <a:r>
              <a:rPr lang="en-US" sz="2000">
                <a:cs typeface="Arial" charset="0"/>
              </a:rPr>
              <a:t>°</a:t>
            </a:r>
          </a:p>
        </p:txBody>
      </p:sp>
      <p:sp>
        <p:nvSpPr>
          <p:cNvPr id="45084" name="Text Box 43"/>
          <p:cNvSpPr txBox="1">
            <a:spLocks noChangeArrowheads="1"/>
          </p:cNvSpPr>
          <p:nvPr/>
        </p:nvSpPr>
        <p:spPr bwMode="auto">
          <a:xfrm>
            <a:off x="5932488" y="3644900"/>
            <a:ext cx="127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t>29.7</a:t>
            </a:r>
            <a:r>
              <a:rPr lang="en-US" sz="2000" u="sng"/>
              <a:t>45</a:t>
            </a:r>
            <a:r>
              <a:rPr lang="en-US" sz="2000">
                <a:cs typeface="Arial" charset="0"/>
              </a:rPr>
              <a:t>°</a:t>
            </a:r>
          </a:p>
        </p:txBody>
      </p:sp>
      <p:sp>
        <p:nvSpPr>
          <p:cNvPr id="45085" name="Text Box 44"/>
          <p:cNvSpPr txBox="1">
            <a:spLocks noChangeArrowheads="1"/>
          </p:cNvSpPr>
          <p:nvPr/>
        </p:nvSpPr>
        <p:spPr bwMode="auto">
          <a:xfrm>
            <a:off x="3101975" y="4859338"/>
            <a:ext cx="971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t>500lb</a:t>
            </a:r>
            <a:endParaRPr lang="en-US" sz="200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122" name="Text Box 34"/>
          <p:cNvSpPr txBox="1">
            <a:spLocks noChangeArrowheads="1"/>
          </p:cNvSpPr>
          <p:nvPr/>
        </p:nvSpPr>
        <p:spPr bwMode="auto">
          <a:xfrm>
            <a:off x="2055813" y="5094923"/>
            <a:ext cx="500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0</a:t>
            </a:r>
          </a:p>
        </p:txBody>
      </p:sp>
      <p:sp>
        <p:nvSpPr>
          <p:cNvPr id="89125" name="Text Box 37"/>
          <p:cNvSpPr txBox="1">
            <a:spLocks noChangeArrowheads="1"/>
          </p:cNvSpPr>
          <p:nvPr/>
        </p:nvSpPr>
        <p:spPr bwMode="auto">
          <a:xfrm>
            <a:off x="7869238" y="5886450"/>
            <a:ext cx="1274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150lb</a:t>
            </a:r>
          </a:p>
        </p:txBody>
      </p:sp>
      <p:sp>
        <p:nvSpPr>
          <p:cNvPr id="89127" name="Text Box 39"/>
          <p:cNvSpPr txBox="1">
            <a:spLocks noChangeArrowheads="1"/>
          </p:cNvSpPr>
          <p:nvPr/>
        </p:nvSpPr>
        <p:spPr bwMode="auto">
          <a:xfrm>
            <a:off x="2135188" y="5911850"/>
            <a:ext cx="1382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350lb</a:t>
            </a:r>
          </a:p>
        </p:txBody>
      </p:sp>
      <p:sp>
        <p:nvSpPr>
          <p:cNvPr id="46085" name="Text Box 3"/>
          <p:cNvSpPr txBox="1">
            <a:spLocks noChangeArrowheads="1"/>
          </p:cNvSpPr>
          <p:nvPr/>
        </p:nvSpPr>
        <p:spPr bwMode="auto">
          <a:xfrm>
            <a:off x="200025" y="773113"/>
            <a:ext cx="87376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dirty="0"/>
              <a:t>Where to Begin</a:t>
            </a:r>
          </a:p>
          <a:p>
            <a:pPr eaLnBrk="1" hangingPunct="1">
              <a:spcBef>
                <a:spcPct val="50000"/>
              </a:spcBef>
            </a:pPr>
            <a:r>
              <a:rPr lang="en-US" sz="2400" dirty="0" smtClean="0"/>
              <a:t>Choose </a:t>
            </a:r>
            <a:r>
              <a:rPr lang="en-US" sz="2400" dirty="0"/>
              <a:t>the joint that has the least number of unknowns.</a:t>
            </a:r>
          </a:p>
          <a:p>
            <a:pPr eaLnBrk="1" hangingPunct="1">
              <a:spcBef>
                <a:spcPct val="50000"/>
              </a:spcBef>
            </a:pPr>
            <a:r>
              <a:rPr lang="en-US" sz="2400" dirty="0" smtClean="0"/>
              <a:t>Begin our calculations at joint </a:t>
            </a:r>
            <a:r>
              <a:rPr lang="en-US" sz="2400" b="1" dirty="0" smtClean="0"/>
              <a:t>A</a:t>
            </a:r>
            <a:r>
              <a:rPr lang="en-US" sz="2400" dirty="0" smtClean="0"/>
              <a:t>.</a:t>
            </a:r>
            <a:endParaRPr lang="en-US" sz="2400" dirty="0"/>
          </a:p>
        </p:txBody>
      </p:sp>
      <p:sp>
        <p:nvSpPr>
          <p:cNvPr id="46086" name="Text Box 4"/>
          <p:cNvSpPr txBox="1">
            <a:spLocks noChangeArrowheads="1"/>
          </p:cNvSpPr>
          <p:nvPr/>
        </p:nvSpPr>
        <p:spPr bwMode="auto">
          <a:xfrm>
            <a:off x="2055813" y="4078288"/>
            <a:ext cx="23320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46087" name="Line 5"/>
          <p:cNvSpPr>
            <a:spLocks noChangeShapeType="1"/>
          </p:cNvSpPr>
          <p:nvPr/>
        </p:nvSpPr>
        <p:spPr bwMode="auto">
          <a:xfrm>
            <a:off x="4310063" y="5157788"/>
            <a:ext cx="0" cy="742950"/>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8" name="Line 6"/>
          <p:cNvSpPr>
            <a:spLocks noChangeShapeType="1"/>
          </p:cNvSpPr>
          <p:nvPr/>
        </p:nvSpPr>
        <p:spPr bwMode="auto">
          <a:xfrm flipV="1">
            <a:off x="2690813" y="5143500"/>
            <a:ext cx="0" cy="742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9" name="Line 7"/>
          <p:cNvSpPr>
            <a:spLocks noChangeShapeType="1"/>
          </p:cNvSpPr>
          <p:nvPr/>
        </p:nvSpPr>
        <p:spPr bwMode="auto">
          <a:xfrm flipV="1">
            <a:off x="8583613" y="5143500"/>
            <a:ext cx="0" cy="742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9096" name="Line 8"/>
          <p:cNvSpPr>
            <a:spLocks noChangeShapeType="1"/>
          </p:cNvSpPr>
          <p:nvPr/>
        </p:nvSpPr>
        <p:spPr bwMode="auto">
          <a:xfrm flipV="1">
            <a:off x="1841500" y="5143500"/>
            <a:ext cx="849313"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1" name="Line 16"/>
          <p:cNvSpPr>
            <a:spLocks noChangeShapeType="1"/>
          </p:cNvSpPr>
          <p:nvPr/>
        </p:nvSpPr>
        <p:spPr bwMode="auto">
          <a:xfrm flipV="1">
            <a:off x="2709863" y="4514850"/>
            <a:ext cx="5334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2" name="Line 17"/>
          <p:cNvSpPr>
            <a:spLocks noChangeShapeType="1"/>
          </p:cNvSpPr>
          <p:nvPr/>
        </p:nvSpPr>
        <p:spPr bwMode="auto">
          <a:xfrm flipV="1">
            <a:off x="2709863" y="5124450"/>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3" name="Line 18"/>
          <p:cNvSpPr>
            <a:spLocks noChangeShapeType="1"/>
          </p:cNvSpPr>
          <p:nvPr/>
        </p:nvSpPr>
        <p:spPr bwMode="auto">
          <a:xfrm flipV="1">
            <a:off x="3852863" y="5124450"/>
            <a:ext cx="457200"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6094" name="Line 19"/>
          <p:cNvSpPr>
            <a:spLocks noChangeShapeType="1"/>
          </p:cNvSpPr>
          <p:nvPr/>
        </p:nvSpPr>
        <p:spPr bwMode="auto">
          <a:xfrm flipV="1">
            <a:off x="4276725" y="5126038"/>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5" name="Line 20"/>
          <p:cNvSpPr>
            <a:spLocks noChangeShapeType="1"/>
          </p:cNvSpPr>
          <p:nvPr/>
        </p:nvSpPr>
        <p:spPr bwMode="auto">
          <a:xfrm flipV="1">
            <a:off x="7586663" y="5135563"/>
            <a:ext cx="984250"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6096" name="Line 21"/>
          <p:cNvSpPr>
            <a:spLocks noChangeShapeType="1"/>
          </p:cNvSpPr>
          <p:nvPr/>
        </p:nvSpPr>
        <p:spPr bwMode="auto">
          <a:xfrm>
            <a:off x="4314825" y="4591050"/>
            <a:ext cx="0" cy="55880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6097" name="Line 22"/>
          <p:cNvSpPr>
            <a:spLocks noChangeShapeType="1"/>
          </p:cNvSpPr>
          <p:nvPr/>
        </p:nvSpPr>
        <p:spPr bwMode="auto">
          <a:xfrm flipV="1">
            <a:off x="3770313" y="3286125"/>
            <a:ext cx="525462" cy="600075"/>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6098" name="Line 23"/>
          <p:cNvSpPr>
            <a:spLocks noChangeShapeType="1"/>
          </p:cNvSpPr>
          <p:nvPr/>
        </p:nvSpPr>
        <p:spPr bwMode="auto">
          <a:xfrm>
            <a:off x="4262438" y="3295650"/>
            <a:ext cx="22225" cy="6492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9" name="Line 24"/>
          <p:cNvSpPr>
            <a:spLocks noChangeShapeType="1"/>
          </p:cNvSpPr>
          <p:nvPr/>
        </p:nvSpPr>
        <p:spPr bwMode="auto">
          <a:xfrm>
            <a:off x="4287838" y="3327400"/>
            <a:ext cx="874712" cy="3683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0" name="Line 25"/>
          <p:cNvSpPr>
            <a:spLocks noChangeShapeType="1"/>
          </p:cNvSpPr>
          <p:nvPr/>
        </p:nvSpPr>
        <p:spPr bwMode="auto">
          <a:xfrm>
            <a:off x="7586663" y="4725988"/>
            <a:ext cx="1014412" cy="427037"/>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89121" name="Rectangle 33"/>
          <p:cNvSpPr>
            <a:spLocks noChangeArrowheads="1"/>
          </p:cNvSpPr>
          <p:nvPr/>
        </p:nvSpPr>
        <p:spPr bwMode="auto">
          <a:xfrm>
            <a:off x="0" y="0"/>
            <a:ext cx="8229600" cy="625475"/>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Joints</a:t>
            </a:r>
          </a:p>
        </p:txBody>
      </p:sp>
      <p:sp>
        <p:nvSpPr>
          <p:cNvPr id="46102" name="Text Box 40"/>
          <p:cNvSpPr txBox="1">
            <a:spLocks noChangeArrowheads="1"/>
          </p:cNvSpPr>
          <p:nvPr/>
        </p:nvSpPr>
        <p:spPr bwMode="auto">
          <a:xfrm>
            <a:off x="8366125" y="4613275"/>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C</a:t>
            </a:r>
          </a:p>
        </p:txBody>
      </p:sp>
      <p:sp>
        <p:nvSpPr>
          <p:cNvPr id="46103" name="Text Box 41"/>
          <p:cNvSpPr txBox="1">
            <a:spLocks noChangeArrowheads="1"/>
          </p:cNvSpPr>
          <p:nvPr/>
        </p:nvSpPr>
        <p:spPr bwMode="auto">
          <a:xfrm>
            <a:off x="2438400" y="4538663"/>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A</a:t>
            </a:r>
          </a:p>
        </p:txBody>
      </p:sp>
      <p:sp>
        <p:nvSpPr>
          <p:cNvPr id="46104" name="Text Box 42"/>
          <p:cNvSpPr txBox="1">
            <a:spLocks noChangeArrowheads="1"/>
          </p:cNvSpPr>
          <p:nvPr/>
        </p:nvSpPr>
        <p:spPr bwMode="auto">
          <a:xfrm>
            <a:off x="4283075" y="5067300"/>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D</a:t>
            </a:r>
          </a:p>
        </p:txBody>
      </p:sp>
      <p:sp>
        <p:nvSpPr>
          <p:cNvPr id="46105" name="Text Box 43"/>
          <p:cNvSpPr txBox="1">
            <a:spLocks noChangeArrowheads="1"/>
          </p:cNvSpPr>
          <p:nvPr/>
        </p:nvSpPr>
        <p:spPr bwMode="auto">
          <a:xfrm>
            <a:off x="3792538" y="3006725"/>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B</a:t>
            </a:r>
          </a:p>
        </p:txBody>
      </p:sp>
      <p:sp>
        <p:nvSpPr>
          <p:cNvPr id="89132" name="Text Box 44"/>
          <p:cNvSpPr txBox="1">
            <a:spLocks noChangeArrowheads="1"/>
          </p:cNvSpPr>
          <p:nvPr/>
        </p:nvSpPr>
        <p:spPr bwMode="auto">
          <a:xfrm>
            <a:off x="925513" y="4840288"/>
            <a:ext cx="11096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R</a:t>
            </a:r>
            <a:r>
              <a:rPr lang="en-US" sz="2800" baseline="-25000"/>
              <a:t>Ax</a:t>
            </a:r>
            <a:endParaRPr lang="en-US" sz="2800"/>
          </a:p>
        </p:txBody>
      </p:sp>
      <p:sp>
        <p:nvSpPr>
          <p:cNvPr id="89133" name="Text Box 45"/>
          <p:cNvSpPr txBox="1">
            <a:spLocks noChangeArrowheads="1"/>
          </p:cNvSpPr>
          <p:nvPr/>
        </p:nvSpPr>
        <p:spPr bwMode="auto">
          <a:xfrm>
            <a:off x="2035175" y="6149340"/>
            <a:ext cx="11763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dirty="0" err="1"/>
              <a:t>R</a:t>
            </a:r>
            <a:r>
              <a:rPr lang="en-US" sz="2800" baseline="-25000" dirty="0" err="1"/>
              <a:t>Ay</a:t>
            </a:r>
            <a:endParaRPr lang="en-US" sz="2800" dirty="0"/>
          </a:p>
        </p:txBody>
      </p:sp>
      <p:sp>
        <p:nvSpPr>
          <p:cNvPr id="89134" name="Text Box 46"/>
          <p:cNvSpPr txBox="1">
            <a:spLocks noChangeArrowheads="1"/>
          </p:cNvSpPr>
          <p:nvPr/>
        </p:nvSpPr>
        <p:spPr bwMode="auto">
          <a:xfrm>
            <a:off x="7918450" y="6145053"/>
            <a:ext cx="11763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dirty="0" err="1"/>
              <a:t>R</a:t>
            </a:r>
            <a:r>
              <a:rPr lang="en-US" sz="2800" baseline="-25000" dirty="0" err="1"/>
              <a:t>Cy</a:t>
            </a:r>
            <a:endParaRPr lang="en-US" sz="2800" dirty="0"/>
          </a:p>
        </p:txBody>
      </p:sp>
      <p:sp>
        <p:nvSpPr>
          <p:cNvPr id="46109" name="Text Box 49"/>
          <p:cNvSpPr txBox="1">
            <a:spLocks noChangeArrowheads="1"/>
          </p:cNvSpPr>
          <p:nvPr/>
        </p:nvSpPr>
        <p:spPr bwMode="auto">
          <a:xfrm>
            <a:off x="3824288" y="5929313"/>
            <a:ext cx="981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t>500lb</a:t>
            </a:r>
            <a:endParaRPr lang="en-US" sz="2000">
              <a:cs typeface="Arial" charset="0"/>
            </a:endParaRPr>
          </a:p>
        </p:txBody>
      </p:sp>
      <p:sp>
        <p:nvSpPr>
          <p:cNvPr id="46110" name="Text Box 50"/>
          <p:cNvSpPr txBox="1">
            <a:spLocks noChangeArrowheads="1"/>
          </p:cNvSpPr>
          <p:nvPr/>
        </p:nvSpPr>
        <p:spPr bwMode="auto">
          <a:xfrm rot="-2932039">
            <a:off x="3116262" y="3832226"/>
            <a:ext cx="906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solidFill>
                  <a:srgbClr val="FF0000"/>
                </a:solidFill>
              </a:rPr>
              <a:t>AB</a:t>
            </a:r>
          </a:p>
        </p:txBody>
      </p:sp>
      <p:sp>
        <p:nvSpPr>
          <p:cNvPr id="46111" name="Text Box 51"/>
          <p:cNvSpPr txBox="1">
            <a:spLocks noChangeArrowheads="1"/>
          </p:cNvSpPr>
          <p:nvPr/>
        </p:nvSpPr>
        <p:spPr bwMode="auto">
          <a:xfrm rot="1731530">
            <a:off x="5838825" y="3892550"/>
            <a:ext cx="906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solidFill>
                  <a:srgbClr val="FF0000"/>
                </a:solidFill>
              </a:rPr>
              <a:t>BC</a:t>
            </a:r>
          </a:p>
        </p:txBody>
      </p:sp>
      <p:sp>
        <p:nvSpPr>
          <p:cNvPr id="46112" name="Text Box 52"/>
          <p:cNvSpPr txBox="1">
            <a:spLocks noChangeArrowheads="1"/>
          </p:cNvSpPr>
          <p:nvPr/>
        </p:nvSpPr>
        <p:spPr bwMode="auto">
          <a:xfrm>
            <a:off x="3167063" y="4838700"/>
            <a:ext cx="941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solidFill>
                  <a:srgbClr val="FF0000"/>
                </a:solidFill>
              </a:rPr>
              <a:t>AD</a:t>
            </a:r>
          </a:p>
        </p:txBody>
      </p:sp>
      <p:sp>
        <p:nvSpPr>
          <p:cNvPr id="46113" name="Text Box 53"/>
          <p:cNvSpPr txBox="1">
            <a:spLocks noChangeArrowheads="1"/>
          </p:cNvSpPr>
          <p:nvPr/>
        </p:nvSpPr>
        <p:spPr bwMode="auto">
          <a:xfrm>
            <a:off x="5622925" y="4822825"/>
            <a:ext cx="941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solidFill>
                  <a:srgbClr val="FF0000"/>
                </a:solidFill>
              </a:rPr>
              <a:t>CD</a:t>
            </a:r>
          </a:p>
        </p:txBody>
      </p:sp>
      <p:sp>
        <p:nvSpPr>
          <p:cNvPr id="34" name="Text Box 52"/>
          <p:cNvSpPr txBox="1">
            <a:spLocks noChangeArrowheads="1"/>
          </p:cNvSpPr>
          <p:nvPr/>
        </p:nvSpPr>
        <p:spPr bwMode="auto">
          <a:xfrm>
            <a:off x="3962400" y="3990975"/>
            <a:ext cx="941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spcBef>
                <a:spcPct val="50000"/>
              </a:spcBef>
            </a:pPr>
            <a:r>
              <a:rPr lang="en-US" sz="2800" dirty="0">
                <a:solidFill>
                  <a:srgbClr val="FF0000"/>
                </a:solidFill>
              </a:rPr>
              <a:t>BD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9133"/>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89134"/>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8913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9096"/>
                                        </p:tgtEl>
                                        <p:attrNameLst>
                                          <p:attrName>style.visibility</p:attrName>
                                        </p:attrNameLst>
                                      </p:cBhvr>
                                      <p:to>
                                        <p:strVal val="hidden"/>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89122"/>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912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9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22" grpId="0"/>
      <p:bldP spid="89125" grpId="0"/>
      <p:bldP spid="89127" grpId="0"/>
      <p:bldP spid="89096" grpId="0" animBg="1"/>
      <p:bldP spid="89132" grpId="0"/>
      <p:bldP spid="89133" grpId="0"/>
      <p:bldP spid="8913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1148" name="Object 12"/>
          <p:cNvGraphicFramePr>
            <a:graphicFrameLocks noChangeAspect="1"/>
          </p:cNvGraphicFramePr>
          <p:nvPr/>
        </p:nvGraphicFramePr>
        <p:xfrm>
          <a:off x="6510338" y="1419225"/>
          <a:ext cx="1338262" cy="534988"/>
        </p:xfrm>
        <a:graphic>
          <a:graphicData uri="http://schemas.openxmlformats.org/presentationml/2006/ole">
            <mc:AlternateContent xmlns:mc="http://schemas.openxmlformats.org/markup-compatibility/2006">
              <mc:Choice xmlns:v="urn:schemas-microsoft-com:vml" Requires="v">
                <p:oleObj spid="_x0000_s47434" name="Equation" r:id="rId4" imgW="952087" imgH="380835" progId="">
                  <p:embed/>
                </p:oleObj>
              </mc:Choice>
              <mc:Fallback>
                <p:oleObj name="Equation" r:id="rId4" imgW="952087" imgH="380835" progId="">
                  <p:embed/>
                  <p:pic>
                    <p:nvPicPr>
                      <p:cNvPr id="0"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0338" y="1419225"/>
                        <a:ext cx="1338262" cy="534988"/>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91151" name="WordArt 15"/>
          <p:cNvSpPr>
            <a:spLocks noChangeArrowheads="1" noChangeShapeType="1" noTextEdit="1"/>
          </p:cNvSpPr>
          <p:nvPr/>
        </p:nvSpPr>
        <p:spPr bwMode="auto">
          <a:xfrm>
            <a:off x="7181850" y="6099175"/>
            <a:ext cx="1676400" cy="228600"/>
          </a:xfrm>
          <a:prstGeom prst="rect">
            <a:avLst/>
          </a:prstGeom>
        </p:spPr>
        <p:txBody>
          <a:bodyPr wrap="none" fromWordArt="1">
            <a:prstTxWarp prst="textPlain">
              <a:avLst>
                <a:gd name="adj" fmla="val 50000"/>
              </a:avLst>
            </a:prstTxWarp>
          </a:bodyPr>
          <a:lstStyle/>
          <a:p>
            <a:pPr algn="ctr"/>
            <a:r>
              <a:rPr lang="en-US" kern="10">
                <a:ln w="9525">
                  <a:solidFill>
                    <a:srgbClr val="FF3300"/>
                  </a:solidFill>
                  <a:round/>
                  <a:headEnd/>
                  <a:tailEnd/>
                </a:ln>
                <a:solidFill>
                  <a:srgbClr val="FF3300"/>
                </a:solidFill>
                <a:latin typeface="Arial Black"/>
              </a:rPr>
              <a:t>COMPRESSION</a:t>
            </a:r>
          </a:p>
        </p:txBody>
      </p:sp>
      <p:sp>
        <p:nvSpPr>
          <p:cNvPr id="91154" name="Rectangle 18"/>
          <p:cNvSpPr>
            <a:spLocks noChangeArrowheads="1"/>
          </p:cNvSpPr>
          <p:nvPr/>
        </p:nvSpPr>
        <p:spPr bwMode="auto">
          <a:xfrm>
            <a:off x="0" y="0"/>
            <a:ext cx="8229600" cy="693738"/>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Joints</a:t>
            </a:r>
          </a:p>
        </p:txBody>
      </p:sp>
      <p:grpSp>
        <p:nvGrpSpPr>
          <p:cNvPr id="2" name="Group 21"/>
          <p:cNvGrpSpPr>
            <a:grpSpLocks/>
          </p:cNvGrpSpPr>
          <p:nvPr/>
        </p:nvGrpSpPr>
        <p:grpSpPr bwMode="auto">
          <a:xfrm>
            <a:off x="692150" y="3309938"/>
            <a:ext cx="2311400" cy="2417762"/>
            <a:chOff x="464" y="1206"/>
            <a:chExt cx="1456" cy="1523"/>
          </a:xfrm>
        </p:grpSpPr>
        <p:sp>
          <p:nvSpPr>
            <p:cNvPr id="47119" name="Line 4"/>
            <p:cNvSpPr>
              <a:spLocks noChangeShapeType="1"/>
            </p:cNvSpPr>
            <p:nvPr/>
          </p:nvSpPr>
          <p:spPr bwMode="auto">
            <a:xfrm flipV="1">
              <a:off x="739" y="1987"/>
              <a:ext cx="1" cy="468"/>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7120" name="Object 7"/>
            <p:cNvGraphicFramePr>
              <a:graphicFrameLocks noChangeAspect="1"/>
            </p:cNvGraphicFramePr>
            <p:nvPr/>
          </p:nvGraphicFramePr>
          <p:xfrm>
            <a:off x="464" y="2493"/>
            <a:ext cx="539" cy="236"/>
          </p:xfrm>
          <a:graphic>
            <a:graphicData uri="http://schemas.openxmlformats.org/presentationml/2006/ole">
              <mc:AlternateContent xmlns:mc="http://schemas.openxmlformats.org/markup-compatibility/2006">
                <mc:Choice xmlns:v="urn:schemas-microsoft-com:vml" Requires="v">
                  <p:oleObj spid="_x0000_s47435" name="Equation" r:id="rId6" imgW="787058" imgH="342751" progId="">
                    <p:embed/>
                  </p:oleObj>
                </mc:Choice>
                <mc:Fallback>
                  <p:oleObj name="Equation" r:id="rId6" imgW="787058" imgH="342751" progId="">
                    <p:embed/>
                    <p:pic>
                      <p:nvPicPr>
                        <p:cNvPr id="0" name="Picture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 y="2493"/>
                          <a:ext cx="53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21" name="Line 9"/>
            <p:cNvSpPr>
              <a:spLocks noChangeShapeType="1"/>
            </p:cNvSpPr>
            <p:nvPr/>
          </p:nvSpPr>
          <p:spPr bwMode="auto">
            <a:xfrm flipV="1">
              <a:off x="751" y="1399"/>
              <a:ext cx="504" cy="57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2" name="Line 10"/>
            <p:cNvSpPr>
              <a:spLocks noChangeShapeType="1"/>
            </p:cNvSpPr>
            <p:nvPr/>
          </p:nvSpPr>
          <p:spPr bwMode="auto">
            <a:xfrm flipV="1">
              <a:off x="751" y="1975"/>
              <a:ext cx="720"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7123" name="Object 11"/>
            <p:cNvGraphicFramePr>
              <a:graphicFrameLocks noChangeAspect="1"/>
            </p:cNvGraphicFramePr>
            <p:nvPr>
              <p:extLst>
                <p:ext uri="{D42A27DB-BD31-4B8C-83A1-F6EECF244321}">
                  <p14:modId xmlns:p14="http://schemas.microsoft.com/office/powerpoint/2010/main" val="2991327654"/>
                </p:ext>
              </p:extLst>
            </p:nvPr>
          </p:nvGraphicFramePr>
          <p:xfrm>
            <a:off x="957" y="1709"/>
            <a:ext cx="596" cy="208"/>
          </p:xfrm>
          <a:graphic>
            <a:graphicData uri="http://schemas.openxmlformats.org/presentationml/2006/ole">
              <mc:AlternateContent xmlns:mc="http://schemas.openxmlformats.org/markup-compatibility/2006">
                <mc:Choice xmlns:v="urn:schemas-microsoft-com:vml" Requires="v">
                  <p:oleObj spid="_x0000_s47436" name="Equation" r:id="rId8" imgW="952087" imgH="330057" progId="">
                    <p:embed/>
                  </p:oleObj>
                </mc:Choice>
                <mc:Fallback>
                  <p:oleObj name="Equation" r:id="rId8" imgW="952087" imgH="330057" progId="">
                    <p:embed/>
                    <p:pic>
                      <p:nvPicPr>
                        <p:cNvPr id="0" name="Picture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7" y="1709"/>
                          <a:ext cx="596" cy="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24" name="Object 13"/>
            <p:cNvGraphicFramePr>
              <a:graphicFrameLocks noChangeAspect="1"/>
            </p:cNvGraphicFramePr>
            <p:nvPr/>
          </p:nvGraphicFramePr>
          <p:xfrm>
            <a:off x="1296" y="1206"/>
            <a:ext cx="384" cy="230"/>
          </p:xfrm>
          <a:graphic>
            <a:graphicData uri="http://schemas.openxmlformats.org/presentationml/2006/ole">
              <mc:AlternateContent xmlns:mc="http://schemas.openxmlformats.org/markup-compatibility/2006">
                <mc:Choice xmlns:v="urn:schemas-microsoft-com:vml" Requires="v">
                  <p:oleObj spid="_x0000_s47437" name="Equation" r:id="rId10" imgW="444114" imgH="266469" progId="">
                    <p:embed/>
                  </p:oleObj>
                </mc:Choice>
                <mc:Fallback>
                  <p:oleObj name="Equation" r:id="rId10" imgW="444114" imgH="266469" progId="">
                    <p:embed/>
                    <p:pic>
                      <p:nvPicPr>
                        <p:cNvPr id="0" name="Picture 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96" y="1206"/>
                          <a:ext cx="384" cy="230"/>
                        </a:xfrm>
                        <a:prstGeom prst="rect">
                          <a:avLst/>
                        </a:prstGeom>
                        <a:solidFill>
                          <a:srgbClr val="00FF00"/>
                        </a:solidFill>
                      </p:spPr>
                    </p:pic>
                  </p:oleObj>
                </mc:Fallback>
              </mc:AlternateContent>
            </a:graphicData>
          </a:graphic>
        </p:graphicFrame>
        <p:graphicFrame>
          <p:nvGraphicFramePr>
            <p:cNvPr id="47125" name="Object 19"/>
            <p:cNvGraphicFramePr>
              <a:graphicFrameLocks noChangeAspect="1"/>
            </p:cNvGraphicFramePr>
            <p:nvPr/>
          </p:nvGraphicFramePr>
          <p:xfrm>
            <a:off x="468" y="1752"/>
            <a:ext cx="196" cy="217"/>
          </p:xfrm>
          <a:graphic>
            <a:graphicData uri="http://schemas.openxmlformats.org/presentationml/2006/ole">
              <mc:AlternateContent xmlns:mc="http://schemas.openxmlformats.org/markup-compatibility/2006">
                <mc:Choice xmlns:v="urn:schemas-microsoft-com:vml" Requires="v">
                  <p:oleObj spid="_x0000_s47438" name="Equation" r:id="rId12" imgW="241091" imgH="266469" progId="">
                    <p:embed/>
                  </p:oleObj>
                </mc:Choice>
                <mc:Fallback>
                  <p:oleObj name="Equation" r:id="rId12" imgW="241091" imgH="266469" progId="">
                    <p:embed/>
                    <p:pic>
                      <p:nvPicPr>
                        <p:cNvPr id="0" name="Picture 4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8" y="1752"/>
                          <a:ext cx="196" cy="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26" name="Object 20"/>
            <p:cNvGraphicFramePr>
              <a:graphicFrameLocks noChangeAspect="1"/>
            </p:cNvGraphicFramePr>
            <p:nvPr/>
          </p:nvGraphicFramePr>
          <p:xfrm>
            <a:off x="1528" y="1870"/>
            <a:ext cx="392" cy="217"/>
          </p:xfrm>
          <a:graphic>
            <a:graphicData uri="http://schemas.openxmlformats.org/presentationml/2006/ole">
              <mc:AlternateContent xmlns:mc="http://schemas.openxmlformats.org/markup-compatibility/2006">
                <mc:Choice xmlns:v="urn:schemas-microsoft-com:vml" Requires="v">
                  <p:oleObj spid="_x0000_s47439" name="Equation" r:id="rId14" imgW="482181" imgH="266469" progId="">
                    <p:embed/>
                  </p:oleObj>
                </mc:Choice>
                <mc:Fallback>
                  <p:oleObj name="Equation" r:id="rId14" imgW="482181" imgH="266469" progId="">
                    <p:embed/>
                    <p:pic>
                      <p:nvPicPr>
                        <p:cNvPr id="0" name="Picture 4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8" y="1870"/>
                          <a:ext cx="392" cy="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 name="Object 12"/>
          <p:cNvGraphicFramePr>
            <a:graphicFrameLocks noChangeAspect="1"/>
          </p:cNvGraphicFramePr>
          <p:nvPr/>
        </p:nvGraphicFramePr>
        <p:xfrm>
          <a:off x="3478213" y="2951163"/>
          <a:ext cx="4373562" cy="465137"/>
        </p:xfrm>
        <a:graphic>
          <a:graphicData uri="http://schemas.openxmlformats.org/presentationml/2006/ole">
            <mc:AlternateContent xmlns:mc="http://schemas.openxmlformats.org/markup-compatibility/2006">
              <mc:Choice xmlns:v="urn:schemas-microsoft-com:vml" Requires="v">
                <p:oleObj spid="_x0000_s47440" name="Equation" r:id="rId16" imgW="3111500" imgH="330200" progId="">
                  <p:embed/>
                </p:oleObj>
              </mc:Choice>
              <mc:Fallback>
                <p:oleObj name="Equation" r:id="rId16" imgW="3111500" imgH="330200" progId="">
                  <p:embed/>
                  <p:pic>
                    <p:nvPicPr>
                      <p:cNvPr id="0" name="Picture 5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478213" y="2951163"/>
                        <a:ext cx="4373562" cy="465137"/>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5" name="Object 12"/>
          <p:cNvGraphicFramePr>
            <a:graphicFrameLocks noChangeAspect="1"/>
          </p:cNvGraphicFramePr>
          <p:nvPr/>
        </p:nvGraphicFramePr>
        <p:xfrm>
          <a:off x="4805363" y="3756025"/>
          <a:ext cx="4035425" cy="463550"/>
        </p:xfrm>
        <a:graphic>
          <a:graphicData uri="http://schemas.openxmlformats.org/presentationml/2006/ole">
            <mc:AlternateContent xmlns:mc="http://schemas.openxmlformats.org/markup-compatibility/2006">
              <mc:Choice xmlns:v="urn:schemas-microsoft-com:vml" Requires="v">
                <p:oleObj spid="_x0000_s47441" name="Equation" r:id="rId18" imgW="2870200" imgH="330200" progId="">
                  <p:embed/>
                </p:oleObj>
              </mc:Choice>
              <mc:Fallback>
                <p:oleObj name="Equation" r:id="rId18" imgW="2870200" imgH="330200" progId="">
                  <p:embed/>
                  <p:pic>
                    <p:nvPicPr>
                      <p:cNvPr id="0" name="Picture 5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805363" y="3756025"/>
                        <a:ext cx="4035425" cy="46355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6" name="Object 12"/>
          <p:cNvGraphicFramePr>
            <a:graphicFrameLocks noChangeAspect="1"/>
          </p:cNvGraphicFramePr>
          <p:nvPr/>
        </p:nvGraphicFramePr>
        <p:xfrm>
          <a:off x="4545013" y="4543425"/>
          <a:ext cx="2925762" cy="1035050"/>
        </p:xfrm>
        <a:graphic>
          <a:graphicData uri="http://schemas.openxmlformats.org/presentationml/2006/ole">
            <mc:AlternateContent xmlns:mc="http://schemas.openxmlformats.org/markup-compatibility/2006">
              <mc:Choice xmlns:v="urn:schemas-microsoft-com:vml" Requires="v">
                <p:oleObj spid="_x0000_s47442" name="Equation" r:id="rId20" imgW="2082800" imgH="736600" progId="">
                  <p:embed/>
                </p:oleObj>
              </mc:Choice>
              <mc:Fallback>
                <p:oleObj name="Equation" r:id="rId20" imgW="2082800" imgH="736600" progId="">
                  <p:embed/>
                  <p:pic>
                    <p:nvPicPr>
                      <p:cNvPr id="0" name="Picture 5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45013" y="4543425"/>
                        <a:ext cx="2925762" cy="103505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7" name="Object 12"/>
          <p:cNvGraphicFramePr>
            <a:graphicFrameLocks noChangeAspect="1"/>
          </p:cNvGraphicFramePr>
          <p:nvPr/>
        </p:nvGraphicFramePr>
        <p:xfrm>
          <a:off x="4552950" y="5984875"/>
          <a:ext cx="2282825" cy="481013"/>
        </p:xfrm>
        <a:graphic>
          <a:graphicData uri="http://schemas.openxmlformats.org/presentationml/2006/ole">
            <mc:AlternateContent xmlns:mc="http://schemas.openxmlformats.org/markup-compatibility/2006">
              <mc:Choice xmlns:v="urn:schemas-microsoft-com:vml" Requires="v">
                <p:oleObj spid="_x0000_s47443" name="Equation" r:id="rId22" imgW="1625600" imgH="342900" progId="">
                  <p:embed/>
                </p:oleObj>
              </mc:Choice>
              <mc:Fallback>
                <p:oleObj name="Equation" r:id="rId22" imgW="1625600" imgH="342900" progId="">
                  <p:embed/>
                  <p:pic>
                    <p:nvPicPr>
                      <p:cNvPr id="0" name="Picture 5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552950" y="5984875"/>
                        <a:ext cx="2282825" cy="481013"/>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8" name="Object 12"/>
          <p:cNvGraphicFramePr>
            <a:graphicFrameLocks noChangeAspect="1"/>
          </p:cNvGraphicFramePr>
          <p:nvPr/>
        </p:nvGraphicFramePr>
        <p:xfrm>
          <a:off x="5387975" y="2152650"/>
          <a:ext cx="2463800" cy="588963"/>
        </p:xfrm>
        <a:graphic>
          <a:graphicData uri="http://schemas.openxmlformats.org/presentationml/2006/ole">
            <mc:AlternateContent xmlns:mc="http://schemas.openxmlformats.org/markup-compatibility/2006">
              <mc:Choice xmlns:v="urn:schemas-microsoft-com:vml" Requires="v">
                <p:oleObj spid="_x0000_s47444" name="Equation" r:id="rId24" imgW="1752600" imgH="419100" progId="">
                  <p:embed/>
                </p:oleObj>
              </mc:Choice>
              <mc:Fallback>
                <p:oleObj name="Equation" r:id="rId24" imgW="1752600" imgH="419100" progId="">
                  <p:embed/>
                  <p:pic>
                    <p:nvPicPr>
                      <p:cNvPr id="0" name="Picture 5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387975" y="2152650"/>
                        <a:ext cx="2463800" cy="588963"/>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0" fill="hold" grpId="0" nodeType="clickEffect">
                                  <p:stCondLst>
                                    <p:cond delay="0"/>
                                  </p:stCondLst>
                                  <p:childTnLst>
                                    <p:set>
                                      <p:cBhvr>
                                        <p:cTn id="30" dur="1" fill="hold">
                                          <p:stCondLst>
                                            <p:cond delay="0"/>
                                          </p:stCondLst>
                                        </p:cTn>
                                        <p:tgtEl>
                                          <p:spTgt spid="9115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nodeType="clickEffect">
                                  <p:stCondLst>
                                    <p:cond delay="0"/>
                                  </p:stCondLst>
                                  <p:childTnLst>
                                    <p:set>
                                      <p:cBhvr>
                                        <p:cTn id="34"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1"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3195" name="Object 11"/>
          <p:cNvGraphicFramePr>
            <a:graphicFrameLocks noChangeAspect="1"/>
          </p:cNvGraphicFramePr>
          <p:nvPr/>
        </p:nvGraphicFramePr>
        <p:xfrm>
          <a:off x="6851650" y="1574800"/>
          <a:ext cx="1408113" cy="387350"/>
        </p:xfrm>
        <a:graphic>
          <a:graphicData uri="http://schemas.openxmlformats.org/presentationml/2006/ole">
            <mc:AlternateContent xmlns:mc="http://schemas.openxmlformats.org/markup-compatibility/2006">
              <mc:Choice xmlns:v="urn:schemas-microsoft-com:vml" Requires="v">
                <p:oleObj spid="_x0000_s48379" name="Equation" r:id="rId4" imgW="1016000" imgH="279400" progId="">
                  <p:embed/>
                </p:oleObj>
              </mc:Choice>
              <mc:Fallback>
                <p:oleObj name="Equation" r:id="rId4" imgW="1016000" imgH="279400" progId="">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1650" y="1574800"/>
                        <a:ext cx="1408113" cy="38735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93198" name="WordArt 14"/>
          <p:cNvSpPr>
            <a:spLocks noChangeArrowheads="1" noChangeShapeType="1" noTextEdit="1"/>
          </p:cNvSpPr>
          <p:nvPr/>
        </p:nvSpPr>
        <p:spPr bwMode="auto">
          <a:xfrm>
            <a:off x="7032625" y="4799013"/>
            <a:ext cx="1219200" cy="228600"/>
          </a:xfrm>
          <a:prstGeom prst="rect">
            <a:avLst/>
          </a:prstGeom>
        </p:spPr>
        <p:txBody>
          <a:bodyPr wrap="none" fromWordArt="1">
            <a:prstTxWarp prst="textPlain">
              <a:avLst>
                <a:gd name="adj" fmla="val 50000"/>
              </a:avLst>
            </a:prstTxWarp>
          </a:bodyPr>
          <a:lstStyle/>
          <a:p>
            <a:pPr algn="ctr"/>
            <a:r>
              <a:rPr lang="en-US" kern="10">
                <a:ln w="9525">
                  <a:solidFill>
                    <a:schemeClr val="accent2"/>
                  </a:solidFill>
                  <a:round/>
                  <a:headEnd/>
                  <a:tailEnd/>
                </a:ln>
                <a:solidFill>
                  <a:schemeClr val="accent2"/>
                </a:solidFill>
                <a:latin typeface="Arial Black"/>
              </a:rPr>
              <a:t>TENSION</a:t>
            </a:r>
          </a:p>
        </p:txBody>
      </p:sp>
      <p:sp>
        <p:nvSpPr>
          <p:cNvPr id="93202" name="Rectangle 18"/>
          <p:cNvSpPr>
            <a:spLocks noChangeArrowheads="1"/>
          </p:cNvSpPr>
          <p:nvPr/>
        </p:nvSpPr>
        <p:spPr bwMode="auto">
          <a:xfrm>
            <a:off x="0" y="0"/>
            <a:ext cx="8229600" cy="744538"/>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Joints</a:t>
            </a:r>
          </a:p>
        </p:txBody>
      </p:sp>
      <p:sp>
        <p:nvSpPr>
          <p:cNvPr id="48133" name="Line 19"/>
          <p:cNvSpPr>
            <a:spLocks noChangeShapeType="1"/>
          </p:cNvSpPr>
          <p:nvPr/>
        </p:nvSpPr>
        <p:spPr bwMode="auto">
          <a:xfrm flipV="1">
            <a:off x="903288" y="4792663"/>
            <a:ext cx="1587" cy="742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34" name="Line 21"/>
          <p:cNvSpPr>
            <a:spLocks noChangeShapeType="1"/>
          </p:cNvSpPr>
          <p:nvPr/>
        </p:nvSpPr>
        <p:spPr bwMode="auto">
          <a:xfrm flipV="1">
            <a:off x="922338" y="3859213"/>
            <a:ext cx="800100" cy="91440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8135" name="Line 22"/>
          <p:cNvSpPr>
            <a:spLocks noChangeShapeType="1"/>
          </p:cNvSpPr>
          <p:nvPr/>
        </p:nvSpPr>
        <p:spPr bwMode="auto">
          <a:xfrm flipV="1">
            <a:off x="922338" y="4773613"/>
            <a:ext cx="1143000" cy="15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8136" name="Object 23"/>
          <p:cNvGraphicFramePr>
            <a:graphicFrameLocks noChangeAspect="1"/>
          </p:cNvGraphicFramePr>
          <p:nvPr/>
        </p:nvGraphicFramePr>
        <p:xfrm>
          <a:off x="1181100" y="4392613"/>
          <a:ext cx="946150" cy="330200"/>
        </p:xfrm>
        <a:graphic>
          <a:graphicData uri="http://schemas.openxmlformats.org/presentationml/2006/ole">
            <mc:AlternateContent xmlns:mc="http://schemas.openxmlformats.org/markup-compatibility/2006">
              <mc:Choice xmlns:v="urn:schemas-microsoft-com:vml" Requires="v">
                <p:oleObj spid="_x0000_s48380" name="Equation" r:id="rId6" imgW="952087" imgH="330057" progId="">
                  <p:embed/>
                </p:oleObj>
              </mc:Choice>
              <mc:Fallback>
                <p:oleObj name="Equation" r:id="rId6" imgW="952087" imgH="330057" progId="">
                  <p:embed/>
                  <p:pic>
                    <p:nvPicPr>
                      <p:cNvPr id="0" name="Picture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1100" y="4392613"/>
                        <a:ext cx="94615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8" name="Object 24"/>
          <p:cNvGraphicFramePr>
            <a:graphicFrameLocks noChangeAspect="1"/>
          </p:cNvGraphicFramePr>
          <p:nvPr/>
        </p:nvGraphicFramePr>
        <p:xfrm>
          <a:off x="2132013" y="4622800"/>
          <a:ext cx="661987" cy="365125"/>
        </p:xfrm>
        <a:graphic>
          <a:graphicData uri="http://schemas.openxmlformats.org/presentationml/2006/ole">
            <mc:AlternateContent xmlns:mc="http://schemas.openxmlformats.org/markup-compatibility/2006">
              <mc:Choice xmlns:v="urn:schemas-microsoft-com:vml" Requires="v">
                <p:oleObj spid="_x0000_s48381" name="Equation" r:id="rId8" imgW="482181" imgH="266469" progId="">
                  <p:embed/>
                </p:oleObj>
              </mc:Choice>
              <mc:Fallback>
                <p:oleObj name="Equation" r:id="rId8" imgW="482181" imgH="266469" progId="">
                  <p:embed/>
                  <p:pic>
                    <p:nvPicPr>
                      <p:cNvPr id="0" name="Picture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2013" y="4622800"/>
                        <a:ext cx="661987" cy="365125"/>
                      </a:xfrm>
                      <a:prstGeom prst="rect">
                        <a:avLst/>
                      </a:prstGeom>
                      <a:solidFill>
                        <a:srgbClr val="00FF00"/>
                      </a:solidFill>
                    </p:spPr>
                  </p:pic>
                </p:oleObj>
              </mc:Fallback>
            </mc:AlternateContent>
          </a:graphicData>
        </a:graphic>
      </p:graphicFrame>
      <p:graphicFrame>
        <p:nvGraphicFramePr>
          <p:cNvPr id="48138" name="Object 25"/>
          <p:cNvGraphicFramePr>
            <a:graphicFrameLocks noChangeAspect="1"/>
          </p:cNvGraphicFramePr>
          <p:nvPr/>
        </p:nvGraphicFramePr>
        <p:xfrm>
          <a:off x="473075" y="4419600"/>
          <a:ext cx="312738" cy="344488"/>
        </p:xfrm>
        <a:graphic>
          <a:graphicData uri="http://schemas.openxmlformats.org/presentationml/2006/ole">
            <mc:AlternateContent xmlns:mc="http://schemas.openxmlformats.org/markup-compatibility/2006">
              <mc:Choice xmlns:v="urn:schemas-microsoft-com:vml" Requires="v">
                <p:oleObj spid="_x0000_s48382" name="Equation" r:id="rId10" imgW="241091" imgH="266469" progId="">
                  <p:embed/>
                </p:oleObj>
              </mc:Choice>
              <mc:Fallback>
                <p:oleObj name="Equation" r:id="rId10" imgW="241091" imgH="266469" progId="">
                  <p:embed/>
                  <p:pic>
                    <p:nvPicPr>
                      <p:cNvPr id="0" name="Picture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3075" y="4419600"/>
                        <a:ext cx="312738"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9" name="Object 26"/>
          <p:cNvGraphicFramePr>
            <a:graphicFrameLocks noChangeAspect="1"/>
          </p:cNvGraphicFramePr>
          <p:nvPr/>
        </p:nvGraphicFramePr>
        <p:xfrm>
          <a:off x="976313" y="3484563"/>
          <a:ext cx="1916112" cy="379412"/>
        </p:xfrm>
        <a:graphic>
          <a:graphicData uri="http://schemas.openxmlformats.org/presentationml/2006/ole">
            <mc:AlternateContent xmlns:mc="http://schemas.openxmlformats.org/markup-compatibility/2006">
              <mc:Choice xmlns:v="urn:schemas-microsoft-com:vml" Requires="v">
                <p:oleObj spid="_x0000_s48383" name="Equation" r:id="rId12" imgW="1866900" imgH="368300" progId="">
                  <p:embed/>
                </p:oleObj>
              </mc:Choice>
              <mc:Fallback>
                <p:oleObj name="Equation" r:id="rId12" imgW="1866900" imgH="368300" progId="">
                  <p:embed/>
                  <p:pic>
                    <p:nvPicPr>
                      <p:cNvPr id="0" name="Picture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76313" y="3484563"/>
                        <a:ext cx="1916112" cy="379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40" name="Object 27"/>
          <p:cNvGraphicFramePr>
            <a:graphicFrameLocks noChangeAspect="1"/>
          </p:cNvGraphicFramePr>
          <p:nvPr/>
        </p:nvGraphicFramePr>
        <p:xfrm>
          <a:off x="466725" y="5595938"/>
          <a:ext cx="855663" cy="374650"/>
        </p:xfrm>
        <a:graphic>
          <a:graphicData uri="http://schemas.openxmlformats.org/presentationml/2006/ole">
            <mc:AlternateContent xmlns:mc="http://schemas.openxmlformats.org/markup-compatibility/2006">
              <mc:Choice xmlns:v="urn:schemas-microsoft-com:vml" Requires="v">
                <p:oleObj spid="_x0000_s48384" name="Equation" r:id="rId14" imgW="787058" imgH="342751" progId="">
                  <p:embed/>
                </p:oleObj>
              </mc:Choice>
              <mc:Fallback>
                <p:oleObj name="Equation" r:id="rId14" imgW="787058" imgH="342751" progId="">
                  <p:embed/>
                  <p:pic>
                    <p:nvPicPr>
                      <p:cNvPr id="0" name="Picture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6725" y="5595938"/>
                        <a:ext cx="855663"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13" name="Object 29"/>
          <p:cNvGraphicFramePr>
            <a:graphicFrameLocks noChangeAspect="1"/>
          </p:cNvGraphicFramePr>
          <p:nvPr/>
        </p:nvGraphicFramePr>
        <p:xfrm>
          <a:off x="2006600" y="5048250"/>
          <a:ext cx="1185863" cy="379413"/>
        </p:xfrm>
        <a:graphic>
          <a:graphicData uri="http://schemas.openxmlformats.org/presentationml/2006/ole">
            <mc:AlternateContent xmlns:mc="http://schemas.openxmlformats.org/markup-compatibility/2006">
              <mc:Choice xmlns:v="urn:schemas-microsoft-com:vml" Requires="v">
                <p:oleObj spid="_x0000_s48385" name="Equation" r:id="rId16" imgW="1155700" imgH="368300" progId="">
                  <p:embed/>
                </p:oleObj>
              </mc:Choice>
              <mc:Fallback>
                <p:oleObj name="Equation" r:id="rId16" imgW="1155700" imgH="368300" progId="">
                  <p:embed/>
                  <p:pic>
                    <p:nvPicPr>
                      <p:cNvPr id="0" name="Picture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06600" y="5048250"/>
                        <a:ext cx="1185863"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1"/>
          <p:cNvGraphicFramePr>
            <a:graphicFrameLocks noChangeAspect="1"/>
          </p:cNvGraphicFramePr>
          <p:nvPr/>
        </p:nvGraphicFramePr>
        <p:xfrm>
          <a:off x="2798763" y="2905125"/>
          <a:ext cx="5440362" cy="511175"/>
        </p:xfrm>
        <a:graphic>
          <a:graphicData uri="http://schemas.openxmlformats.org/presentationml/2006/ole">
            <mc:AlternateContent xmlns:mc="http://schemas.openxmlformats.org/markup-compatibility/2006">
              <mc:Choice xmlns:v="urn:schemas-microsoft-com:vml" Requires="v">
                <p:oleObj spid="_x0000_s48386" name="Equation" r:id="rId18" imgW="3924300" imgH="368300" progId="">
                  <p:embed/>
                </p:oleObj>
              </mc:Choice>
              <mc:Fallback>
                <p:oleObj name="Equation" r:id="rId18" imgW="3924300" imgH="368300" progId="">
                  <p:embed/>
                  <p:pic>
                    <p:nvPicPr>
                      <p:cNvPr id="0" name="Picture 2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798763" y="2905125"/>
                        <a:ext cx="5440362" cy="511175"/>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3" name="Object 11"/>
          <p:cNvGraphicFramePr>
            <a:graphicFrameLocks noChangeAspect="1"/>
          </p:cNvGraphicFramePr>
          <p:nvPr/>
        </p:nvGraphicFramePr>
        <p:xfrm>
          <a:off x="3806825" y="3851275"/>
          <a:ext cx="4597400" cy="511175"/>
        </p:xfrm>
        <a:graphic>
          <a:graphicData uri="http://schemas.openxmlformats.org/presentationml/2006/ole">
            <mc:AlternateContent xmlns:mc="http://schemas.openxmlformats.org/markup-compatibility/2006">
              <mc:Choice xmlns:v="urn:schemas-microsoft-com:vml" Requires="v">
                <p:oleObj spid="_x0000_s48387" name="Equation" r:id="rId20" imgW="3314700" imgH="368300" progId="">
                  <p:embed/>
                </p:oleObj>
              </mc:Choice>
              <mc:Fallback>
                <p:oleObj name="Equation" r:id="rId20" imgW="3314700" imgH="368300" progId="">
                  <p:embed/>
                  <p:pic>
                    <p:nvPicPr>
                      <p:cNvPr id="0" name="Picture 2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06825" y="3851275"/>
                        <a:ext cx="4597400" cy="511175"/>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4" name="Object 11"/>
          <p:cNvGraphicFramePr>
            <a:graphicFrameLocks noChangeAspect="1"/>
          </p:cNvGraphicFramePr>
          <p:nvPr/>
        </p:nvGraphicFramePr>
        <p:xfrm>
          <a:off x="3803650" y="4735513"/>
          <a:ext cx="2657475" cy="476250"/>
        </p:xfrm>
        <a:graphic>
          <a:graphicData uri="http://schemas.openxmlformats.org/presentationml/2006/ole">
            <mc:AlternateContent xmlns:mc="http://schemas.openxmlformats.org/markup-compatibility/2006">
              <mc:Choice xmlns:v="urn:schemas-microsoft-com:vml" Requires="v">
                <p:oleObj spid="_x0000_s48388" name="Equation" r:id="rId22" imgW="1916868" imgH="342751" progId="">
                  <p:embed/>
                </p:oleObj>
              </mc:Choice>
              <mc:Fallback>
                <p:oleObj name="Equation" r:id="rId22" imgW="1916868" imgH="342751" progId="">
                  <p:embed/>
                  <p:pic>
                    <p:nvPicPr>
                      <p:cNvPr id="0" name="Picture 2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803650" y="4735513"/>
                        <a:ext cx="2657475" cy="47625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5" name="Object 11"/>
          <p:cNvGraphicFramePr>
            <a:graphicFrameLocks noChangeAspect="1"/>
          </p:cNvGraphicFramePr>
          <p:nvPr/>
        </p:nvGraphicFramePr>
        <p:xfrm>
          <a:off x="5594350" y="2187575"/>
          <a:ext cx="2659063" cy="528638"/>
        </p:xfrm>
        <a:graphic>
          <a:graphicData uri="http://schemas.openxmlformats.org/presentationml/2006/ole">
            <mc:AlternateContent xmlns:mc="http://schemas.openxmlformats.org/markup-compatibility/2006">
              <mc:Choice xmlns:v="urn:schemas-microsoft-com:vml" Requires="v">
                <p:oleObj spid="_x0000_s48389" name="Equation" r:id="rId24" imgW="1917700" imgH="381000" progId="">
                  <p:embed/>
                </p:oleObj>
              </mc:Choice>
              <mc:Fallback>
                <p:oleObj name="Equation" r:id="rId24" imgW="1917700" imgH="381000" progId="">
                  <p:embed/>
                  <p:pic>
                    <p:nvPicPr>
                      <p:cNvPr id="0" name="Picture 30"/>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594350" y="2187575"/>
                        <a:ext cx="2659063" cy="528638"/>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0" fill="hold" grpId="0" nodeType="clickEffect">
                                  <p:stCondLst>
                                    <p:cond delay="0"/>
                                  </p:stCondLst>
                                  <p:childTnLst>
                                    <p:set>
                                      <p:cBhvr>
                                        <p:cTn id="26" dur="1" fill="hold">
                                          <p:stCondLst>
                                            <p:cond delay="0"/>
                                          </p:stCondLst>
                                        </p:cTn>
                                        <p:tgtEl>
                                          <p:spTgt spid="9319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93208"/>
                                        </p:tgtEl>
                                        <p:attrNameLst>
                                          <p:attrName>style.visibility</p:attrName>
                                        </p:attrNameLst>
                                      </p:cBhvr>
                                      <p:to>
                                        <p:strVal val="hidden"/>
                                      </p:to>
                                    </p:set>
                                  </p:childTnLst>
                                </p:cTn>
                              </p:par>
                            </p:childTnLst>
                          </p:cTn>
                        </p:par>
                        <p:par>
                          <p:cTn id="31" fill="hold" nodeType="afterGroup">
                            <p:stCondLst>
                              <p:cond delay="0"/>
                            </p:stCondLst>
                            <p:childTnLst>
                              <p:par>
                                <p:cTn id="32" presetID="1" presetClass="entr" presetSubtype="0" fill="hold" nodeType="afterEffect">
                                  <p:stCondLst>
                                    <p:cond delay="0"/>
                                  </p:stCondLst>
                                  <p:childTnLst>
                                    <p:set>
                                      <p:cBhvr>
                                        <p:cTn id="33" dur="1" fill="hold">
                                          <p:stCondLst>
                                            <p:cond delay="0"/>
                                          </p:stCondLst>
                                        </p:cTn>
                                        <p:tgtEl>
                                          <p:spTgt spid="93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5241" name="Object 9"/>
          <p:cNvGraphicFramePr>
            <a:graphicFrameLocks noChangeAspect="1"/>
          </p:cNvGraphicFramePr>
          <p:nvPr/>
        </p:nvGraphicFramePr>
        <p:xfrm>
          <a:off x="7029450" y="1531938"/>
          <a:ext cx="1373188" cy="385762"/>
        </p:xfrm>
        <a:graphic>
          <a:graphicData uri="http://schemas.openxmlformats.org/presentationml/2006/ole">
            <mc:AlternateContent xmlns:mc="http://schemas.openxmlformats.org/markup-compatibility/2006">
              <mc:Choice xmlns:v="urn:schemas-microsoft-com:vml" Requires="v">
                <p:oleObj spid="_x0000_s49525" name="Equation" r:id="rId4" imgW="990170" imgH="279279" progId="">
                  <p:embed/>
                </p:oleObj>
              </mc:Choice>
              <mc:Fallback>
                <p:oleObj name="Equation" r:id="rId4" imgW="990170" imgH="279279" progId="">
                  <p:embed/>
                  <p:pic>
                    <p:nvPicPr>
                      <p:cNvPr id="0"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9450" y="1531938"/>
                        <a:ext cx="1373188" cy="385762"/>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95243" name="WordArt 11"/>
          <p:cNvSpPr>
            <a:spLocks noChangeArrowheads="1" noChangeShapeType="1" noTextEdit="1"/>
          </p:cNvSpPr>
          <p:nvPr/>
        </p:nvSpPr>
        <p:spPr bwMode="auto">
          <a:xfrm>
            <a:off x="6916738" y="6145213"/>
            <a:ext cx="1676400" cy="228600"/>
          </a:xfrm>
          <a:prstGeom prst="rect">
            <a:avLst/>
          </a:prstGeom>
        </p:spPr>
        <p:txBody>
          <a:bodyPr wrap="none" fromWordArt="1">
            <a:prstTxWarp prst="textPlain">
              <a:avLst>
                <a:gd name="adj" fmla="val 50000"/>
              </a:avLst>
            </a:prstTxWarp>
          </a:bodyPr>
          <a:lstStyle/>
          <a:p>
            <a:pPr algn="ctr"/>
            <a:r>
              <a:rPr lang="en-US" kern="10">
                <a:ln w="9525">
                  <a:solidFill>
                    <a:srgbClr val="FF3300"/>
                  </a:solidFill>
                  <a:round/>
                  <a:headEnd/>
                  <a:tailEnd/>
                </a:ln>
                <a:solidFill>
                  <a:srgbClr val="FF3300"/>
                </a:solidFill>
                <a:latin typeface="Arial Black"/>
              </a:rPr>
              <a:t>COMPRESSION</a:t>
            </a:r>
          </a:p>
        </p:txBody>
      </p:sp>
      <p:sp>
        <p:nvSpPr>
          <p:cNvPr id="95248" name="Rectangle 16"/>
          <p:cNvSpPr>
            <a:spLocks noChangeArrowheads="1"/>
          </p:cNvSpPr>
          <p:nvPr/>
        </p:nvSpPr>
        <p:spPr bwMode="auto">
          <a:xfrm>
            <a:off x="0" y="0"/>
            <a:ext cx="8229600" cy="835025"/>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Joints</a:t>
            </a:r>
          </a:p>
        </p:txBody>
      </p:sp>
      <p:grpSp>
        <p:nvGrpSpPr>
          <p:cNvPr id="2" name="Group 19"/>
          <p:cNvGrpSpPr>
            <a:grpSpLocks/>
          </p:cNvGrpSpPr>
          <p:nvPr/>
        </p:nvGrpSpPr>
        <p:grpSpPr bwMode="auto">
          <a:xfrm>
            <a:off x="895350" y="3376613"/>
            <a:ext cx="2674938" cy="2501900"/>
            <a:chOff x="261" y="1447"/>
            <a:chExt cx="1685" cy="1576"/>
          </a:xfrm>
        </p:grpSpPr>
        <p:graphicFrame>
          <p:nvGraphicFramePr>
            <p:cNvPr id="49167" name="Object 2"/>
            <p:cNvGraphicFramePr>
              <a:graphicFrameLocks noChangeAspect="1"/>
            </p:cNvGraphicFramePr>
            <p:nvPr/>
          </p:nvGraphicFramePr>
          <p:xfrm>
            <a:off x="310" y="1447"/>
            <a:ext cx="382" cy="233"/>
          </p:xfrm>
          <a:graphic>
            <a:graphicData uri="http://schemas.openxmlformats.org/presentationml/2006/ole">
              <mc:AlternateContent xmlns:mc="http://schemas.openxmlformats.org/markup-compatibility/2006">
                <mc:Choice xmlns:v="urn:schemas-microsoft-com:vml" Requires="v">
                  <p:oleObj spid="_x0000_s49526" name="Equation" r:id="rId6" imgW="457200" imgH="279400" progId="">
                    <p:embed/>
                  </p:oleObj>
                </mc:Choice>
                <mc:Fallback>
                  <p:oleObj name="Equation" r:id="rId6" imgW="457200" imgH="279400" progId="">
                    <p:embed/>
                    <p:pic>
                      <p:nvPicPr>
                        <p:cNvPr id="0" name="Picture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0" y="1447"/>
                          <a:ext cx="382" cy="233"/>
                        </a:xfrm>
                        <a:prstGeom prst="rect">
                          <a:avLst/>
                        </a:prstGeom>
                        <a:solidFill>
                          <a:srgbClr val="00FF00"/>
                        </a:solidFill>
                      </p:spPr>
                    </p:pic>
                  </p:oleObj>
                </mc:Fallback>
              </mc:AlternateContent>
            </a:graphicData>
          </a:graphic>
        </p:graphicFrame>
        <p:sp>
          <p:nvSpPr>
            <p:cNvPr id="49168" name="Line 4"/>
            <p:cNvSpPr>
              <a:spLocks noChangeShapeType="1"/>
            </p:cNvSpPr>
            <p:nvPr/>
          </p:nvSpPr>
          <p:spPr bwMode="auto">
            <a:xfrm flipV="1">
              <a:off x="1643" y="2026"/>
              <a:ext cx="0" cy="683"/>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9" name="Line 7"/>
            <p:cNvSpPr>
              <a:spLocks noChangeShapeType="1"/>
            </p:cNvSpPr>
            <p:nvPr/>
          </p:nvSpPr>
          <p:spPr bwMode="auto">
            <a:xfrm flipV="1">
              <a:off x="727" y="2018"/>
              <a:ext cx="904"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aphicFrame>
          <p:nvGraphicFramePr>
            <p:cNvPr id="49171" name="Object 10"/>
            <p:cNvGraphicFramePr>
              <a:graphicFrameLocks noChangeAspect="1"/>
            </p:cNvGraphicFramePr>
            <p:nvPr/>
          </p:nvGraphicFramePr>
          <p:xfrm>
            <a:off x="261" y="1967"/>
            <a:ext cx="407" cy="249"/>
          </p:xfrm>
          <a:graphic>
            <a:graphicData uri="http://schemas.openxmlformats.org/presentationml/2006/ole">
              <mc:AlternateContent xmlns:mc="http://schemas.openxmlformats.org/markup-compatibility/2006">
                <mc:Choice xmlns:v="urn:schemas-microsoft-com:vml" Requires="v">
                  <p:oleObj spid="_x0000_s49527" name="Equation" r:id="rId8" imgW="457200" imgH="279400" progId="">
                    <p:embed/>
                  </p:oleObj>
                </mc:Choice>
                <mc:Fallback>
                  <p:oleObj name="Equation" r:id="rId8" imgW="457200" imgH="279400" progId="">
                    <p:embed/>
                    <p:pic>
                      <p:nvPicPr>
                        <p:cNvPr id="0" name="Picture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 y="1967"/>
                          <a:ext cx="407" cy="2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72" name="Object 13"/>
            <p:cNvGraphicFramePr>
              <a:graphicFrameLocks noChangeAspect="1"/>
            </p:cNvGraphicFramePr>
            <p:nvPr/>
          </p:nvGraphicFramePr>
          <p:xfrm>
            <a:off x="625" y="1803"/>
            <a:ext cx="554" cy="185"/>
          </p:xfrm>
          <a:graphic>
            <a:graphicData uri="http://schemas.openxmlformats.org/presentationml/2006/ole">
              <mc:AlternateContent xmlns:mc="http://schemas.openxmlformats.org/markup-compatibility/2006">
                <mc:Choice xmlns:v="urn:schemas-microsoft-com:vml" Requires="v">
                  <p:oleObj spid="_x0000_s49528" name="Equation" r:id="rId10" imgW="990170" imgH="330057" progId="">
                    <p:embed/>
                  </p:oleObj>
                </mc:Choice>
                <mc:Fallback>
                  <p:oleObj name="Equation" r:id="rId10" imgW="990170" imgH="330057" progId="">
                    <p:embed/>
                    <p:pic>
                      <p:nvPicPr>
                        <p:cNvPr id="0" name="Picture 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5" y="1803"/>
                          <a:ext cx="554" cy="1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73" name="Object 17"/>
            <p:cNvGraphicFramePr>
              <a:graphicFrameLocks noChangeAspect="1"/>
            </p:cNvGraphicFramePr>
            <p:nvPr/>
          </p:nvGraphicFramePr>
          <p:xfrm>
            <a:off x="1268" y="2718"/>
            <a:ext cx="678" cy="305"/>
          </p:xfrm>
          <a:graphic>
            <a:graphicData uri="http://schemas.openxmlformats.org/presentationml/2006/ole">
              <mc:AlternateContent xmlns:mc="http://schemas.openxmlformats.org/markup-compatibility/2006">
                <mc:Choice xmlns:v="urn:schemas-microsoft-com:vml" Requires="v">
                  <p:oleObj spid="_x0000_s49529" name="Equation" r:id="rId12" imgW="761669" imgH="342751" progId="">
                    <p:embed/>
                  </p:oleObj>
                </mc:Choice>
                <mc:Fallback>
                  <p:oleObj name="Equation" r:id="rId12" imgW="761669" imgH="342751" progId="">
                    <p:embed/>
                    <p:pic>
                      <p:nvPicPr>
                        <p:cNvPr id="0" name="Picture 4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68" y="2718"/>
                          <a:ext cx="678" cy="3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74" name="Object 18"/>
            <p:cNvGraphicFramePr>
              <a:graphicFrameLocks noChangeAspect="1"/>
            </p:cNvGraphicFramePr>
            <p:nvPr/>
          </p:nvGraphicFramePr>
          <p:xfrm>
            <a:off x="1674" y="1727"/>
            <a:ext cx="226" cy="248"/>
          </p:xfrm>
          <a:graphic>
            <a:graphicData uri="http://schemas.openxmlformats.org/presentationml/2006/ole">
              <mc:AlternateContent xmlns:mc="http://schemas.openxmlformats.org/markup-compatibility/2006">
                <mc:Choice xmlns:v="urn:schemas-microsoft-com:vml" Requires="v">
                  <p:oleObj spid="_x0000_s49530" name="Equation" r:id="rId14" imgW="253890" imgH="279279" progId="">
                    <p:embed/>
                  </p:oleObj>
                </mc:Choice>
                <mc:Fallback>
                  <p:oleObj name="Equation" r:id="rId14" imgW="253890" imgH="279279" progId="">
                    <p:embed/>
                    <p:pic>
                      <p:nvPicPr>
                        <p:cNvPr id="0" name="Picture 4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74" y="1727"/>
                          <a:ext cx="226"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 name="Group 30"/>
          <p:cNvGrpSpPr>
            <a:grpSpLocks/>
          </p:cNvGrpSpPr>
          <p:nvPr/>
        </p:nvGrpSpPr>
        <p:grpSpPr bwMode="auto">
          <a:xfrm>
            <a:off x="663575" y="2925763"/>
            <a:ext cx="2911475" cy="2938462"/>
            <a:chOff x="2251" y="2179"/>
            <a:chExt cx="1834" cy="1851"/>
          </a:xfrm>
        </p:grpSpPr>
        <p:sp>
          <p:nvSpPr>
            <p:cNvPr id="49159" name="Line 22"/>
            <p:cNvSpPr>
              <a:spLocks noChangeShapeType="1"/>
            </p:cNvSpPr>
            <p:nvPr/>
          </p:nvSpPr>
          <p:spPr bwMode="auto">
            <a:xfrm flipV="1">
              <a:off x="3782" y="3033"/>
              <a:ext cx="0" cy="683"/>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0" name="Line 23"/>
            <p:cNvSpPr>
              <a:spLocks noChangeShapeType="1"/>
            </p:cNvSpPr>
            <p:nvPr/>
          </p:nvSpPr>
          <p:spPr bwMode="auto">
            <a:xfrm flipV="1">
              <a:off x="2866" y="3025"/>
              <a:ext cx="904"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9161" name="Line 24"/>
            <p:cNvSpPr>
              <a:spLocks noChangeShapeType="1"/>
            </p:cNvSpPr>
            <p:nvPr/>
          </p:nvSpPr>
          <p:spPr bwMode="auto">
            <a:xfrm>
              <a:off x="2846" y="2605"/>
              <a:ext cx="932" cy="39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9162" name="Object 25"/>
            <p:cNvGraphicFramePr>
              <a:graphicFrameLocks noChangeAspect="1"/>
            </p:cNvGraphicFramePr>
            <p:nvPr/>
          </p:nvGraphicFramePr>
          <p:xfrm>
            <a:off x="2401" y="2974"/>
            <a:ext cx="406" cy="248"/>
          </p:xfrm>
          <a:graphic>
            <a:graphicData uri="http://schemas.openxmlformats.org/presentationml/2006/ole">
              <mc:AlternateContent xmlns:mc="http://schemas.openxmlformats.org/markup-compatibility/2006">
                <mc:Choice xmlns:v="urn:schemas-microsoft-com:vml" Requires="v">
                  <p:oleObj spid="_x0000_s49531" name="Equation" r:id="rId16" imgW="457200" imgH="279400" progId="">
                    <p:embed/>
                  </p:oleObj>
                </mc:Choice>
                <mc:Fallback>
                  <p:oleObj name="Equation" r:id="rId16" imgW="457200" imgH="279400" progId="">
                    <p:embed/>
                    <p:pic>
                      <p:nvPicPr>
                        <p:cNvPr id="0" name="Picture 4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401" y="2974"/>
                          <a:ext cx="406"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4" name="Object 27"/>
            <p:cNvGraphicFramePr>
              <a:graphicFrameLocks noChangeAspect="1"/>
            </p:cNvGraphicFramePr>
            <p:nvPr/>
          </p:nvGraphicFramePr>
          <p:xfrm>
            <a:off x="3407" y="3725"/>
            <a:ext cx="678" cy="305"/>
          </p:xfrm>
          <a:graphic>
            <a:graphicData uri="http://schemas.openxmlformats.org/presentationml/2006/ole">
              <mc:AlternateContent xmlns:mc="http://schemas.openxmlformats.org/markup-compatibility/2006">
                <mc:Choice xmlns:v="urn:schemas-microsoft-com:vml" Requires="v">
                  <p:oleObj spid="_x0000_s49532" name="Equation" r:id="rId18" imgW="761669" imgH="342751" progId="">
                    <p:embed/>
                  </p:oleObj>
                </mc:Choice>
                <mc:Fallback>
                  <p:oleObj name="Equation" r:id="rId18" imgW="761669" imgH="342751" progId="">
                    <p:embed/>
                    <p:pic>
                      <p:nvPicPr>
                        <p:cNvPr id="0" name="Picture 4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07" y="3725"/>
                          <a:ext cx="678" cy="3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5" name="Object 28"/>
            <p:cNvGraphicFramePr>
              <a:graphicFrameLocks noChangeAspect="1"/>
            </p:cNvGraphicFramePr>
            <p:nvPr/>
          </p:nvGraphicFramePr>
          <p:xfrm>
            <a:off x="3813" y="2733"/>
            <a:ext cx="226" cy="249"/>
          </p:xfrm>
          <a:graphic>
            <a:graphicData uri="http://schemas.openxmlformats.org/presentationml/2006/ole">
              <mc:AlternateContent xmlns:mc="http://schemas.openxmlformats.org/markup-compatibility/2006">
                <mc:Choice xmlns:v="urn:schemas-microsoft-com:vml" Requires="v">
                  <p:oleObj spid="_x0000_s49533" name="Equation" r:id="rId20" imgW="253890" imgH="279279" progId="">
                    <p:embed/>
                  </p:oleObj>
                </mc:Choice>
                <mc:Fallback>
                  <p:oleObj name="Equation" r:id="rId20" imgW="253890" imgH="279279" progId="">
                    <p:embed/>
                    <p:pic>
                      <p:nvPicPr>
                        <p:cNvPr id="0" name="Picture 4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13" y="2733"/>
                          <a:ext cx="226" cy="2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6" name="Object 29"/>
            <p:cNvGraphicFramePr>
              <a:graphicFrameLocks noChangeAspect="1"/>
            </p:cNvGraphicFramePr>
            <p:nvPr/>
          </p:nvGraphicFramePr>
          <p:xfrm>
            <a:off x="2251" y="2179"/>
            <a:ext cx="1016" cy="327"/>
          </p:xfrm>
          <a:graphic>
            <a:graphicData uri="http://schemas.openxmlformats.org/presentationml/2006/ole">
              <mc:AlternateContent xmlns:mc="http://schemas.openxmlformats.org/markup-compatibility/2006">
                <mc:Choice xmlns:v="urn:schemas-microsoft-com:vml" Requires="v">
                  <p:oleObj spid="_x0000_s49534" name="Equation" r:id="rId22" imgW="1143000" imgH="368300" progId="">
                    <p:embed/>
                  </p:oleObj>
                </mc:Choice>
                <mc:Fallback>
                  <p:oleObj name="Equation" r:id="rId22" imgW="1143000" imgH="368300" progId="">
                    <p:embed/>
                    <p:pic>
                      <p:nvPicPr>
                        <p:cNvPr id="0" name="Picture 4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51" y="2179"/>
                          <a:ext cx="1016" cy="3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 name="Object 9"/>
          <p:cNvGraphicFramePr>
            <a:graphicFrameLocks noChangeAspect="1"/>
          </p:cNvGraphicFramePr>
          <p:nvPr/>
        </p:nvGraphicFramePr>
        <p:xfrm>
          <a:off x="3898900" y="3016250"/>
          <a:ext cx="4524375" cy="509588"/>
        </p:xfrm>
        <a:graphic>
          <a:graphicData uri="http://schemas.openxmlformats.org/presentationml/2006/ole">
            <mc:AlternateContent xmlns:mc="http://schemas.openxmlformats.org/markup-compatibility/2006">
              <mc:Choice xmlns:v="urn:schemas-microsoft-com:vml" Requires="v">
                <p:oleObj spid="_x0000_s49535" name="Equation" r:id="rId24" imgW="3263900" imgH="368300" progId="">
                  <p:embed/>
                </p:oleObj>
              </mc:Choice>
              <mc:Fallback>
                <p:oleObj name="Equation" r:id="rId24" imgW="3263900" imgH="368300" progId="">
                  <p:embed/>
                  <p:pic>
                    <p:nvPicPr>
                      <p:cNvPr id="0" name="Picture 50"/>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898900" y="3016250"/>
                        <a:ext cx="4524375" cy="509588"/>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5" name="Object 9"/>
          <p:cNvGraphicFramePr>
            <a:graphicFrameLocks noChangeAspect="1"/>
          </p:cNvGraphicFramePr>
          <p:nvPr/>
        </p:nvGraphicFramePr>
        <p:xfrm>
          <a:off x="4105275" y="3892550"/>
          <a:ext cx="4225925" cy="509588"/>
        </p:xfrm>
        <a:graphic>
          <a:graphicData uri="http://schemas.openxmlformats.org/presentationml/2006/ole">
            <mc:AlternateContent xmlns:mc="http://schemas.openxmlformats.org/markup-compatibility/2006">
              <mc:Choice xmlns:v="urn:schemas-microsoft-com:vml" Requires="v">
                <p:oleObj spid="_x0000_s49536" name="Equation" r:id="rId26" imgW="3048000" imgH="368300" progId="">
                  <p:embed/>
                </p:oleObj>
              </mc:Choice>
              <mc:Fallback>
                <p:oleObj name="Equation" r:id="rId26" imgW="3048000" imgH="368300" progId="">
                  <p:embed/>
                  <p:pic>
                    <p:nvPicPr>
                      <p:cNvPr id="0" name="Picture 5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105275" y="3892550"/>
                        <a:ext cx="4225925" cy="509588"/>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6" name="Object 9"/>
          <p:cNvGraphicFramePr>
            <a:graphicFrameLocks noChangeAspect="1"/>
          </p:cNvGraphicFramePr>
          <p:nvPr/>
        </p:nvGraphicFramePr>
        <p:xfrm>
          <a:off x="4391025" y="4711700"/>
          <a:ext cx="2938463" cy="1020763"/>
        </p:xfrm>
        <a:graphic>
          <a:graphicData uri="http://schemas.openxmlformats.org/presentationml/2006/ole">
            <mc:AlternateContent xmlns:mc="http://schemas.openxmlformats.org/markup-compatibility/2006">
              <mc:Choice xmlns:v="urn:schemas-microsoft-com:vml" Requires="v">
                <p:oleObj spid="_x0000_s49537" name="Equation" r:id="rId28" imgW="2120900" imgH="736600" progId="">
                  <p:embed/>
                </p:oleObj>
              </mc:Choice>
              <mc:Fallback>
                <p:oleObj name="Equation" r:id="rId28" imgW="2120900" imgH="736600" progId="">
                  <p:embed/>
                  <p:pic>
                    <p:nvPicPr>
                      <p:cNvPr id="0" name="Picture 5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391025" y="4711700"/>
                        <a:ext cx="2938463" cy="1020763"/>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7" name="Object 9"/>
          <p:cNvGraphicFramePr>
            <a:graphicFrameLocks noChangeAspect="1"/>
          </p:cNvGraphicFramePr>
          <p:nvPr/>
        </p:nvGraphicFramePr>
        <p:xfrm>
          <a:off x="4394200" y="6048375"/>
          <a:ext cx="2341563" cy="474663"/>
        </p:xfrm>
        <a:graphic>
          <a:graphicData uri="http://schemas.openxmlformats.org/presentationml/2006/ole">
            <mc:AlternateContent xmlns:mc="http://schemas.openxmlformats.org/markup-compatibility/2006">
              <mc:Choice xmlns:v="urn:schemas-microsoft-com:vml" Requires="v">
                <p:oleObj spid="_x0000_s49538" name="Equation" r:id="rId30" imgW="1688367" imgH="342751" progId="">
                  <p:embed/>
                </p:oleObj>
              </mc:Choice>
              <mc:Fallback>
                <p:oleObj name="Equation" r:id="rId30" imgW="1688367" imgH="342751" progId="">
                  <p:embed/>
                  <p:pic>
                    <p:nvPicPr>
                      <p:cNvPr id="0" name="Picture 53"/>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394200" y="6048375"/>
                        <a:ext cx="2341563" cy="474663"/>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8" name="Object 9"/>
          <p:cNvGraphicFramePr>
            <a:graphicFrameLocks noChangeAspect="1"/>
          </p:cNvGraphicFramePr>
          <p:nvPr/>
        </p:nvGraphicFramePr>
        <p:xfrm>
          <a:off x="5973763" y="2201863"/>
          <a:ext cx="2447925" cy="581025"/>
        </p:xfrm>
        <a:graphic>
          <a:graphicData uri="http://schemas.openxmlformats.org/presentationml/2006/ole">
            <mc:AlternateContent xmlns:mc="http://schemas.openxmlformats.org/markup-compatibility/2006">
              <mc:Choice xmlns:v="urn:schemas-microsoft-com:vml" Requires="v">
                <p:oleObj spid="_x0000_s49539" name="Equation" r:id="rId32" imgW="1765300" imgH="419100" progId="">
                  <p:embed/>
                </p:oleObj>
              </mc:Choice>
              <mc:Fallback>
                <p:oleObj name="Equation" r:id="rId32" imgW="1765300" imgH="419100" progId="">
                  <p:embed/>
                  <p:pic>
                    <p:nvPicPr>
                      <p:cNvPr id="0" name="Picture 54"/>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5973763" y="2201863"/>
                        <a:ext cx="2447925" cy="581025"/>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0" fill="hold" grpId="0" nodeType="clickEffect">
                                  <p:stCondLst>
                                    <p:cond delay="0"/>
                                  </p:stCondLst>
                                  <p:childTnLst>
                                    <p:set>
                                      <p:cBhvr>
                                        <p:cTn id="30" dur="1" fill="hold">
                                          <p:stCondLst>
                                            <p:cond delay="0"/>
                                          </p:stCondLst>
                                        </p:cTn>
                                        <p:tgtEl>
                                          <p:spTgt spid="9524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nodeType="clickEffect">
                                  <p:stCondLst>
                                    <p:cond delay="0"/>
                                  </p:stCondLst>
                                  <p:childTnLst>
                                    <p:set>
                                      <p:cBhvr>
                                        <p:cTn id="34" dur="1" fill="hold">
                                          <p:stCondLst>
                                            <p:cond delay="0"/>
                                          </p:stCondLst>
                                        </p:cTn>
                                        <p:tgtEl>
                                          <p:spTgt spid="2"/>
                                        </p:tgtEl>
                                        <p:attrNameLst>
                                          <p:attrName>style.visibility</p:attrName>
                                        </p:attrNameLst>
                                      </p:cBhvr>
                                      <p:to>
                                        <p:strVal val="hidden"/>
                                      </p:to>
                                    </p:set>
                                  </p:childTnLst>
                                </p:cTn>
                              </p:par>
                            </p:childTnLst>
                          </p:cTn>
                        </p:par>
                        <p:par>
                          <p:cTn id="35" fill="hold" nodeType="afterGroup">
                            <p:stCondLst>
                              <p:cond delay="0"/>
                            </p:stCondLst>
                            <p:childTnLst>
                              <p:par>
                                <p:cTn id="36" presetID="1"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3"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7285" name="Object 5"/>
          <p:cNvGraphicFramePr>
            <a:graphicFrameLocks noChangeAspect="1"/>
          </p:cNvGraphicFramePr>
          <p:nvPr/>
        </p:nvGraphicFramePr>
        <p:xfrm>
          <a:off x="7219950" y="1673225"/>
          <a:ext cx="1203325" cy="330200"/>
        </p:xfrm>
        <a:graphic>
          <a:graphicData uri="http://schemas.openxmlformats.org/presentationml/2006/ole">
            <mc:AlternateContent xmlns:mc="http://schemas.openxmlformats.org/markup-compatibility/2006">
              <mc:Choice xmlns:v="urn:schemas-microsoft-com:vml" Requires="v">
                <p:oleObj spid="_x0000_s50430" name="Equation" r:id="rId4" imgW="1016000" imgH="279400" progId="">
                  <p:embed/>
                </p:oleObj>
              </mc:Choice>
              <mc:Fallback>
                <p:oleObj name="Equation" r:id="rId4" imgW="1016000" imgH="279400" progId="">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19950" y="1673225"/>
                        <a:ext cx="1203325" cy="33020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97293" name="WordArt 13"/>
          <p:cNvSpPr>
            <a:spLocks noChangeArrowheads="1" noChangeShapeType="1" noTextEdit="1"/>
          </p:cNvSpPr>
          <p:nvPr/>
        </p:nvSpPr>
        <p:spPr bwMode="auto">
          <a:xfrm>
            <a:off x="7135813" y="4784725"/>
            <a:ext cx="1219200" cy="228600"/>
          </a:xfrm>
          <a:prstGeom prst="rect">
            <a:avLst/>
          </a:prstGeom>
        </p:spPr>
        <p:txBody>
          <a:bodyPr wrap="none" fromWordArt="1">
            <a:prstTxWarp prst="textPlain">
              <a:avLst>
                <a:gd name="adj" fmla="val 50000"/>
              </a:avLst>
            </a:prstTxWarp>
          </a:bodyPr>
          <a:lstStyle/>
          <a:p>
            <a:pPr algn="ctr"/>
            <a:r>
              <a:rPr lang="en-US" kern="10">
                <a:ln w="9525">
                  <a:solidFill>
                    <a:schemeClr val="accent2"/>
                  </a:solidFill>
                  <a:round/>
                  <a:headEnd/>
                  <a:tailEnd/>
                </a:ln>
                <a:solidFill>
                  <a:schemeClr val="accent2"/>
                </a:solidFill>
                <a:latin typeface="Arial Black"/>
              </a:rPr>
              <a:t>TENSION</a:t>
            </a:r>
          </a:p>
        </p:txBody>
      </p:sp>
      <p:sp>
        <p:nvSpPr>
          <p:cNvPr id="97296" name="Rectangle 16"/>
          <p:cNvSpPr>
            <a:spLocks noChangeArrowheads="1"/>
          </p:cNvSpPr>
          <p:nvPr/>
        </p:nvSpPr>
        <p:spPr bwMode="auto">
          <a:xfrm>
            <a:off x="0" y="0"/>
            <a:ext cx="8229600" cy="790575"/>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Joints</a:t>
            </a:r>
          </a:p>
        </p:txBody>
      </p:sp>
      <p:graphicFrame>
        <p:nvGraphicFramePr>
          <p:cNvPr id="50181" name="Object 17"/>
          <p:cNvGraphicFramePr>
            <a:graphicFrameLocks noChangeAspect="1"/>
          </p:cNvGraphicFramePr>
          <p:nvPr/>
        </p:nvGraphicFramePr>
        <p:xfrm>
          <a:off x="188913" y="3314700"/>
          <a:ext cx="2247900" cy="442913"/>
        </p:xfrm>
        <a:graphic>
          <a:graphicData uri="http://schemas.openxmlformats.org/presentationml/2006/ole">
            <mc:AlternateContent xmlns:mc="http://schemas.openxmlformats.org/markup-compatibility/2006">
              <mc:Choice xmlns:v="urn:schemas-microsoft-com:vml" Requires="v">
                <p:oleObj spid="_x0000_s50431" name="Equation" r:id="rId6" imgW="1866900" imgH="368300" progId="">
                  <p:embed/>
                </p:oleObj>
              </mc:Choice>
              <mc:Fallback>
                <p:oleObj name="Equation" r:id="rId6" imgW="1866900" imgH="368300" progId="">
                  <p:embed/>
                  <p:pic>
                    <p:nvPicPr>
                      <p:cNvPr id="0"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913" y="3314700"/>
                        <a:ext cx="2247900" cy="442913"/>
                      </a:xfrm>
                      <a:prstGeom prst="rect">
                        <a:avLst/>
                      </a:prstGeom>
                      <a:noFill/>
                      <a:extLst>
                        <a:ext uri="{909E8E84-426E-40DD-AFC4-6F175D3DCCD1}">
                          <a14:hiddenFill xmlns:a14="http://schemas.microsoft.com/office/drawing/2010/main">
                            <a:solidFill>
                              <a:srgbClr val="00FF00"/>
                            </a:solidFill>
                          </a14:hiddenFill>
                        </a:ext>
                      </a:extLst>
                    </p:spPr>
                  </p:pic>
                </p:oleObj>
              </mc:Fallback>
            </mc:AlternateContent>
          </a:graphicData>
        </a:graphic>
      </p:graphicFrame>
      <p:sp>
        <p:nvSpPr>
          <p:cNvPr id="50182" name="Line 18"/>
          <p:cNvSpPr>
            <a:spLocks noChangeShapeType="1"/>
          </p:cNvSpPr>
          <p:nvPr/>
        </p:nvSpPr>
        <p:spPr bwMode="auto">
          <a:xfrm flipV="1">
            <a:off x="3303588" y="4325938"/>
            <a:ext cx="0" cy="1084262"/>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3" name="Line 19"/>
          <p:cNvSpPr>
            <a:spLocks noChangeShapeType="1"/>
          </p:cNvSpPr>
          <p:nvPr/>
        </p:nvSpPr>
        <p:spPr bwMode="auto">
          <a:xfrm flipV="1">
            <a:off x="1849438" y="4313238"/>
            <a:ext cx="1435100"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50184" name="Line 20"/>
          <p:cNvSpPr>
            <a:spLocks noChangeShapeType="1"/>
          </p:cNvSpPr>
          <p:nvPr/>
        </p:nvSpPr>
        <p:spPr bwMode="auto">
          <a:xfrm>
            <a:off x="1849438" y="3716338"/>
            <a:ext cx="1479550" cy="6238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97301" name="Object 21"/>
          <p:cNvGraphicFramePr>
            <a:graphicFrameLocks noChangeAspect="1"/>
          </p:cNvGraphicFramePr>
          <p:nvPr/>
        </p:nvGraphicFramePr>
        <p:xfrm>
          <a:off x="1109663" y="4233863"/>
          <a:ext cx="646112" cy="393700"/>
        </p:xfrm>
        <a:graphic>
          <a:graphicData uri="http://schemas.openxmlformats.org/presentationml/2006/ole">
            <mc:AlternateContent xmlns:mc="http://schemas.openxmlformats.org/markup-compatibility/2006">
              <mc:Choice xmlns:v="urn:schemas-microsoft-com:vml" Requires="v">
                <p:oleObj spid="_x0000_s50432" name="Equation" r:id="rId8" imgW="457200" imgH="279400" progId="">
                  <p:embed/>
                </p:oleObj>
              </mc:Choice>
              <mc:Fallback>
                <p:oleObj name="Equation" r:id="rId8" imgW="457200" imgH="279400" progId="">
                  <p:embed/>
                  <p:pic>
                    <p:nvPicPr>
                      <p:cNvPr id="0"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09663" y="4233863"/>
                        <a:ext cx="646112" cy="393700"/>
                      </a:xfrm>
                      <a:prstGeom prst="rect">
                        <a:avLst/>
                      </a:prstGeom>
                      <a:solidFill>
                        <a:srgbClr val="00FF00"/>
                      </a:solidFill>
                    </p:spPr>
                  </p:pic>
                </p:oleObj>
              </mc:Fallback>
            </mc:AlternateContent>
          </a:graphicData>
        </a:graphic>
      </p:graphicFrame>
      <p:graphicFrame>
        <p:nvGraphicFramePr>
          <p:cNvPr id="50186" name="Object 22"/>
          <p:cNvGraphicFramePr>
            <a:graphicFrameLocks noChangeAspect="1"/>
          </p:cNvGraphicFramePr>
          <p:nvPr/>
        </p:nvGraphicFramePr>
        <p:xfrm>
          <a:off x="1687513" y="3973513"/>
          <a:ext cx="877887" cy="292100"/>
        </p:xfrm>
        <a:graphic>
          <a:graphicData uri="http://schemas.openxmlformats.org/presentationml/2006/ole">
            <mc:AlternateContent xmlns:mc="http://schemas.openxmlformats.org/markup-compatibility/2006">
              <mc:Choice xmlns:v="urn:schemas-microsoft-com:vml" Requires="v">
                <p:oleObj spid="_x0000_s50433" name="Equation" r:id="rId10" imgW="990170" imgH="330057" progId="">
                  <p:embed/>
                </p:oleObj>
              </mc:Choice>
              <mc:Fallback>
                <p:oleObj name="Equation" r:id="rId10" imgW="990170" imgH="330057" progId="">
                  <p:embed/>
                  <p:pic>
                    <p:nvPicPr>
                      <p:cNvPr id="0" name="Picture 2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87513" y="3973513"/>
                        <a:ext cx="877887"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187" name="Object 23"/>
          <p:cNvGraphicFramePr>
            <a:graphicFrameLocks noChangeAspect="1"/>
          </p:cNvGraphicFramePr>
          <p:nvPr/>
        </p:nvGraphicFramePr>
        <p:xfrm>
          <a:off x="2708275" y="5424488"/>
          <a:ext cx="1076325" cy="484187"/>
        </p:xfrm>
        <a:graphic>
          <a:graphicData uri="http://schemas.openxmlformats.org/presentationml/2006/ole">
            <mc:AlternateContent xmlns:mc="http://schemas.openxmlformats.org/markup-compatibility/2006">
              <mc:Choice xmlns:v="urn:schemas-microsoft-com:vml" Requires="v">
                <p:oleObj spid="_x0000_s50434" name="Equation" r:id="rId12" imgW="761669" imgH="342751" progId="">
                  <p:embed/>
                </p:oleObj>
              </mc:Choice>
              <mc:Fallback>
                <p:oleObj name="Equation" r:id="rId12" imgW="761669" imgH="342751" progId="">
                  <p:embed/>
                  <p:pic>
                    <p:nvPicPr>
                      <p:cNvPr id="0" name="Picture 2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08275" y="5424488"/>
                        <a:ext cx="1076325"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188" name="Object 24"/>
          <p:cNvGraphicFramePr>
            <a:graphicFrameLocks noChangeAspect="1"/>
          </p:cNvGraphicFramePr>
          <p:nvPr/>
        </p:nvGraphicFramePr>
        <p:xfrm>
          <a:off x="3352800" y="3851275"/>
          <a:ext cx="358775" cy="393700"/>
        </p:xfrm>
        <a:graphic>
          <a:graphicData uri="http://schemas.openxmlformats.org/presentationml/2006/ole">
            <mc:AlternateContent xmlns:mc="http://schemas.openxmlformats.org/markup-compatibility/2006">
              <mc:Choice xmlns:v="urn:schemas-microsoft-com:vml" Requires="v">
                <p:oleObj spid="_x0000_s50435" name="Equation" r:id="rId14" imgW="253890" imgH="279279" progId="">
                  <p:embed/>
                </p:oleObj>
              </mc:Choice>
              <mc:Fallback>
                <p:oleObj name="Equation" r:id="rId14" imgW="253890" imgH="279279" progId="">
                  <p:embed/>
                  <p:pic>
                    <p:nvPicPr>
                      <p:cNvPr id="0" name="Picture 2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52800" y="3851275"/>
                        <a:ext cx="358775"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300" name="Object 33"/>
          <p:cNvGraphicFramePr>
            <a:graphicFrameLocks noChangeAspect="1"/>
          </p:cNvGraphicFramePr>
          <p:nvPr/>
        </p:nvGraphicFramePr>
        <p:xfrm>
          <a:off x="617538" y="4603750"/>
          <a:ext cx="1390650" cy="442913"/>
        </p:xfrm>
        <a:graphic>
          <a:graphicData uri="http://schemas.openxmlformats.org/presentationml/2006/ole">
            <mc:AlternateContent xmlns:mc="http://schemas.openxmlformats.org/markup-compatibility/2006">
              <mc:Choice xmlns:v="urn:schemas-microsoft-com:vml" Requires="v">
                <p:oleObj spid="_x0000_s50436" name="Equation" r:id="rId16" imgW="1155700" imgH="368300" progId="">
                  <p:embed/>
                </p:oleObj>
              </mc:Choice>
              <mc:Fallback>
                <p:oleObj name="Equation" r:id="rId16" imgW="1155700" imgH="368300" progId="">
                  <p:embed/>
                  <p:pic>
                    <p:nvPicPr>
                      <p:cNvPr id="0" name="Picture 2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17538" y="4603750"/>
                        <a:ext cx="1390650" cy="442913"/>
                      </a:xfrm>
                      <a:prstGeom prst="rect">
                        <a:avLst/>
                      </a:prstGeom>
                      <a:noFill/>
                      <a:extLst>
                        <a:ext uri="{909E8E84-426E-40DD-AFC4-6F175D3DCCD1}">
                          <a14:hiddenFill xmlns:a14="http://schemas.microsoft.com/office/drawing/2010/main">
                            <a:solidFill>
                              <a:srgbClr val="00FF00"/>
                            </a:solidFill>
                          </a14:hiddenFill>
                        </a:ext>
                      </a:extLst>
                    </p:spPr>
                  </p:pic>
                </p:oleObj>
              </mc:Fallback>
            </mc:AlternateContent>
          </a:graphicData>
        </a:graphic>
      </p:graphicFrame>
      <p:graphicFrame>
        <p:nvGraphicFramePr>
          <p:cNvPr id="2" name="Object 5"/>
          <p:cNvGraphicFramePr>
            <a:graphicFrameLocks noChangeAspect="1"/>
          </p:cNvGraphicFramePr>
          <p:nvPr/>
        </p:nvGraphicFramePr>
        <p:xfrm>
          <a:off x="4024313" y="3094038"/>
          <a:ext cx="4379912" cy="436562"/>
        </p:xfrm>
        <a:graphic>
          <a:graphicData uri="http://schemas.openxmlformats.org/presentationml/2006/ole">
            <mc:AlternateContent xmlns:mc="http://schemas.openxmlformats.org/markup-compatibility/2006">
              <mc:Choice xmlns:v="urn:schemas-microsoft-com:vml" Requires="v">
                <p:oleObj spid="_x0000_s50437" name="Equation" r:id="rId18" imgW="3695700" imgH="368300" progId="">
                  <p:embed/>
                </p:oleObj>
              </mc:Choice>
              <mc:Fallback>
                <p:oleObj name="Equation" r:id="rId18" imgW="3695700" imgH="368300" progId="">
                  <p:embed/>
                  <p:pic>
                    <p:nvPicPr>
                      <p:cNvPr id="0" name="Picture 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024313" y="3094038"/>
                        <a:ext cx="4379912" cy="436562"/>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3" name="Object 5"/>
          <p:cNvGraphicFramePr>
            <a:graphicFrameLocks noChangeAspect="1"/>
          </p:cNvGraphicFramePr>
          <p:nvPr/>
        </p:nvGraphicFramePr>
        <p:xfrm>
          <a:off x="4446588" y="3886200"/>
          <a:ext cx="3898900" cy="434975"/>
        </p:xfrm>
        <a:graphic>
          <a:graphicData uri="http://schemas.openxmlformats.org/presentationml/2006/ole">
            <mc:AlternateContent xmlns:mc="http://schemas.openxmlformats.org/markup-compatibility/2006">
              <mc:Choice xmlns:v="urn:schemas-microsoft-com:vml" Requires="v">
                <p:oleObj spid="_x0000_s50438" name="Equation" r:id="rId20" imgW="3289300" imgH="368300" progId="">
                  <p:embed/>
                </p:oleObj>
              </mc:Choice>
              <mc:Fallback>
                <p:oleObj name="Equation" r:id="rId20" imgW="3289300" imgH="368300" progId="">
                  <p:embed/>
                  <p:pic>
                    <p:nvPicPr>
                      <p:cNvPr id="0" name="Picture 3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446588" y="3886200"/>
                        <a:ext cx="3898900" cy="434975"/>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4" name="Object 5"/>
          <p:cNvGraphicFramePr>
            <a:graphicFrameLocks noChangeAspect="1"/>
          </p:cNvGraphicFramePr>
          <p:nvPr/>
        </p:nvGraphicFramePr>
        <p:xfrm>
          <a:off x="4452938" y="4745038"/>
          <a:ext cx="2243137" cy="407987"/>
        </p:xfrm>
        <a:graphic>
          <a:graphicData uri="http://schemas.openxmlformats.org/presentationml/2006/ole">
            <mc:AlternateContent xmlns:mc="http://schemas.openxmlformats.org/markup-compatibility/2006">
              <mc:Choice xmlns:v="urn:schemas-microsoft-com:vml" Requires="v">
                <p:oleObj spid="_x0000_s50439" name="Equation" r:id="rId22" imgW="1892300" imgH="342900" progId="">
                  <p:embed/>
                </p:oleObj>
              </mc:Choice>
              <mc:Fallback>
                <p:oleObj name="Equation" r:id="rId22" imgW="1892300" imgH="342900" progId="">
                  <p:embed/>
                  <p:pic>
                    <p:nvPicPr>
                      <p:cNvPr id="0" name="Picture 3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452938" y="4745038"/>
                        <a:ext cx="2243137" cy="407987"/>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5" name="Object 5"/>
          <p:cNvGraphicFramePr>
            <a:graphicFrameLocks noChangeAspect="1"/>
          </p:cNvGraphicFramePr>
          <p:nvPr/>
        </p:nvGraphicFramePr>
        <p:xfrm>
          <a:off x="6375400" y="2359025"/>
          <a:ext cx="2046288" cy="450850"/>
        </p:xfrm>
        <a:graphic>
          <a:graphicData uri="http://schemas.openxmlformats.org/presentationml/2006/ole">
            <mc:AlternateContent xmlns:mc="http://schemas.openxmlformats.org/markup-compatibility/2006">
              <mc:Choice xmlns:v="urn:schemas-microsoft-com:vml" Requires="v">
                <p:oleObj spid="_x0000_s50440" name="Equation" r:id="rId24" imgW="1727200" imgH="381000" progId="">
                  <p:embed/>
                </p:oleObj>
              </mc:Choice>
              <mc:Fallback>
                <p:oleObj name="Equation" r:id="rId24" imgW="1727200" imgH="381000" progId="">
                  <p:embed/>
                  <p:pic>
                    <p:nvPicPr>
                      <p:cNvPr id="0" name="Picture 3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375400" y="2359025"/>
                        <a:ext cx="2046288" cy="45085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72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0" fill="hold" grpId="0" nodeType="clickEffect">
                                  <p:stCondLst>
                                    <p:cond delay="0"/>
                                  </p:stCondLst>
                                  <p:childTnLst>
                                    <p:set>
                                      <p:cBhvr>
                                        <p:cTn id="26" dur="1" fill="hold">
                                          <p:stCondLst>
                                            <p:cond delay="0"/>
                                          </p:stCondLst>
                                        </p:cTn>
                                        <p:tgtEl>
                                          <p:spTgt spid="9729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97301"/>
                                        </p:tgtEl>
                                        <p:attrNameLst>
                                          <p:attrName>style.visibility</p:attrName>
                                        </p:attrNameLst>
                                      </p:cBhvr>
                                      <p:to>
                                        <p:strVal val="hidden"/>
                                      </p:to>
                                    </p:set>
                                  </p:childTnLst>
                                </p:cTn>
                              </p:par>
                            </p:childTnLst>
                          </p:cTn>
                        </p:par>
                        <p:par>
                          <p:cTn id="31" fill="hold" nodeType="afterGroup">
                            <p:stCondLst>
                              <p:cond delay="0"/>
                            </p:stCondLst>
                            <p:childTnLst>
                              <p:par>
                                <p:cTn id="32" presetID="1" presetClass="entr" presetSubtype="0" fill="hold" nodeType="afterEffect">
                                  <p:stCondLst>
                                    <p:cond delay="0"/>
                                  </p:stCondLst>
                                  <p:childTnLst>
                                    <p:set>
                                      <p:cBhvr>
                                        <p:cTn id="33" dur="1" fill="hold">
                                          <p:stCondLst>
                                            <p:cond delay="0"/>
                                          </p:stCondLst>
                                        </p:cTn>
                                        <p:tgtEl>
                                          <p:spTgt spid="12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3"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Line 5"/>
          <p:cNvSpPr>
            <a:spLocks noChangeShapeType="1"/>
          </p:cNvSpPr>
          <p:nvPr/>
        </p:nvSpPr>
        <p:spPr bwMode="auto">
          <a:xfrm flipV="1">
            <a:off x="1406525" y="3122613"/>
            <a:ext cx="704850"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51203" name="Line 6"/>
          <p:cNvSpPr>
            <a:spLocks noChangeShapeType="1"/>
          </p:cNvSpPr>
          <p:nvPr/>
        </p:nvSpPr>
        <p:spPr bwMode="auto">
          <a:xfrm flipV="1">
            <a:off x="2060575" y="3125788"/>
            <a:ext cx="70485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04" name="Line 7"/>
          <p:cNvSpPr>
            <a:spLocks noChangeShapeType="1"/>
          </p:cNvSpPr>
          <p:nvPr/>
        </p:nvSpPr>
        <p:spPr bwMode="auto">
          <a:xfrm>
            <a:off x="2119313" y="2300288"/>
            <a:ext cx="0" cy="862012"/>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51205" name="Line 8"/>
          <p:cNvSpPr>
            <a:spLocks noChangeShapeType="1"/>
          </p:cNvSpPr>
          <p:nvPr/>
        </p:nvSpPr>
        <p:spPr bwMode="auto">
          <a:xfrm>
            <a:off x="2124075" y="3152775"/>
            <a:ext cx="0" cy="1144588"/>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99339" name="Object 11"/>
          <p:cNvGraphicFramePr>
            <a:graphicFrameLocks noChangeAspect="1"/>
          </p:cNvGraphicFramePr>
          <p:nvPr/>
        </p:nvGraphicFramePr>
        <p:xfrm>
          <a:off x="5878513" y="1611313"/>
          <a:ext cx="1466850" cy="563562"/>
        </p:xfrm>
        <a:graphic>
          <a:graphicData uri="http://schemas.openxmlformats.org/presentationml/2006/ole">
            <mc:AlternateContent xmlns:mc="http://schemas.openxmlformats.org/markup-compatibility/2006">
              <mc:Choice xmlns:v="urn:schemas-microsoft-com:vml" Requires="v">
                <p:oleObj spid="_x0000_s51302" name="Equation" r:id="rId4" imgW="990170" imgH="380835" progId="">
                  <p:embed/>
                </p:oleObj>
              </mc:Choice>
              <mc:Fallback>
                <p:oleObj name="Equation" r:id="rId4" imgW="990170" imgH="380835" progId="">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78513" y="1611313"/>
                        <a:ext cx="1466850" cy="563562"/>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99341" name="WordArt 13"/>
          <p:cNvSpPr>
            <a:spLocks noChangeArrowheads="1" noChangeShapeType="1" noTextEdit="1"/>
          </p:cNvSpPr>
          <p:nvPr/>
        </p:nvSpPr>
        <p:spPr bwMode="auto">
          <a:xfrm>
            <a:off x="7523163" y="4276725"/>
            <a:ext cx="1219200" cy="228600"/>
          </a:xfrm>
          <a:prstGeom prst="rect">
            <a:avLst/>
          </a:prstGeom>
        </p:spPr>
        <p:txBody>
          <a:bodyPr wrap="none" fromWordArt="1">
            <a:prstTxWarp prst="textPlain">
              <a:avLst>
                <a:gd name="adj" fmla="val 50000"/>
              </a:avLst>
            </a:prstTxWarp>
          </a:bodyPr>
          <a:lstStyle/>
          <a:p>
            <a:pPr algn="ctr"/>
            <a:r>
              <a:rPr lang="en-US" kern="10">
                <a:ln w="9525">
                  <a:solidFill>
                    <a:schemeClr val="accent2"/>
                  </a:solidFill>
                  <a:round/>
                  <a:headEnd/>
                  <a:tailEnd/>
                </a:ln>
                <a:solidFill>
                  <a:schemeClr val="accent2"/>
                </a:solidFill>
                <a:latin typeface="Arial Black"/>
              </a:rPr>
              <a:t>TENSION</a:t>
            </a:r>
          </a:p>
        </p:txBody>
      </p:sp>
      <p:sp>
        <p:nvSpPr>
          <p:cNvPr id="99344" name="Rectangle 16"/>
          <p:cNvSpPr>
            <a:spLocks noChangeArrowheads="1"/>
          </p:cNvSpPr>
          <p:nvPr/>
        </p:nvSpPr>
        <p:spPr bwMode="auto">
          <a:xfrm>
            <a:off x="0" y="0"/>
            <a:ext cx="8229600" cy="820738"/>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Method of Joints</a:t>
            </a:r>
          </a:p>
        </p:txBody>
      </p:sp>
      <p:sp>
        <p:nvSpPr>
          <p:cNvPr id="51209" name="Text Box 17"/>
          <p:cNvSpPr txBox="1">
            <a:spLocks noChangeArrowheads="1"/>
          </p:cNvSpPr>
          <p:nvPr/>
        </p:nvSpPr>
        <p:spPr bwMode="auto">
          <a:xfrm>
            <a:off x="1549400" y="4383088"/>
            <a:ext cx="13477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500lb</a:t>
            </a:r>
          </a:p>
        </p:txBody>
      </p:sp>
      <p:sp>
        <p:nvSpPr>
          <p:cNvPr id="51210" name="Text Box 18"/>
          <p:cNvSpPr txBox="1">
            <a:spLocks noChangeArrowheads="1"/>
          </p:cNvSpPr>
          <p:nvPr/>
        </p:nvSpPr>
        <p:spPr bwMode="auto">
          <a:xfrm>
            <a:off x="2182813" y="2613025"/>
            <a:ext cx="482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dirty="0"/>
              <a:t>D</a:t>
            </a:r>
          </a:p>
        </p:txBody>
      </p:sp>
      <p:sp>
        <p:nvSpPr>
          <p:cNvPr id="99347" name="Text Box 19"/>
          <p:cNvSpPr txBox="1">
            <a:spLocks noChangeArrowheads="1"/>
          </p:cNvSpPr>
          <p:nvPr/>
        </p:nvSpPr>
        <p:spPr bwMode="auto">
          <a:xfrm>
            <a:off x="1603376" y="1155701"/>
            <a:ext cx="820737" cy="519112"/>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dirty="0"/>
              <a:t>BD</a:t>
            </a:r>
          </a:p>
        </p:txBody>
      </p:sp>
      <p:sp>
        <p:nvSpPr>
          <p:cNvPr id="99348" name="Text Box 20"/>
          <p:cNvSpPr txBox="1">
            <a:spLocks noChangeArrowheads="1"/>
          </p:cNvSpPr>
          <p:nvPr/>
        </p:nvSpPr>
        <p:spPr bwMode="auto">
          <a:xfrm>
            <a:off x="1558925" y="1681162"/>
            <a:ext cx="1338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dirty="0"/>
              <a:t>500lb</a:t>
            </a:r>
          </a:p>
        </p:txBody>
      </p:sp>
      <p:graphicFrame>
        <p:nvGraphicFramePr>
          <p:cNvPr id="2" name="Object 11"/>
          <p:cNvGraphicFramePr>
            <a:graphicFrameLocks noChangeAspect="1"/>
          </p:cNvGraphicFramePr>
          <p:nvPr/>
        </p:nvGraphicFramePr>
        <p:xfrm>
          <a:off x="5051425" y="2408238"/>
          <a:ext cx="2293938" cy="563562"/>
        </p:xfrm>
        <a:graphic>
          <a:graphicData uri="http://schemas.openxmlformats.org/presentationml/2006/ole">
            <mc:AlternateContent xmlns:mc="http://schemas.openxmlformats.org/markup-compatibility/2006">
              <mc:Choice xmlns:v="urn:schemas-microsoft-com:vml" Requires="v">
                <p:oleObj spid="_x0000_s51303" name="Equation" r:id="rId6" imgW="1548728" imgH="380835" progId="">
                  <p:embed/>
                </p:oleObj>
              </mc:Choice>
              <mc:Fallback>
                <p:oleObj name="Equation" r:id="rId6" imgW="1548728" imgH="380835" progId="">
                  <p:embed/>
                  <p:pic>
                    <p:nvPicPr>
                      <p:cNvPr id="0"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51425" y="2408238"/>
                        <a:ext cx="2293938" cy="563562"/>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3" name="Object 11"/>
          <p:cNvGraphicFramePr>
            <a:graphicFrameLocks noChangeAspect="1"/>
          </p:cNvGraphicFramePr>
          <p:nvPr/>
        </p:nvGraphicFramePr>
        <p:xfrm>
          <a:off x="4584700" y="3313113"/>
          <a:ext cx="2767013" cy="412750"/>
        </p:xfrm>
        <a:graphic>
          <a:graphicData uri="http://schemas.openxmlformats.org/presentationml/2006/ole">
            <mc:AlternateContent xmlns:mc="http://schemas.openxmlformats.org/markup-compatibility/2006">
              <mc:Choice xmlns:v="urn:schemas-microsoft-com:vml" Requires="v">
                <p:oleObj spid="_x0000_s51304" name="Equation" r:id="rId8" imgW="1866900" imgH="279400" progId="">
                  <p:embed/>
                </p:oleObj>
              </mc:Choice>
              <mc:Fallback>
                <p:oleObj name="Equation" r:id="rId8" imgW="1866900" imgH="279400" progId="">
                  <p:embed/>
                  <p:pic>
                    <p:nvPicPr>
                      <p:cNvPr id="0" name="Picture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84700" y="3313113"/>
                        <a:ext cx="2767013" cy="41275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graphicFrame>
        <p:nvGraphicFramePr>
          <p:cNvPr id="4" name="Object 11"/>
          <p:cNvGraphicFramePr>
            <a:graphicFrameLocks noChangeAspect="1"/>
          </p:cNvGraphicFramePr>
          <p:nvPr/>
        </p:nvGraphicFramePr>
        <p:xfrm>
          <a:off x="5191125" y="4151313"/>
          <a:ext cx="2144713" cy="414337"/>
        </p:xfrm>
        <a:graphic>
          <a:graphicData uri="http://schemas.openxmlformats.org/presentationml/2006/ole">
            <mc:AlternateContent xmlns:mc="http://schemas.openxmlformats.org/markup-compatibility/2006">
              <mc:Choice xmlns:v="urn:schemas-microsoft-com:vml" Requires="v">
                <p:oleObj spid="_x0000_s51305" name="Equation" r:id="rId10" imgW="1447800" imgH="279400" progId="">
                  <p:embed/>
                </p:oleObj>
              </mc:Choice>
              <mc:Fallback>
                <p:oleObj name="Equation" r:id="rId10" imgW="1447800" imgH="279400" progId="">
                  <p:embed/>
                  <p:pic>
                    <p:nvPicPr>
                      <p:cNvPr id="0" name="Picture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91125" y="4151313"/>
                        <a:ext cx="2144713" cy="414337"/>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0" fill="hold" grpId="0" nodeType="clickEffect">
                                  <p:stCondLst>
                                    <p:cond delay="0"/>
                                  </p:stCondLst>
                                  <p:childTnLst>
                                    <p:set>
                                      <p:cBhvr>
                                        <p:cTn id="22" dur="1" fill="hold">
                                          <p:stCondLst>
                                            <p:cond delay="0"/>
                                          </p:stCondLst>
                                        </p:cTn>
                                        <p:tgtEl>
                                          <p:spTgt spid="9934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9347"/>
                                        </p:tgtEl>
                                        <p:attrNameLst>
                                          <p:attrName>style.visibility</p:attrName>
                                        </p:attrNameLst>
                                      </p:cBhvr>
                                      <p:to>
                                        <p:strVal val="hidden"/>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99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1" grpId="0" animBg="1"/>
      <p:bldP spid="99347" grpId="0" animBg="1"/>
      <p:bldP spid="9934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768724" y="3124201"/>
            <a:ext cx="3913715" cy="1633538"/>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79" name="Line 3"/>
          <p:cNvSpPr>
            <a:spLocks noChangeShapeType="1"/>
          </p:cNvSpPr>
          <p:nvPr/>
        </p:nvSpPr>
        <p:spPr bwMode="auto">
          <a:xfrm flipV="1">
            <a:off x="1193800" y="3060700"/>
            <a:ext cx="2613025" cy="1755775"/>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0" name="Line 4"/>
          <p:cNvSpPr>
            <a:spLocks noChangeShapeType="1"/>
          </p:cNvSpPr>
          <p:nvPr/>
        </p:nvSpPr>
        <p:spPr bwMode="auto">
          <a:xfrm flipH="1">
            <a:off x="3725863" y="3086100"/>
            <a:ext cx="17462" cy="1719263"/>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1" name="Line 5"/>
          <p:cNvSpPr>
            <a:spLocks noChangeShapeType="1"/>
          </p:cNvSpPr>
          <p:nvPr/>
        </p:nvSpPr>
        <p:spPr bwMode="auto">
          <a:xfrm flipV="1">
            <a:off x="3756025" y="4787900"/>
            <a:ext cx="4048600" cy="12700"/>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2" name="Line 6"/>
          <p:cNvSpPr>
            <a:spLocks noChangeShapeType="1"/>
          </p:cNvSpPr>
          <p:nvPr/>
        </p:nvSpPr>
        <p:spPr bwMode="auto">
          <a:xfrm>
            <a:off x="1165225" y="4787900"/>
            <a:ext cx="2628900" cy="12700"/>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3" name="Oval 7"/>
          <p:cNvSpPr>
            <a:spLocks noChangeArrowheads="1"/>
          </p:cNvSpPr>
          <p:nvPr/>
        </p:nvSpPr>
        <p:spPr bwMode="auto">
          <a:xfrm>
            <a:off x="7685562" y="4726781"/>
            <a:ext cx="119063" cy="122237"/>
          </a:xfrm>
          <a:prstGeom prst="ellipse">
            <a:avLst/>
          </a:prstGeom>
          <a:solidFill>
            <a:srgbClr val="808080"/>
          </a:solidFill>
          <a:ln w="9525">
            <a:solidFill>
              <a:schemeClr val="tx1"/>
            </a:solidFill>
            <a:round/>
            <a:headEnd/>
            <a:tailEnd/>
          </a:ln>
        </p:spPr>
        <p:txBody>
          <a:bodyPr wrap="none" anchor="ctr"/>
          <a:lstStyle/>
          <a:p>
            <a:endParaRPr lang="en-US"/>
          </a:p>
        </p:txBody>
      </p:sp>
      <p:sp>
        <p:nvSpPr>
          <p:cNvPr id="24584" name="Oval 8"/>
          <p:cNvSpPr>
            <a:spLocks noChangeArrowheads="1"/>
          </p:cNvSpPr>
          <p:nvPr/>
        </p:nvSpPr>
        <p:spPr bwMode="auto">
          <a:xfrm>
            <a:off x="1192213" y="4730750"/>
            <a:ext cx="119062" cy="122238"/>
          </a:xfrm>
          <a:prstGeom prst="ellipse">
            <a:avLst/>
          </a:prstGeom>
          <a:solidFill>
            <a:srgbClr val="808080"/>
          </a:solidFill>
          <a:ln w="9525">
            <a:solidFill>
              <a:schemeClr val="tx1"/>
            </a:solidFill>
            <a:round/>
            <a:headEnd/>
            <a:tailEnd/>
          </a:ln>
        </p:spPr>
        <p:txBody>
          <a:bodyPr wrap="none" anchor="ctr"/>
          <a:lstStyle/>
          <a:p>
            <a:endParaRPr lang="en-US"/>
          </a:p>
        </p:txBody>
      </p:sp>
      <p:sp>
        <p:nvSpPr>
          <p:cNvPr id="24585" name="Oval 9"/>
          <p:cNvSpPr>
            <a:spLocks noChangeArrowheads="1"/>
          </p:cNvSpPr>
          <p:nvPr/>
        </p:nvSpPr>
        <p:spPr bwMode="auto">
          <a:xfrm>
            <a:off x="3694113" y="3068638"/>
            <a:ext cx="119062" cy="122237"/>
          </a:xfrm>
          <a:prstGeom prst="ellipse">
            <a:avLst/>
          </a:prstGeom>
          <a:solidFill>
            <a:srgbClr val="808080"/>
          </a:solidFill>
          <a:ln w="9525">
            <a:solidFill>
              <a:schemeClr val="tx1"/>
            </a:solidFill>
            <a:round/>
            <a:headEnd/>
            <a:tailEnd/>
          </a:ln>
        </p:spPr>
        <p:txBody>
          <a:bodyPr wrap="none" anchor="ctr"/>
          <a:lstStyle/>
          <a:p>
            <a:endParaRPr lang="en-US"/>
          </a:p>
        </p:txBody>
      </p:sp>
      <p:sp>
        <p:nvSpPr>
          <p:cNvPr id="24586" name="Oval 10"/>
          <p:cNvSpPr>
            <a:spLocks noChangeArrowheads="1"/>
          </p:cNvSpPr>
          <p:nvPr/>
        </p:nvSpPr>
        <p:spPr bwMode="auto">
          <a:xfrm>
            <a:off x="3695700" y="4733925"/>
            <a:ext cx="119063" cy="122238"/>
          </a:xfrm>
          <a:prstGeom prst="ellipse">
            <a:avLst/>
          </a:prstGeom>
          <a:solidFill>
            <a:srgbClr val="808080"/>
          </a:solidFill>
          <a:ln w="9525">
            <a:solidFill>
              <a:schemeClr val="tx1"/>
            </a:solidFill>
            <a:round/>
            <a:headEnd/>
            <a:tailEnd/>
          </a:ln>
        </p:spPr>
        <p:txBody>
          <a:bodyPr wrap="none" anchor="ctr"/>
          <a:lstStyle/>
          <a:p>
            <a:endParaRPr lang="en-US"/>
          </a:p>
        </p:txBody>
      </p:sp>
      <p:sp>
        <p:nvSpPr>
          <p:cNvPr id="24587" name="Text Box 11"/>
          <p:cNvSpPr txBox="1">
            <a:spLocks noChangeArrowheads="1"/>
          </p:cNvSpPr>
          <p:nvPr/>
        </p:nvSpPr>
        <p:spPr bwMode="auto">
          <a:xfrm>
            <a:off x="947738" y="4360863"/>
            <a:ext cx="498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a:t>A</a:t>
            </a:r>
          </a:p>
        </p:txBody>
      </p:sp>
      <p:sp>
        <p:nvSpPr>
          <p:cNvPr id="24588" name="Text Box 12"/>
          <p:cNvSpPr txBox="1">
            <a:spLocks noChangeArrowheads="1"/>
          </p:cNvSpPr>
          <p:nvPr/>
        </p:nvSpPr>
        <p:spPr bwMode="auto">
          <a:xfrm>
            <a:off x="3276600" y="2751138"/>
            <a:ext cx="387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a:t>B</a:t>
            </a:r>
          </a:p>
        </p:txBody>
      </p:sp>
      <p:sp>
        <p:nvSpPr>
          <p:cNvPr id="24589" name="Text Box 13"/>
          <p:cNvSpPr txBox="1">
            <a:spLocks noChangeArrowheads="1"/>
          </p:cNvSpPr>
          <p:nvPr/>
        </p:nvSpPr>
        <p:spPr bwMode="auto">
          <a:xfrm>
            <a:off x="3363913" y="4413250"/>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a:t>C</a:t>
            </a:r>
          </a:p>
        </p:txBody>
      </p:sp>
      <p:sp>
        <p:nvSpPr>
          <p:cNvPr id="24590" name="Text Box 14"/>
          <p:cNvSpPr txBox="1">
            <a:spLocks noChangeArrowheads="1"/>
          </p:cNvSpPr>
          <p:nvPr/>
        </p:nvSpPr>
        <p:spPr bwMode="auto">
          <a:xfrm>
            <a:off x="7625237" y="4334307"/>
            <a:ext cx="358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dirty="0"/>
              <a:t>D</a:t>
            </a:r>
          </a:p>
        </p:txBody>
      </p:sp>
      <p:sp>
        <p:nvSpPr>
          <p:cNvPr id="267279" name="Text Box 15"/>
          <p:cNvSpPr txBox="1">
            <a:spLocks noChangeArrowheads="1"/>
          </p:cNvSpPr>
          <p:nvPr/>
        </p:nvSpPr>
        <p:spPr bwMode="auto">
          <a:xfrm>
            <a:off x="3161677" y="6049902"/>
            <a:ext cx="22479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dirty="0"/>
              <a:t>F</a:t>
            </a:r>
            <a:r>
              <a:rPr lang="en-US" sz="2000" b="1" baseline="-25000" dirty="0"/>
              <a:t>c</a:t>
            </a:r>
            <a:r>
              <a:rPr lang="en-US" sz="2000" b="1" dirty="0"/>
              <a:t> = </a:t>
            </a:r>
            <a:r>
              <a:rPr lang="en-US" sz="2000" b="1" dirty="0" smtClean="0"/>
              <a:t>10,000</a:t>
            </a:r>
            <a:r>
              <a:rPr lang="en-US" sz="2000" b="1" dirty="0"/>
              <a:t>. </a:t>
            </a:r>
            <a:r>
              <a:rPr lang="en-US" sz="2000" b="1" dirty="0" err="1" smtClean="0"/>
              <a:t>lbs</a:t>
            </a:r>
            <a:endParaRPr lang="en-US" sz="2000" b="1" dirty="0"/>
          </a:p>
        </p:txBody>
      </p:sp>
      <p:grpSp>
        <p:nvGrpSpPr>
          <p:cNvPr id="2" name="Group 16"/>
          <p:cNvGrpSpPr>
            <a:grpSpLocks/>
          </p:cNvGrpSpPr>
          <p:nvPr/>
        </p:nvGrpSpPr>
        <p:grpSpPr bwMode="auto">
          <a:xfrm>
            <a:off x="1006475" y="4852988"/>
            <a:ext cx="477838" cy="622300"/>
            <a:chOff x="678" y="3138"/>
            <a:chExt cx="362" cy="483"/>
          </a:xfrm>
        </p:grpSpPr>
        <p:sp>
          <p:nvSpPr>
            <p:cNvPr id="24615" name="AutoShape 17"/>
            <p:cNvSpPr>
              <a:spLocks noChangeArrowheads="1"/>
            </p:cNvSpPr>
            <p:nvPr/>
          </p:nvSpPr>
          <p:spPr bwMode="auto">
            <a:xfrm>
              <a:off x="680" y="3138"/>
              <a:ext cx="360" cy="36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4616" name="Rectangle 18"/>
            <p:cNvSpPr>
              <a:spLocks noChangeArrowheads="1"/>
            </p:cNvSpPr>
            <p:nvPr/>
          </p:nvSpPr>
          <p:spPr bwMode="auto">
            <a:xfrm>
              <a:off x="678" y="3498"/>
              <a:ext cx="360" cy="123"/>
            </a:xfrm>
            <a:prstGeom prst="rect">
              <a:avLst/>
            </a:prstGeom>
            <a:solidFill>
              <a:srgbClr val="808080"/>
            </a:solidFill>
            <a:ln w="9525">
              <a:solidFill>
                <a:schemeClr val="tx1"/>
              </a:solidFill>
              <a:miter lim="800000"/>
              <a:headEnd/>
              <a:tailEnd/>
            </a:ln>
          </p:spPr>
          <p:txBody>
            <a:bodyPr wrap="none" anchor="ctr"/>
            <a:lstStyle/>
            <a:p>
              <a:endParaRPr lang="en-US"/>
            </a:p>
          </p:txBody>
        </p:sp>
      </p:grpSp>
      <p:grpSp>
        <p:nvGrpSpPr>
          <p:cNvPr id="3" name="Group 19"/>
          <p:cNvGrpSpPr>
            <a:grpSpLocks/>
          </p:cNvGrpSpPr>
          <p:nvPr/>
        </p:nvGrpSpPr>
        <p:grpSpPr bwMode="auto">
          <a:xfrm>
            <a:off x="7510143" y="4864100"/>
            <a:ext cx="469900" cy="641350"/>
            <a:chOff x="4976" y="3096"/>
            <a:chExt cx="360" cy="476"/>
          </a:xfrm>
        </p:grpSpPr>
        <p:sp>
          <p:nvSpPr>
            <p:cNvPr id="24610" name="AutoShape 20"/>
            <p:cNvSpPr>
              <a:spLocks noChangeArrowheads="1"/>
            </p:cNvSpPr>
            <p:nvPr/>
          </p:nvSpPr>
          <p:spPr bwMode="auto">
            <a:xfrm>
              <a:off x="4976" y="3096"/>
              <a:ext cx="360" cy="36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4611" name="Rectangle 21"/>
            <p:cNvSpPr>
              <a:spLocks noChangeArrowheads="1"/>
            </p:cNvSpPr>
            <p:nvPr/>
          </p:nvSpPr>
          <p:spPr bwMode="auto">
            <a:xfrm>
              <a:off x="4976" y="3449"/>
              <a:ext cx="360" cy="123"/>
            </a:xfrm>
            <a:prstGeom prst="rect">
              <a:avLst/>
            </a:prstGeom>
            <a:solidFill>
              <a:srgbClr val="808080"/>
            </a:solidFill>
            <a:ln w="9525">
              <a:solidFill>
                <a:schemeClr val="tx1"/>
              </a:solidFill>
              <a:miter lim="800000"/>
              <a:headEnd/>
              <a:tailEnd/>
            </a:ln>
          </p:spPr>
          <p:txBody>
            <a:bodyPr wrap="none" anchor="ctr"/>
            <a:lstStyle/>
            <a:p>
              <a:endParaRPr lang="en-US"/>
            </a:p>
          </p:txBody>
        </p:sp>
        <p:sp>
          <p:nvSpPr>
            <p:cNvPr id="24612" name="AutoShape 22"/>
            <p:cNvSpPr>
              <a:spLocks noChangeArrowheads="1"/>
            </p:cNvSpPr>
            <p:nvPr/>
          </p:nvSpPr>
          <p:spPr bwMode="auto">
            <a:xfrm>
              <a:off x="4991" y="3457"/>
              <a:ext cx="100" cy="10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40 w 21600"/>
                <a:gd name="T25" fmla="*/ 3115 h 21600"/>
                <a:gd name="T26" fmla="*/ 18360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a:p>
          </p:txBody>
        </p:sp>
        <p:sp>
          <p:nvSpPr>
            <p:cNvPr id="24613" name="AutoShape 23"/>
            <p:cNvSpPr>
              <a:spLocks noChangeArrowheads="1"/>
            </p:cNvSpPr>
            <p:nvPr/>
          </p:nvSpPr>
          <p:spPr bwMode="auto">
            <a:xfrm>
              <a:off x="5108" y="3457"/>
              <a:ext cx="100" cy="10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40 w 21600"/>
                <a:gd name="T25" fmla="*/ 3115 h 21600"/>
                <a:gd name="T26" fmla="*/ 18360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a:p>
          </p:txBody>
        </p:sp>
        <p:sp>
          <p:nvSpPr>
            <p:cNvPr id="24614" name="AutoShape 24"/>
            <p:cNvSpPr>
              <a:spLocks noChangeArrowheads="1"/>
            </p:cNvSpPr>
            <p:nvPr/>
          </p:nvSpPr>
          <p:spPr bwMode="auto">
            <a:xfrm>
              <a:off x="5220" y="3457"/>
              <a:ext cx="100" cy="10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40 w 21600"/>
                <a:gd name="T25" fmla="*/ 3115 h 21600"/>
                <a:gd name="T26" fmla="*/ 18360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a:p>
          </p:txBody>
        </p:sp>
      </p:grpSp>
      <p:sp>
        <p:nvSpPr>
          <p:cNvPr id="267289" name="AutoShape 25"/>
          <p:cNvSpPr>
            <a:spLocks noChangeArrowheads="1"/>
          </p:cNvSpPr>
          <p:nvPr/>
        </p:nvSpPr>
        <p:spPr bwMode="auto">
          <a:xfrm>
            <a:off x="3629819" y="4880768"/>
            <a:ext cx="247650" cy="1249363"/>
          </a:xfrm>
          <a:prstGeom prst="downArrow">
            <a:avLst>
              <a:gd name="adj1" fmla="val 50000"/>
              <a:gd name="adj2" fmla="val 126122"/>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95" name="Rectangle 26"/>
          <p:cNvSpPr>
            <a:spLocks noGrp="1" noChangeArrowheads="1"/>
          </p:cNvSpPr>
          <p:nvPr>
            <p:ph type="title"/>
          </p:nvPr>
        </p:nvSpPr>
        <p:spPr>
          <a:xfrm>
            <a:off x="87888" y="261182"/>
            <a:ext cx="3958019" cy="1025662"/>
          </a:xfrm>
        </p:spPr>
        <p:txBody>
          <a:bodyPr/>
          <a:lstStyle/>
          <a:p>
            <a:pPr eaLnBrk="1" hangingPunct="1"/>
            <a:r>
              <a:rPr lang="en-US" sz="4000" dirty="0" smtClean="0"/>
              <a:t>Moment Calculations</a:t>
            </a:r>
          </a:p>
        </p:txBody>
      </p:sp>
      <p:sp>
        <p:nvSpPr>
          <p:cNvPr id="24596" name="Rectangle 27"/>
          <p:cNvSpPr>
            <a:spLocks noChangeArrowheads="1"/>
          </p:cNvSpPr>
          <p:nvPr/>
        </p:nvSpPr>
        <p:spPr bwMode="auto">
          <a:xfrm>
            <a:off x="-282737" y="1442303"/>
            <a:ext cx="3912556" cy="74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sz="3600" dirty="0" smtClean="0"/>
              <a:t>	Truss problem I</a:t>
            </a:r>
            <a:endParaRPr lang="en-US" sz="4000" dirty="0"/>
          </a:p>
        </p:txBody>
      </p:sp>
      <p:sp>
        <p:nvSpPr>
          <p:cNvPr id="24597" name="Rectangle 29"/>
          <p:cNvSpPr>
            <a:spLocks noChangeArrowheads="1"/>
          </p:cNvSpPr>
          <p:nvPr/>
        </p:nvSpPr>
        <p:spPr bwMode="auto">
          <a:xfrm>
            <a:off x="2351088" y="4449763"/>
            <a:ext cx="65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b="1">
                <a:solidFill>
                  <a:schemeClr val="accent2"/>
                </a:solidFill>
              </a:rPr>
              <a:t>24 ft</a:t>
            </a:r>
          </a:p>
        </p:txBody>
      </p:sp>
      <p:sp>
        <p:nvSpPr>
          <p:cNvPr id="24598" name="Rectangle 30"/>
          <p:cNvSpPr>
            <a:spLocks noChangeArrowheads="1"/>
          </p:cNvSpPr>
          <p:nvPr/>
        </p:nvSpPr>
        <p:spPr bwMode="auto">
          <a:xfrm>
            <a:off x="4922838" y="4415415"/>
            <a:ext cx="6591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b="1" dirty="0" smtClean="0">
                <a:solidFill>
                  <a:schemeClr val="accent2"/>
                </a:solidFill>
              </a:rPr>
              <a:t>44 </a:t>
            </a:r>
            <a:r>
              <a:rPr lang="en-US" sz="1800" b="1" dirty="0" err="1">
                <a:solidFill>
                  <a:schemeClr val="accent2"/>
                </a:solidFill>
              </a:rPr>
              <a:t>ft</a:t>
            </a:r>
            <a:endParaRPr lang="en-US" sz="1800" b="1" dirty="0">
              <a:solidFill>
                <a:schemeClr val="accent2"/>
              </a:solidFill>
            </a:endParaRPr>
          </a:p>
        </p:txBody>
      </p:sp>
      <p:sp>
        <p:nvSpPr>
          <p:cNvPr id="24599" name="Rectangle 31"/>
          <p:cNvSpPr>
            <a:spLocks noChangeArrowheads="1"/>
          </p:cNvSpPr>
          <p:nvPr/>
        </p:nvSpPr>
        <p:spPr bwMode="auto">
          <a:xfrm rot="-5400000">
            <a:off x="3231979" y="3709472"/>
            <a:ext cx="6591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b="1" dirty="0" smtClean="0">
                <a:solidFill>
                  <a:schemeClr val="accent2"/>
                </a:solidFill>
              </a:rPr>
              <a:t>18 </a:t>
            </a:r>
            <a:r>
              <a:rPr lang="en-US" sz="1800" b="1" dirty="0" err="1">
                <a:solidFill>
                  <a:schemeClr val="accent2"/>
                </a:solidFill>
              </a:rPr>
              <a:t>ft</a:t>
            </a:r>
            <a:endParaRPr lang="en-US" sz="1800" b="1" dirty="0">
              <a:solidFill>
                <a:schemeClr val="accent2"/>
              </a:solidFill>
            </a:endParaRPr>
          </a:p>
        </p:txBody>
      </p:sp>
      <p:sp>
        <p:nvSpPr>
          <p:cNvPr id="267299" name="Rectangle 35"/>
          <p:cNvSpPr>
            <a:spLocks noChangeArrowheads="1"/>
          </p:cNvSpPr>
          <p:nvPr/>
        </p:nvSpPr>
        <p:spPr bwMode="auto">
          <a:xfrm>
            <a:off x="4045907" y="117929"/>
            <a:ext cx="4944463" cy="256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25000"/>
              </a:spcBef>
              <a:spcAft>
                <a:spcPct val="25000"/>
              </a:spcAft>
            </a:pPr>
            <a:r>
              <a:rPr lang="en-US" sz="1400" b="1" i="1" dirty="0" smtClean="0">
                <a:solidFill>
                  <a:srgbClr val="CC0000"/>
                </a:solidFill>
              </a:rPr>
              <a:t>Requirements:</a:t>
            </a:r>
          </a:p>
          <a:p>
            <a:pPr marL="457200" indent="-457200">
              <a:spcBef>
                <a:spcPct val="25000"/>
              </a:spcBef>
              <a:spcAft>
                <a:spcPct val="25000"/>
              </a:spcAft>
              <a:buAutoNum type="arabicPeriod"/>
            </a:pPr>
            <a:r>
              <a:rPr lang="en-US" sz="1400" b="1" i="1" dirty="0" smtClean="0">
                <a:solidFill>
                  <a:srgbClr val="CC0000"/>
                </a:solidFill>
              </a:rPr>
              <a:t>Draw the reaction forces at A and D</a:t>
            </a:r>
          </a:p>
          <a:p>
            <a:pPr marL="457200" indent="-457200">
              <a:spcBef>
                <a:spcPct val="25000"/>
              </a:spcBef>
              <a:spcAft>
                <a:spcPct val="25000"/>
              </a:spcAft>
              <a:buFontTx/>
              <a:buAutoNum type="arabicPeriod"/>
            </a:pPr>
            <a:r>
              <a:rPr lang="en-US" sz="1400" b="1" i="1" dirty="0" smtClean="0">
                <a:solidFill>
                  <a:srgbClr val="CC0000"/>
                </a:solidFill>
              </a:rPr>
              <a:t>Choose A as the pivot point. Use </a:t>
            </a:r>
            <a:r>
              <a:rPr lang="el-GR" sz="1400" b="1" dirty="0">
                <a:solidFill>
                  <a:schemeClr val="accent2"/>
                </a:solidFill>
              </a:rPr>
              <a:t>Σ</a:t>
            </a:r>
            <a:r>
              <a:rPr lang="en-US" sz="1400" b="1" dirty="0">
                <a:solidFill>
                  <a:schemeClr val="accent2"/>
                </a:solidFill>
              </a:rPr>
              <a:t>M = </a:t>
            </a:r>
            <a:r>
              <a:rPr lang="en-US" sz="1400" b="1" dirty="0" smtClean="0">
                <a:solidFill>
                  <a:schemeClr val="accent2"/>
                </a:solidFill>
              </a:rPr>
              <a:t>0 </a:t>
            </a:r>
            <a:r>
              <a:rPr lang="en-US" sz="1400" b="1" i="1" dirty="0" smtClean="0">
                <a:solidFill>
                  <a:srgbClr val="C00000"/>
                </a:solidFill>
              </a:rPr>
              <a:t>to solve the reaction force at D. </a:t>
            </a:r>
          </a:p>
          <a:p>
            <a:pPr marL="457200" indent="-457200">
              <a:spcBef>
                <a:spcPct val="25000"/>
              </a:spcBef>
              <a:spcAft>
                <a:spcPct val="25000"/>
              </a:spcAft>
              <a:buFontTx/>
              <a:buAutoNum type="arabicPeriod"/>
            </a:pPr>
            <a:r>
              <a:rPr lang="en-US" sz="1400" b="1" i="1" dirty="0" smtClean="0">
                <a:solidFill>
                  <a:srgbClr val="C00000"/>
                </a:solidFill>
              </a:rPr>
              <a:t>Use </a:t>
            </a:r>
            <a:r>
              <a:rPr lang="el-GR" sz="1400" b="1" dirty="0" smtClean="0">
                <a:solidFill>
                  <a:schemeClr val="accent2"/>
                </a:solidFill>
              </a:rPr>
              <a:t>Σ</a:t>
            </a:r>
            <a:r>
              <a:rPr lang="en-US" sz="1400" b="1" dirty="0" smtClean="0">
                <a:solidFill>
                  <a:schemeClr val="accent2"/>
                </a:solidFill>
              </a:rPr>
              <a:t>F</a:t>
            </a:r>
            <a:r>
              <a:rPr lang="en-US" sz="1400" b="1" baseline="-25000" dirty="0">
                <a:solidFill>
                  <a:schemeClr val="accent2"/>
                </a:solidFill>
              </a:rPr>
              <a:t>Y</a:t>
            </a:r>
            <a:r>
              <a:rPr lang="en-US" sz="1400" b="1" dirty="0" smtClean="0">
                <a:solidFill>
                  <a:schemeClr val="accent2"/>
                </a:solidFill>
              </a:rPr>
              <a:t> </a:t>
            </a:r>
            <a:r>
              <a:rPr lang="en-US" sz="1400" b="1" dirty="0">
                <a:solidFill>
                  <a:schemeClr val="accent2"/>
                </a:solidFill>
              </a:rPr>
              <a:t>= 0 </a:t>
            </a:r>
            <a:r>
              <a:rPr lang="en-US" sz="1400" b="1" i="1" dirty="0" smtClean="0">
                <a:solidFill>
                  <a:srgbClr val="C00000"/>
                </a:solidFill>
              </a:rPr>
              <a:t>to solve the reaction force at A. </a:t>
            </a:r>
          </a:p>
          <a:p>
            <a:pPr marL="457200" indent="-457200">
              <a:spcBef>
                <a:spcPct val="25000"/>
              </a:spcBef>
              <a:spcAft>
                <a:spcPct val="25000"/>
              </a:spcAft>
              <a:buFontTx/>
              <a:buAutoNum type="arabicPeriod"/>
            </a:pPr>
            <a:r>
              <a:rPr lang="en-US" sz="1400" b="1" i="1" dirty="0" smtClean="0">
                <a:solidFill>
                  <a:srgbClr val="C00000"/>
                </a:solidFill>
              </a:rPr>
              <a:t>Use sine-cosine-tangent to find the truss angles (SOH-CAH-TOA)</a:t>
            </a:r>
          </a:p>
          <a:p>
            <a:pPr marL="457200" indent="-457200">
              <a:spcBef>
                <a:spcPct val="25000"/>
              </a:spcBef>
              <a:spcAft>
                <a:spcPct val="25000"/>
              </a:spcAft>
              <a:buFontTx/>
              <a:buAutoNum type="arabicPeriod"/>
            </a:pPr>
            <a:r>
              <a:rPr lang="en-US" sz="1400" b="1" i="1" dirty="0" smtClean="0">
                <a:solidFill>
                  <a:srgbClr val="C00000"/>
                </a:solidFill>
              </a:rPr>
              <a:t>Use the Method of Joints to solve the internal stresses. Show all forces on drawing. </a:t>
            </a:r>
            <a:endParaRPr lang="en-US" sz="1400" b="1" i="1" dirty="0">
              <a:solidFill>
                <a:srgbClr val="C00000"/>
              </a:solidFill>
            </a:endParaRPr>
          </a:p>
        </p:txBody>
      </p:sp>
    </p:spTree>
    <p:custDataLst>
      <p:tags r:id="rId1"/>
    </p:custDataLst>
    <p:extLst>
      <p:ext uri="{BB962C8B-B14F-4D97-AF65-F5344CB8AC3E}">
        <p14:creationId xmlns:p14="http://schemas.microsoft.com/office/powerpoint/2010/main" val="4191825425"/>
      </p:ext>
    </p:extLst>
  </p:cSld>
  <p:clrMapOvr>
    <a:masterClrMapping/>
  </p:clrMapOvr>
  <p:transition advTm="7206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7289"/>
                                        </p:tgtEl>
                                        <p:attrNameLst>
                                          <p:attrName>style.visibility</p:attrName>
                                        </p:attrNameLst>
                                      </p:cBhvr>
                                      <p:to>
                                        <p:strVal val="visible"/>
                                      </p:to>
                                    </p:set>
                                    <p:animEffect transition="in" filter="wipe(up)">
                                      <p:cBhvr>
                                        <p:cTn id="7" dur="500"/>
                                        <p:tgtEl>
                                          <p:spTgt spid="26728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7279"/>
                                        </p:tgtEl>
                                        <p:attrNameLst>
                                          <p:attrName>style.visibility</p:attrName>
                                        </p:attrNameLst>
                                      </p:cBhvr>
                                      <p:to>
                                        <p:strVal val="visible"/>
                                      </p:to>
                                    </p:set>
                                    <p:animEffect transition="in" filter="wipe(up)">
                                      <p:cBhvr>
                                        <p:cTn id="10" dur="500"/>
                                        <p:tgtEl>
                                          <p:spTgt spid="26727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67299"/>
                                        </p:tgtEl>
                                        <p:attrNameLst>
                                          <p:attrName>style.visibility</p:attrName>
                                        </p:attrNameLst>
                                      </p:cBhvr>
                                      <p:to>
                                        <p:strVal val="visible"/>
                                      </p:to>
                                    </p:set>
                                    <p:animEffect transition="in" filter="wipe(left)">
                                      <p:cBhvr>
                                        <p:cTn id="15" dur="500"/>
                                        <p:tgtEl>
                                          <p:spTgt spid="267299"/>
                                        </p:tgtEl>
                                      </p:cBhvr>
                                    </p:animEffect>
                                  </p:childTnLst>
                                </p:cTn>
                              </p:par>
                            </p:childTnLst>
                          </p:cTn>
                        </p:par>
                        <p:par>
                          <p:cTn id="16" fill="hold" nodeType="afterGroup">
                            <p:stCondLst>
                              <p:cond delay="500"/>
                            </p:stCondLst>
                            <p:childTnLst>
                              <p:par>
                                <p:cTn id="17" presetID="9" presetClass="exit" presetSubtype="0" fill="hold" nodeType="afterEffect">
                                  <p:stCondLst>
                                    <p:cond delay="0"/>
                                  </p:stCondLst>
                                  <p:childTnLst>
                                    <p:animEffect transition="out" filter="dissolve">
                                      <p:cBhvr>
                                        <p:cTn id="18" dur="500"/>
                                        <p:tgtEl>
                                          <p:spTgt spid="2"/>
                                        </p:tgtEl>
                                      </p:cBhvr>
                                    </p:animEffect>
                                    <p:set>
                                      <p:cBhvr>
                                        <p:cTn id="19" dur="1" fill="hold">
                                          <p:stCondLst>
                                            <p:cond delay="499"/>
                                          </p:stCondLst>
                                        </p:cTn>
                                        <p:tgtEl>
                                          <p:spTgt spid="2"/>
                                        </p:tgtEl>
                                        <p:attrNameLst>
                                          <p:attrName>style.visibility</p:attrName>
                                        </p:attrNameLst>
                                      </p:cBhvr>
                                      <p:to>
                                        <p:strVal val="hidden"/>
                                      </p:to>
                                    </p:set>
                                  </p:childTnLst>
                                </p:cTn>
                              </p:par>
                              <p:par>
                                <p:cTn id="20" presetID="9" presetClass="exit" presetSubtype="0" fill="hold" nodeType="withEffect">
                                  <p:stCondLst>
                                    <p:cond delay="0"/>
                                  </p:stCondLst>
                                  <p:childTnLst>
                                    <p:animEffect transition="out" filter="dissolv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9" grpId="0"/>
      <p:bldP spid="267289" grpId="0" animBg="1"/>
      <p:bldP spid="26729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768724" y="3124201"/>
            <a:ext cx="3913715" cy="1633538"/>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79" name="Line 3"/>
          <p:cNvSpPr>
            <a:spLocks noChangeShapeType="1"/>
          </p:cNvSpPr>
          <p:nvPr/>
        </p:nvSpPr>
        <p:spPr bwMode="auto">
          <a:xfrm flipV="1">
            <a:off x="1193800" y="3060700"/>
            <a:ext cx="2613025" cy="1755775"/>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0" name="Line 4"/>
          <p:cNvSpPr>
            <a:spLocks noChangeShapeType="1"/>
          </p:cNvSpPr>
          <p:nvPr/>
        </p:nvSpPr>
        <p:spPr bwMode="auto">
          <a:xfrm flipH="1">
            <a:off x="3725863" y="3086100"/>
            <a:ext cx="17462" cy="1719263"/>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1" name="Line 5"/>
          <p:cNvSpPr>
            <a:spLocks noChangeShapeType="1"/>
          </p:cNvSpPr>
          <p:nvPr/>
        </p:nvSpPr>
        <p:spPr bwMode="auto">
          <a:xfrm flipV="1">
            <a:off x="3756025" y="4787900"/>
            <a:ext cx="4048600" cy="12700"/>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2" name="Line 6"/>
          <p:cNvSpPr>
            <a:spLocks noChangeShapeType="1"/>
          </p:cNvSpPr>
          <p:nvPr/>
        </p:nvSpPr>
        <p:spPr bwMode="auto">
          <a:xfrm>
            <a:off x="1165225" y="4787900"/>
            <a:ext cx="2628900" cy="12700"/>
          </a:xfrm>
          <a:prstGeom prst="line">
            <a:avLst/>
          </a:prstGeom>
          <a:noFill/>
          <a:ln w="139700">
            <a:pattFill prst="lgConfetti">
              <a:fgClr>
                <a:srgbClr val="808080"/>
              </a:fgClr>
              <a:bgClr>
                <a:srgbClr val="EAEAEA"/>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3" name="Oval 7"/>
          <p:cNvSpPr>
            <a:spLocks noChangeArrowheads="1"/>
          </p:cNvSpPr>
          <p:nvPr/>
        </p:nvSpPr>
        <p:spPr bwMode="auto">
          <a:xfrm>
            <a:off x="7685562" y="4726781"/>
            <a:ext cx="119063" cy="122237"/>
          </a:xfrm>
          <a:prstGeom prst="ellipse">
            <a:avLst/>
          </a:prstGeom>
          <a:solidFill>
            <a:srgbClr val="808080"/>
          </a:solidFill>
          <a:ln w="9525">
            <a:solidFill>
              <a:schemeClr val="tx1"/>
            </a:solidFill>
            <a:round/>
            <a:headEnd/>
            <a:tailEnd/>
          </a:ln>
        </p:spPr>
        <p:txBody>
          <a:bodyPr wrap="none" anchor="ctr"/>
          <a:lstStyle/>
          <a:p>
            <a:endParaRPr lang="en-US"/>
          </a:p>
        </p:txBody>
      </p:sp>
      <p:sp>
        <p:nvSpPr>
          <p:cNvPr id="24584" name="Oval 8"/>
          <p:cNvSpPr>
            <a:spLocks noChangeArrowheads="1"/>
          </p:cNvSpPr>
          <p:nvPr/>
        </p:nvSpPr>
        <p:spPr bwMode="auto">
          <a:xfrm>
            <a:off x="1165225" y="4729738"/>
            <a:ext cx="119062" cy="122238"/>
          </a:xfrm>
          <a:prstGeom prst="ellipse">
            <a:avLst/>
          </a:prstGeom>
          <a:solidFill>
            <a:srgbClr val="808080"/>
          </a:solidFill>
          <a:ln w="9525">
            <a:solidFill>
              <a:schemeClr val="tx1"/>
            </a:solidFill>
            <a:round/>
            <a:headEnd/>
            <a:tailEnd/>
          </a:ln>
        </p:spPr>
        <p:txBody>
          <a:bodyPr wrap="none" anchor="ctr"/>
          <a:lstStyle/>
          <a:p>
            <a:endParaRPr lang="en-US"/>
          </a:p>
        </p:txBody>
      </p:sp>
      <p:sp>
        <p:nvSpPr>
          <p:cNvPr id="24585" name="Oval 9"/>
          <p:cNvSpPr>
            <a:spLocks noChangeArrowheads="1"/>
          </p:cNvSpPr>
          <p:nvPr/>
        </p:nvSpPr>
        <p:spPr bwMode="auto">
          <a:xfrm>
            <a:off x="3694113" y="3068638"/>
            <a:ext cx="119062" cy="122237"/>
          </a:xfrm>
          <a:prstGeom prst="ellipse">
            <a:avLst/>
          </a:prstGeom>
          <a:solidFill>
            <a:srgbClr val="808080"/>
          </a:solidFill>
          <a:ln w="9525">
            <a:solidFill>
              <a:schemeClr val="tx1"/>
            </a:solidFill>
            <a:round/>
            <a:headEnd/>
            <a:tailEnd/>
          </a:ln>
        </p:spPr>
        <p:txBody>
          <a:bodyPr wrap="none" anchor="ctr"/>
          <a:lstStyle/>
          <a:p>
            <a:endParaRPr lang="en-US"/>
          </a:p>
        </p:txBody>
      </p:sp>
      <p:sp>
        <p:nvSpPr>
          <p:cNvPr id="24586" name="Oval 10"/>
          <p:cNvSpPr>
            <a:spLocks noChangeArrowheads="1"/>
          </p:cNvSpPr>
          <p:nvPr/>
        </p:nvSpPr>
        <p:spPr bwMode="auto">
          <a:xfrm>
            <a:off x="3658097" y="4733131"/>
            <a:ext cx="119063" cy="122238"/>
          </a:xfrm>
          <a:prstGeom prst="ellipse">
            <a:avLst/>
          </a:prstGeom>
          <a:solidFill>
            <a:srgbClr val="808080"/>
          </a:solidFill>
          <a:ln w="9525">
            <a:solidFill>
              <a:schemeClr val="tx1"/>
            </a:solidFill>
            <a:round/>
            <a:headEnd/>
            <a:tailEnd/>
          </a:ln>
        </p:spPr>
        <p:txBody>
          <a:bodyPr wrap="none" anchor="ctr"/>
          <a:lstStyle/>
          <a:p>
            <a:endParaRPr lang="en-US"/>
          </a:p>
        </p:txBody>
      </p:sp>
      <p:sp>
        <p:nvSpPr>
          <p:cNvPr id="24587" name="Text Box 11"/>
          <p:cNvSpPr txBox="1">
            <a:spLocks noChangeArrowheads="1"/>
          </p:cNvSpPr>
          <p:nvPr/>
        </p:nvSpPr>
        <p:spPr bwMode="auto">
          <a:xfrm>
            <a:off x="947738" y="4360863"/>
            <a:ext cx="498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a:t>A</a:t>
            </a:r>
          </a:p>
        </p:txBody>
      </p:sp>
      <p:sp>
        <p:nvSpPr>
          <p:cNvPr id="24588" name="Text Box 12"/>
          <p:cNvSpPr txBox="1">
            <a:spLocks noChangeArrowheads="1"/>
          </p:cNvSpPr>
          <p:nvPr/>
        </p:nvSpPr>
        <p:spPr bwMode="auto">
          <a:xfrm>
            <a:off x="3276600" y="2751138"/>
            <a:ext cx="387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a:t>B</a:t>
            </a:r>
          </a:p>
        </p:txBody>
      </p:sp>
      <p:sp>
        <p:nvSpPr>
          <p:cNvPr id="24589" name="Text Box 13"/>
          <p:cNvSpPr txBox="1">
            <a:spLocks noChangeArrowheads="1"/>
          </p:cNvSpPr>
          <p:nvPr/>
        </p:nvSpPr>
        <p:spPr bwMode="auto">
          <a:xfrm>
            <a:off x="3363913" y="4413250"/>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a:t>C</a:t>
            </a:r>
          </a:p>
        </p:txBody>
      </p:sp>
      <p:sp>
        <p:nvSpPr>
          <p:cNvPr id="24590" name="Text Box 14"/>
          <p:cNvSpPr txBox="1">
            <a:spLocks noChangeArrowheads="1"/>
          </p:cNvSpPr>
          <p:nvPr/>
        </p:nvSpPr>
        <p:spPr bwMode="auto">
          <a:xfrm>
            <a:off x="7625237" y="4334307"/>
            <a:ext cx="358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dirty="0"/>
              <a:t>D</a:t>
            </a:r>
          </a:p>
        </p:txBody>
      </p:sp>
      <p:sp>
        <p:nvSpPr>
          <p:cNvPr id="267279" name="Text Box 15"/>
          <p:cNvSpPr txBox="1">
            <a:spLocks noChangeArrowheads="1"/>
          </p:cNvSpPr>
          <p:nvPr/>
        </p:nvSpPr>
        <p:spPr bwMode="auto">
          <a:xfrm>
            <a:off x="6680674" y="6216157"/>
            <a:ext cx="22479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spcBef>
                <a:spcPct val="50000"/>
              </a:spcBef>
            </a:pPr>
            <a:r>
              <a:rPr lang="en-US" sz="2000" b="1" dirty="0" smtClean="0"/>
              <a:t>F</a:t>
            </a:r>
            <a:r>
              <a:rPr lang="en-US" sz="2000" b="1" baseline="-25000" dirty="0"/>
              <a:t>D</a:t>
            </a:r>
            <a:r>
              <a:rPr lang="en-US" sz="2000" b="1" dirty="0" smtClean="0"/>
              <a:t> </a:t>
            </a:r>
            <a:r>
              <a:rPr lang="en-US" sz="2000" b="1" dirty="0"/>
              <a:t>= </a:t>
            </a:r>
            <a:r>
              <a:rPr lang="en-US" sz="2000" b="1" dirty="0" smtClean="0"/>
              <a:t>10,000</a:t>
            </a:r>
            <a:r>
              <a:rPr lang="en-US" sz="2000" b="1" dirty="0"/>
              <a:t>. </a:t>
            </a:r>
            <a:r>
              <a:rPr lang="en-US" sz="2000" b="1" dirty="0" err="1" smtClean="0"/>
              <a:t>lbs</a:t>
            </a:r>
            <a:endParaRPr lang="en-US" sz="2000" b="1" dirty="0"/>
          </a:p>
        </p:txBody>
      </p:sp>
      <p:grpSp>
        <p:nvGrpSpPr>
          <p:cNvPr id="2" name="Group 16"/>
          <p:cNvGrpSpPr>
            <a:grpSpLocks/>
          </p:cNvGrpSpPr>
          <p:nvPr/>
        </p:nvGrpSpPr>
        <p:grpSpPr bwMode="auto">
          <a:xfrm>
            <a:off x="990956" y="4854138"/>
            <a:ext cx="477838" cy="622300"/>
            <a:chOff x="678" y="3138"/>
            <a:chExt cx="362" cy="483"/>
          </a:xfrm>
        </p:grpSpPr>
        <p:sp>
          <p:nvSpPr>
            <p:cNvPr id="24615" name="AutoShape 17"/>
            <p:cNvSpPr>
              <a:spLocks noChangeArrowheads="1"/>
            </p:cNvSpPr>
            <p:nvPr/>
          </p:nvSpPr>
          <p:spPr bwMode="auto">
            <a:xfrm>
              <a:off x="680" y="3138"/>
              <a:ext cx="360" cy="36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4616" name="Rectangle 18"/>
            <p:cNvSpPr>
              <a:spLocks noChangeArrowheads="1"/>
            </p:cNvSpPr>
            <p:nvPr/>
          </p:nvSpPr>
          <p:spPr bwMode="auto">
            <a:xfrm>
              <a:off x="678" y="3498"/>
              <a:ext cx="360" cy="123"/>
            </a:xfrm>
            <a:prstGeom prst="rect">
              <a:avLst/>
            </a:prstGeom>
            <a:solidFill>
              <a:srgbClr val="808080"/>
            </a:solidFill>
            <a:ln w="9525">
              <a:solidFill>
                <a:schemeClr val="tx1"/>
              </a:solidFill>
              <a:miter lim="800000"/>
              <a:headEnd/>
              <a:tailEnd/>
            </a:ln>
          </p:spPr>
          <p:txBody>
            <a:bodyPr wrap="none" anchor="ctr"/>
            <a:lstStyle/>
            <a:p>
              <a:endParaRPr lang="en-US"/>
            </a:p>
          </p:txBody>
        </p:sp>
      </p:grpSp>
      <p:grpSp>
        <p:nvGrpSpPr>
          <p:cNvPr id="3" name="Group 19"/>
          <p:cNvGrpSpPr>
            <a:grpSpLocks/>
          </p:cNvGrpSpPr>
          <p:nvPr/>
        </p:nvGrpSpPr>
        <p:grpSpPr bwMode="auto">
          <a:xfrm>
            <a:off x="3490913" y="4871244"/>
            <a:ext cx="469900" cy="641350"/>
            <a:chOff x="4976" y="3096"/>
            <a:chExt cx="360" cy="476"/>
          </a:xfrm>
        </p:grpSpPr>
        <p:sp>
          <p:nvSpPr>
            <p:cNvPr id="24610" name="AutoShape 20"/>
            <p:cNvSpPr>
              <a:spLocks noChangeArrowheads="1"/>
            </p:cNvSpPr>
            <p:nvPr/>
          </p:nvSpPr>
          <p:spPr bwMode="auto">
            <a:xfrm>
              <a:off x="4976" y="3096"/>
              <a:ext cx="360" cy="36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4611" name="Rectangle 21"/>
            <p:cNvSpPr>
              <a:spLocks noChangeArrowheads="1"/>
            </p:cNvSpPr>
            <p:nvPr/>
          </p:nvSpPr>
          <p:spPr bwMode="auto">
            <a:xfrm>
              <a:off x="4976" y="3449"/>
              <a:ext cx="360" cy="123"/>
            </a:xfrm>
            <a:prstGeom prst="rect">
              <a:avLst/>
            </a:prstGeom>
            <a:solidFill>
              <a:srgbClr val="808080"/>
            </a:solidFill>
            <a:ln w="9525">
              <a:solidFill>
                <a:schemeClr val="tx1"/>
              </a:solidFill>
              <a:miter lim="800000"/>
              <a:headEnd/>
              <a:tailEnd/>
            </a:ln>
          </p:spPr>
          <p:txBody>
            <a:bodyPr wrap="none" anchor="ctr"/>
            <a:lstStyle/>
            <a:p>
              <a:endParaRPr lang="en-US"/>
            </a:p>
          </p:txBody>
        </p:sp>
        <p:sp>
          <p:nvSpPr>
            <p:cNvPr id="24612" name="AutoShape 22"/>
            <p:cNvSpPr>
              <a:spLocks noChangeArrowheads="1"/>
            </p:cNvSpPr>
            <p:nvPr/>
          </p:nvSpPr>
          <p:spPr bwMode="auto">
            <a:xfrm>
              <a:off x="4991" y="3457"/>
              <a:ext cx="100" cy="10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40 w 21600"/>
                <a:gd name="T25" fmla="*/ 3115 h 21600"/>
                <a:gd name="T26" fmla="*/ 18360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a:p>
          </p:txBody>
        </p:sp>
        <p:sp>
          <p:nvSpPr>
            <p:cNvPr id="24613" name="AutoShape 23"/>
            <p:cNvSpPr>
              <a:spLocks noChangeArrowheads="1"/>
            </p:cNvSpPr>
            <p:nvPr/>
          </p:nvSpPr>
          <p:spPr bwMode="auto">
            <a:xfrm>
              <a:off x="5108" y="3457"/>
              <a:ext cx="100" cy="10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40 w 21600"/>
                <a:gd name="T25" fmla="*/ 3115 h 21600"/>
                <a:gd name="T26" fmla="*/ 18360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a:p>
          </p:txBody>
        </p:sp>
        <p:sp>
          <p:nvSpPr>
            <p:cNvPr id="24614" name="AutoShape 24"/>
            <p:cNvSpPr>
              <a:spLocks noChangeArrowheads="1"/>
            </p:cNvSpPr>
            <p:nvPr/>
          </p:nvSpPr>
          <p:spPr bwMode="auto">
            <a:xfrm>
              <a:off x="5220" y="3457"/>
              <a:ext cx="100" cy="10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40 w 21600"/>
                <a:gd name="T25" fmla="*/ 3115 h 21600"/>
                <a:gd name="T26" fmla="*/ 18360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en-US"/>
            </a:p>
          </p:txBody>
        </p:sp>
      </p:grpSp>
      <p:sp>
        <p:nvSpPr>
          <p:cNvPr id="267289" name="AutoShape 25"/>
          <p:cNvSpPr>
            <a:spLocks noChangeArrowheads="1"/>
          </p:cNvSpPr>
          <p:nvPr/>
        </p:nvSpPr>
        <p:spPr bwMode="auto">
          <a:xfrm>
            <a:off x="7625237" y="4855369"/>
            <a:ext cx="247650" cy="1249363"/>
          </a:xfrm>
          <a:prstGeom prst="downArrow">
            <a:avLst>
              <a:gd name="adj1" fmla="val 50000"/>
              <a:gd name="adj2" fmla="val 126122"/>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95" name="Rectangle 26"/>
          <p:cNvSpPr>
            <a:spLocks noGrp="1" noChangeArrowheads="1"/>
          </p:cNvSpPr>
          <p:nvPr>
            <p:ph type="title"/>
          </p:nvPr>
        </p:nvSpPr>
        <p:spPr>
          <a:xfrm>
            <a:off x="87888" y="261182"/>
            <a:ext cx="3958019" cy="1025662"/>
          </a:xfrm>
        </p:spPr>
        <p:txBody>
          <a:bodyPr/>
          <a:lstStyle/>
          <a:p>
            <a:pPr eaLnBrk="1" hangingPunct="1"/>
            <a:r>
              <a:rPr lang="en-US" sz="4000" dirty="0" smtClean="0"/>
              <a:t>Moment Calculations</a:t>
            </a:r>
          </a:p>
        </p:txBody>
      </p:sp>
      <p:sp>
        <p:nvSpPr>
          <p:cNvPr id="24596" name="Rectangle 27"/>
          <p:cNvSpPr>
            <a:spLocks noChangeArrowheads="1"/>
          </p:cNvSpPr>
          <p:nvPr/>
        </p:nvSpPr>
        <p:spPr bwMode="auto">
          <a:xfrm>
            <a:off x="-282737" y="1442303"/>
            <a:ext cx="3976850" cy="74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sz="3600" dirty="0" smtClean="0"/>
              <a:t>	Truss problem II</a:t>
            </a:r>
            <a:endParaRPr lang="en-US" sz="4000" dirty="0"/>
          </a:p>
        </p:txBody>
      </p:sp>
      <p:sp>
        <p:nvSpPr>
          <p:cNvPr id="24597" name="Rectangle 29"/>
          <p:cNvSpPr>
            <a:spLocks noChangeArrowheads="1"/>
          </p:cNvSpPr>
          <p:nvPr/>
        </p:nvSpPr>
        <p:spPr bwMode="auto">
          <a:xfrm>
            <a:off x="2216945" y="4411663"/>
            <a:ext cx="65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b="1" dirty="0">
                <a:solidFill>
                  <a:schemeClr val="accent2"/>
                </a:solidFill>
              </a:rPr>
              <a:t>24 </a:t>
            </a:r>
            <a:r>
              <a:rPr lang="en-US" sz="1800" b="1" dirty="0" err="1">
                <a:solidFill>
                  <a:schemeClr val="accent2"/>
                </a:solidFill>
              </a:rPr>
              <a:t>ft</a:t>
            </a:r>
            <a:endParaRPr lang="en-US" sz="1800" b="1" dirty="0">
              <a:solidFill>
                <a:schemeClr val="accent2"/>
              </a:solidFill>
            </a:endParaRPr>
          </a:p>
        </p:txBody>
      </p:sp>
      <p:sp>
        <p:nvSpPr>
          <p:cNvPr id="24598" name="Rectangle 30"/>
          <p:cNvSpPr>
            <a:spLocks noChangeArrowheads="1"/>
          </p:cNvSpPr>
          <p:nvPr/>
        </p:nvSpPr>
        <p:spPr bwMode="auto">
          <a:xfrm>
            <a:off x="4852496" y="4427734"/>
            <a:ext cx="6591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b="1" dirty="0" smtClean="0">
                <a:solidFill>
                  <a:schemeClr val="accent2"/>
                </a:solidFill>
              </a:rPr>
              <a:t>44 </a:t>
            </a:r>
            <a:r>
              <a:rPr lang="en-US" sz="1800" b="1" dirty="0" err="1">
                <a:solidFill>
                  <a:schemeClr val="accent2"/>
                </a:solidFill>
              </a:rPr>
              <a:t>ft</a:t>
            </a:r>
            <a:endParaRPr lang="en-US" sz="1800" b="1" dirty="0">
              <a:solidFill>
                <a:schemeClr val="accent2"/>
              </a:solidFill>
            </a:endParaRPr>
          </a:p>
        </p:txBody>
      </p:sp>
      <p:sp>
        <p:nvSpPr>
          <p:cNvPr id="24599" name="Rectangle 31"/>
          <p:cNvSpPr>
            <a:spLocks noChangeArrowheads="1"/>
          </p:cNvSpPr>
          <p:nvPr/>
        </p:nvSpPr>
        <p:spPr bwMode="auto">
          <a:xfrm rot="-5400000">
            <a:off x="3231979" y="3709472"/>
            <a:ext cx="6591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b="1" dirty="0" smtClean="0">
                <a:solidFill>
                  <a:schemeClr val="accent2"/>
                </a:solidFill>
              </a:rPr>
              <a:t>18 </a:t>
            </a:r>
            <a:r>
              <a:rPr lang="en-US" sz="1800" b="1" dirty="0" err="1">
                <a:solidFill>
                  <a:schemeClr val="accent2"/>
                </a:solidFill>
              </a:rPr>
              <a:t>ft</a:t>
            </a:r>
            <a:endParaRPr lang="en-US" sz="1800" b="1" dirty="0">
              <a:solidFill>
                <a:schemeClr val="accent2"/>
              </a:solidFill>
            </a:endParaRPr>
          </a:p>
        </p:txBody>
      </p:sp>
      <p:sp>
        <p:nvSpPr>
          <p:cNvPr id="267299" name="Rectangle 35"/>
          <p:cNvSpPr>
            <a:spLocks noChangeArrowheads="1"/>
          </p:cNvSpPr>
          <p:nvPr/>
        </p:nvSpPr>
        <p:spPr bwMode="auto">
          <a:xfrm>
            <a:off x="4045907" y="117929"/>
            <a:ext cx="4944463" cy="256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25000"/>
              </a:spcBef>
              <a:spcAft>
                <a:spcPct val="25000"/>
              </a:spcAft>
            </a:pPr>
            <a:r>
              <a:rPr lang="en-US" sz="1400" b="1" i="1" dirty="0" smtClean="0">
                <a:solidFill>
                  <a:srgbClr val="CC0000"/>
                </a:solidFill>
              </a:rPr>
              <a:t>Requirements:</a:t>
            </a:r>
          </a:p>
          <a:p>
            <a:pPr marL="457200" indent="-457200">
              <a:spcBef>
                <a:spcPct val="25000"/>
              </a:spcBef>
              <a:spcAft>
                <a:spcPct val="25000"/>
              </a:spcAft>
              <a:buAutoNum type="arabicPeriod"/>
            </a:pPr>
            <a:r>
              <a:rPr lang="en-US" sz="1400" b="1" i="1" dirty="0" smtClean="0">
                <a:solidFill>
                  <a:srgbClr val="CC0000"/>
                </a:solidFill>
              </a:rPr>
              <a:t>Draw the reaction forces at A and D</a:t>
            </a:r>
          </a:p>
          <a:p>
            <a:pPr marL="457200" indent="-457200">
              <a:spcBef>
                <a:spcPct val="25000"/>
              </a:spcBef>
              <a:spcAft>
                <a:spcPct val="25000"/>
              </a:spcAft>
              <a:buFontTx/>
              <a:buAutoNum type="arabicPeriod"/>
            </a:pPr>
            <a:r>
              <a:rPr lang="en-US" sz="1400" b="1" i="1" dirty="0" smtClean="0">
                <a:solidFill>
                  <a:srgbClr val="CC0000"/>
                </a:solidFill>
              </a:rPr>
              <a:t>Choose A as the pivot point. Use </a:t>
            </a:r>
            <a:r>
              <a:rPr lang="el-GR" sz="1400" b="1" dirty="0">
                <a:solidFill>
                  <a:schemeClr val="accent2"/>
                </a:solidFill>
              </a:rPr>
              <a:t>Σ</a:t>
            </a:r>
            <a:r>
              <a:rPr lang="en-US" sz="1400" b="1" dirty="0">
                <a:solidFill>
                  <a:schemeClr val="accent2"/>
                </a:solidFill>
              </a:rPr>
              <a:t>M = </a:t>
            </a:r>
            <a:r>
              <a:rPr lang="en-US" sz="1400" b="1" dirty="0" smtClean="0">
                <a:solidFill>
                  <a:schemeClr val="accent2"/>
                </a:solidFill>
              </a:rPr>
              <a:t>0 </a:t>
            </a:r>
            <a:r>
              <a:rPr lang="en-US" sz="1400" b="1" i="1" dirty="0" smtClean="0">
                <a:solidFill>
                  <a:srgbClr val="C00000"/>
                </a:solidFill>
              </a:rPr>
              <a:t>to solve the reaction force at D. </a:t>
            </a:r>
          </a:p>
          <a:p>
            <a:pPr marL="457200" indent="-457200">
              <a:spcBef>
                <a:spcPct val="25000"/>
              </a:spcBef>
              <a:spcAft>
                <a:spcPct val="25000"/>
              </a:spcAft>
              <a:buFontTx/>
              <a:buAutoNum type="arabicPeriod"/>
            </a:pPr>
            <a:r>
              <a:rPr lang="en-US" sz="1400" b="1" i="1" dirty="0" smtClean="0">
                <a:solidFill>
                  <a:srgbClr val="C00000"/>
                </a:solidFill>
              </a:rPr>
              <a:t>Use </a:t>
            </a:r>
            <a:r>
              <a:rPr lang="el-GR" sz="1400" b="1" dirty="0" smtClean="0">
                <a:solidFill>
                  <a:schemeClr val="accent2"/>
                </a:solidFill>
              </a:rPr>
              <a:t>Σ</a:t>
            </a:r>
            <a:r>
              <a:rPr lang="en-US" sz="1400" b="1" dirty="0" smtClean="0">
                <a:solidFill>
                  <a:schemeClr val="accent2"/>
                </a:solidFill>
              </a:rPr>
              <a:t>F</a:t>
            </a:r>
            <a:r>
              <a:rPr lang="en-US" sz="1400" b="1" baseline="-25000" dirty="0">
                <a:solidFill>
                  <a:schemeClr val="accent2"/>
                </a:solidFill>
              </a:rPr>
              <a:t>Y</a:t>
            </a:r>
            <a:r>
              <a:rPr lang="en-US" sz="1400" b="1" dirty="0" smtClean="0">
                <a:solidFill>
                  <a:schemeClr val="accent2"/>
                </a:solidFill>
              </a:rPr>
              <a:t> </a:t>
            </a:r>
            <a:r>
              <a:rPr lang="en-US" sz="1400" b="1" dirty="0">
                <a:solidFill>
                  <a:schemeClr val="accent2"/>
                </a:solidFill>
              </a:rPr>
              <a:t>= 0 </a:t>
            </a:r>
            <a:r>
              <a:rPr lang="en-US" sz="1400" b="1" i="1" dirty="0" smtClean="0">
                <a:solidFill>
                  <a:srgbClr val="C00000"/>
                </a:solidFill>
              </a:rPr>
              <a:t>to solve the reaction force at A. </a:t>
            </a:r>
          </a:p>
          <a:p>
            <a:pPr marL="457200" indent="-457200">
              <a:spcBef>
                <a:spcPct val="25000"/>
              </a:spcBef>
              <a:spcAft>
                <a:spcPct val="25000"/>
              </a:spcAft>
              <a:buFontTx/>
              <a:buAutoNum type="arabicPeriod"/>
            </a:pPr>
            <a:r>
              <a:rPr lang="en-US" sz="1400" b="1" i="1" dirty="0" smtClean="0">
                <a:solidFill>
                  <a:srgbClr val="C00000"/>
                </a:solidFill>
              </a:rPr>
              <a:t>Use sine-cosine-tangent to find the truss angles (SOH-CAH-TOA)</a:t>
            </a:r>
          </a:p>
          <a:p>
            <a:pPr marL="457200" indent="-457200">
              <a:spcBef>
                <a:spcPct val="25000"/>
              </a:spcBef>
              <a:spcAft>
                <a:spcPct val="25000"/>
              </a:spcAft>
              <a:buFontTx/>
              <a:buAutoNum type="arabicPeriod"/>
            </a:pPr>
            <a:r>
              <a:rPr lang="en-US" sz="1400" b="1" i="1" dirty="0" smtClean="0">
                <a:solidFill>
                  <a:srgbClr val="C00000"/>
                </a:solidFill>
              </a:rPr>
              <a:t>Use the Method of Joints to solve the internal stresses. Show all forces on drawing.</a:t>
            </a:r>
            <a:endParaRPr lang="en-US" sz="1400" b="1" i="1" dirty="0">
              <a:solidFill>
                <a:srgbClr val="C00000"/>
              </a:solidFill>
            </a:endParaRPr>
          </a:p>
        </p:txBody>
      </p:sp>
    </p:spTree>
    <p:custDataLst>
      <p:tags r:id="rId1"/>
    </p:custDataLst>
    <p:extLst>
      <p:ext uri="{BB962C8B-B14F-4D97-AF65-F5344CB8AC3E}">
        <p14:creationId xmlns:p14="http://schemas.microsoft.com/office/powerpoint/2010/main" val="3073101541"/>
      </p:ext>
    </p:extLst>
  </p:cSld>
  <p:clrMapOvr>
    <a:masterClrMapping/>
  </p:clrMapOvr>
  <p:transition advTm="7206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7289"/>
                                        </p:tgtEl>
                                        <p:attrNameLst>
                                          <p:attrName>style.visibility</p:attrName>
                                        </p:attrNameLst>
                                      </p:cBhvr>
                                      <p:to>
                                        <p:strVal val="visible"/>
                                      </p:to>
                                    </p:set>
                                    <p:animEffect transition="in" filter="wipe(up)">
                                      <p:cBhvr>
                                        <p:cTn id="7" dur="500"/>
                                        <p:tgtEl>
                                          <p:spTgt spid="26728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7279"/>
                                        </p:tgtEl>
                                        <p:attrNameLst>
                                          <p:attrName>style.visibility</p:attrName>
                                        </p:attrNameLst>
                                      </p:cBhvr>
                                      <p:to>
                                        <p:strVal val="visible"/>
                                      </p:to>
                                    </p:set>
                                    <p:animEffect transition="in" filter="wipe(up)">
                                      <p:cBhvr>
                                        <p:cTn id="10" dur="500"/>
                                        <p:tgtEl>
                                          <p:spTgt spid="26727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67299"/>
                                        </p:tgtEl>
                                        <p:attrNameLst>
                                          <p:attrName>style.visibility</p:attrName>
                                        </p:attrNameLst>
                                      </p:cBhvr>
                                      <p:to>
                                        <p:strVal val="visible"/>
                                      </p:to>
                                    </p:set>
                                    <p:animEffect transition="in" filter="wipe(left)">
                                      <p:cBhvr>
                                        <p:cTn id="15" dur="500"/>
                                        <p:tgtEl>
                                          <p:spTgt spid="267299"/>
                                        </p:tgtEl>
                                      </p:cBhvr>
                                    </p:animEffect>
                                  </p:childTnLst>
                                </p:cTn>
                              </p:par>
                            </p:childTnLst>
                          </p:cTn>
                        </p:par>
                        <p:par>
                          <p:cTn id="16" fill="hold" nodeType="afterGroup">
                            <p:stCondLst>
                              <p:cond delay="500"/>
                            </p:stCondLst>
                            <p:childTnLst>
                              <p:par>
                                <p:cTn id="17" presetID="9" presetClass="exit" presetSubtype="0" fill="hold" nodeType="afterEffect">
                                  <p:stCondLst>
                                    <p:cond delay="0"/>
                                  </p:stCondLst>
                                  <p:childTnLst>
                                    <p:animEffect transition="out" filter="dissolve">
                                      <p:cBhvr>
                                        <p:cTn id="18" dur="500"/>
                                        <p:tgtEl>
                                          <p:spTgt spid="2"/>
                                        </p:tgtEl>
                                      </p:cBhvr>
                                    </p:animEffect>
                                    <p:set>
                                      <p:cBhvr>
                                        <p:cTn id="19" dur="1" fill="hold">
                                          <p:stCondLst>
                                            <p:cond delay="499"/>
                                          </p:stCondLst>
                                        </p:cTn>
                                        <p:tgtEl>
                                          <p:spTgt spid="2"/>
                                        </p:tgtEl>
                                        <p:attrNameLst>
                                          <p:attrName>style.visibility</p:attrName>
                                        </p:attrNameLst>
                                      </p:cBhvr>
                                      <p:to>
                                        <p:strVal val="hidden"/>
                                      </p:to>
                                    </p:set>
                                  </p:childTnLst>
                                </p:cTn>
                              </p:par>
                              <p:par>
                                <p:cTn id="20" presetID="9" presetClass="exit" presetSubtype="0" fill="hold" nodeType="withEffect">
                                  <p:stCondLst>
                                    <p:cond delay="0"/>
                                  </p:stCondLst>
                                  <p:childTnLst>
                                    <p:animEffect transition="out" filter="dissolv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9" grpId="0"/>
      <p:bldP spid="267289" grpId="0" animBg="1"/>
      <p:bldP spid="26729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63255" y="416489"/>
            <a:ext cx="8229600" cy="715962"/>
          </a:xfrm>
        </p:spPr>
        <p:txBody>
          <a:bodyPr/>
          <a:lstStyle/>
          <a:p>
            <a:pPr eaLnBrk="1" hangingPunct="1"/>
            <a:r>
              <a:rPr lang="en-US" dirty="0" smtClean="0"/>
              <a:t>Truss</a:t>
            </a:r>
          </a:p>
        </p:txBody>
      </p:sp>
      <p:sp>
        <p:nvSpPr>
          <p:cNvPr id="28675" name="Rectangle 3"/>
          <p:cNvSpPr>
            <a:spLocks noGrp="1" noChangeArrowheads="1"/>
          </p:cNvSpPr>
          <p:nvPr>
            <p:ph idx="1"/>
          </p:nvPr>
        </p:nvSpPr>
        <p:spPr>
          <a:xfrm>
            <a:off x="100208" y="1132561"/>
            <a:ext cx="8755694" cy="4830763"/>
          </a:xfrm>
        </p:spPr>
        <p:txBody>
          <a:bodyPr/>
          <a:lstStyle/>
          <a:p>
            <a:pPr marL="0" indent="0" eaLnBrk="1" hangingPunct="1">
              <a:buFontTx/>
              <a:buNone/>
            </a:pPr>
            <a:r>
              <a:rPr lang="en-US" dirty="0" smtClean="0"/>
              <a:t>A truss is composed of slender members joined together at their end points.</a:t>
            </a:r>
          </a:p>
          <a:p>
            <a:pPr marL="798513" lvl="1" eaLnBrk="1" hangingPunct="1"/>
            <a:r>
              <a:rPr lang="en-US" dirty="0" smtClean="0"/>
              <a:t>They are usually joined by bolts &amp; gusset plates.</a:t>
            </a:r>
          </a:p>
        </p:txBody>
      </p:sp>
      <p:pic>
        <p:nvPicPr>
          <p:cNvPr id="28676" name="Picture 5" descr="Image:Riverkwai bridge.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41950" y="3190222"/>
            <a:ext cx="4890371" cy="366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515" name="AutoShape 43"/>
          <p:cNvSpPr>
            <a:spLocks noChangeArrowheads="1"/>
          </p:cNvSpPr>
          <p:nvPr/>
        </p:nvSpPr>
        <p:spPr bwMode="auto">
          <a:xfrm>
            <a:off x="1074738" y="2882900"/>
            <a:ext cx="3065462" cy="203200"/>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29699" name="Rectangle 2"/>
          <p:cNvSpPr>
            <a:spLocks noGrp="1" noChangeArrowheads="1"/>
          </p:cNvSpPr>
          <p:nvPr>
            <p:ph type="title"/>
          </p:nvPr>
        </p:nvSpPr>
        <p:spPr>
          <a:xfrm>
            <a:off x="0" y="0"/>
            <a:ext cx="8229600" cy="715963"/>
          </a:xfrm>
        </p:spPr>
        <p:txBody>
          <a:bodyPr/>
          <a:lstStyle/>
          <a:p>
            <a:pPr eaLnBrk="1" hangingPunct="1"/>
            <a:r>
              <a:rPr lang="en-US" smtClean="0"/>
              <a:t>Simple Truss</a:t>
            </a:r>
          </a:p>
        </p:txBody>
      </p:sp>
      <p:sp>
        <p:nvSpPr>
          <p:cNvPr id="29700" name="Rectangle 3"/>
          <p:cNvSpPr>
            <a:spLocks noGrp="1" noChangeArrowheads="1"/>
          </p:cNvSpPr>
          <p:nvPr>
            <p:ph idx="1"/>
          </p:nvPr>
        </p:nvSpPr>
        <p:spPr>
          <a:xfrm>
            <a:off x="266700" y="1030288"/>
            <a:ext cx="8610600" cy="1143000"/>
          </a:xfrm>
        </p:spPr>
        <p:txBody>
          <a:bodyPr/>
          <a:lstStyle/>
          <a:p>
            <a:pPr marL="0" indent="0" eaLnBrk="1" hangingPunct="1">
              <a:lnSpc>
                <a:spcPct val="80000"/>
              </a:lnSpc>
              <a:buFontTx/>
              <a:buNone/>
            </a:pPr>
            <a:r>
              <a:rPr lang="en-US" smtClean="0"/>
              <a:t>A simple truss is composed of triangles, which will retain their shape even when removed from supports.</a:t>
            </a:r>
          </a:p>
        </p:txBody>
      </p:sp>
      <p:sp>
        <p:nvSpPr>
          <p:cNvPr id="105477" name="AutoShape 5"/>
          <p:cNvSpPr>
            <a:spLocks noChangeArrowheads="1"/>
          </p:cNvSpPr>
          <p:nvPr/>
        </p:nvSpPr>
        <p:spPr bwMode="auto">
          <a:xfrm>
            <a:off x="1092200" y="4397375"/>
            <a:ext cx="3065463" cy="203200"/>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105480" name="AutoShape 8"/>
          <p:cNvSpPr>
            <a:spLocks noChangeArrowheads="1"/>
          </p:cNvSpPr>
          <p:nvPr/>
        </p:nvSpPr>
        <p:spPr bwMode="auto">
          <a:xfrm rot="-5400000">
            <a:off x="330200" y="3635375"/>
            <a:ext cx="1727200" cy="203200"/>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105482" name="Oval 10"/>
          <p:cNvSpPr>
            <a:spLocks noChangeArrowheads="1"/>
          </p:cNvSpPr>
          <p:nvPr/>
        </p:nvSpPr>
        <p:spPr bwMode="auto">
          <a:xfrm>
            <a:off x="1125538" y="2940050"/>
            <a:ext cx="127000" cy="127000"/>
          </a:xfrm>
          <a:prstGeom prst="ellipse">
            <a:avLst/>
          </a:prstGeom>
          <a:solidFill>
            <a:schemeClr val="tx1"/>
          </a:solidFill>
          <a:ln w="9525">
            <a:solidFill>
              <a:schemeClr val="tx1"/>
            </a:solidFill>
            <a:round/>
            <a:headEnd/>
            <a:tailEnd/>
          </a:ln>
        </p:spPr>
        <p:txBody>
          <a:bodyPr wrap="none" anchor="ctr"/>
          <a:lstStyle/>
          <a:p>
            <a:endParaRPr lang="en-US"/>
          </a:p>
        </p:txBody>
      </p:sp>
      <p:sp>
        <p:nvSpPr>
          <p:cNvPr id="105514" name="AutoShape 42"/>
          <p:cNvSpPr>
            <a:spLocks noChangeArrowheads="1"/>
          </p:cNvSpPr>
          <p:nvPr/>
        </p:nvSpPr>
        <p:spPr bwMode="auto">
          <a:xfrm rot="-5400000">
            <a:off x="3197225" y="3635375"/>
            <a:ext cx="1727200" cy="203200"/>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105481" name="Oval 9"/>
          <p:cNvSpPr>
            <a:spLocks noChangeArrowheads="1"/>
          </p:cNvSpPr>
          <p:nvPr/>
        </p:nvSpPr>
        <p:spPr bwMode="auto">
          <a:xfrm>
            <a:off x="4005263" y="2941638"/>
            <a:ext cx="127000" cy="127000"/>
          </a:xfrm>
          <a:prstGeom prst="ellipse">
            <a:avLst/>
          </a:prstGeom>
          <a:solidFill>
            <a:schemeClr val="tx1"/>
          </a:solidFill>
          <a:ln w="9525">
            <a:solidFill>
              <a:schemeClr val="tx1"/>
            </a:solidFill>
            <a:round/>
            <a:headEnd/>
            <a:tailEnd/>
          </a:ln>
        </p:spPr>
        <p:txBody>
          <a:bodyPr wrap="none" anchor="ctr"/>
          <a:lstStyle/>
          <a:p>
            <a:endParaRPr lang="en-US"/>
          </a:p>
        </p:txBody>
      </p:sp>
      <p:sp>
        <p:nvSpPr>
          <p:cNvPr id="105516" name="Oval 44"/>
          <p:cNvSpPr>
            <a:spLocks noChangeArrowheads="1"/>
          </p:cNvSpPr>
          <p:nvPr/>
        </p:nvSpPr>
        <p:spPr bwMode="auto">
          <a:xfrm>
            <a:off x="1135063" y="4421188"/>
            <a:ext cx="127000" cy="127000"/>
          </a:xfrm>
          <a:prstGeom prst="ellipse">
            <a:avLst/>
          </a:prstGeom>
          <a:solidFill>
            <a:schemeClr val="tx1"/>
          </a:solidFill>
          <a:ln w="9525">
            <a:solidFill>
              <a:schemeClr val="tx1"/>
            </a:solidFill>
            <a:round/>
            <a:headEnd/>
            <a:tailEnd/>
          </a:ln>
        </p:spPr>
        <p:txBody>
          <a:bodyPr wrap="none" anchor="ctr"/>
          <a:lstStyle/>
          <a:p>
            <a:endParaRPr lang="en-US"/>
          </a:p>
        </p:txBody>
      </p:sp>
      <p:sp>
        <p:nvSpPr>
          <p:cNvPr id="105517" name="Oval 45"/>
          <p:cNvSpPr>
            <a:spLocks noChangeArrowheads="1"/>
          </p:cNvSpPr>
          <p:nvPr/>
        </p:nvSpPr>
        <p:spPr bwMode="auto">
          <a:xfrm>
            <a:off x="3990975" y="4430713"/>
            <a:ext cx="127000" cy="127000"/>
          </a:xfrm>
          <a:prstGeom prst="ellipse">
            <a:avLst/>
          </a:prstGeom>
          <a:solidFill>
            <a:schemeClr val="tx1"/>
          </a:solidFill>
          <a:ln w="9525">
            <a:solidFill>
              <a:schemeClr val="tx1"/>
            </a:solidFill>
            <a:round/>
            <a:headEnd/>
            <a:tailEnd/>
          </a:ln>
        </p:spPr>
        <p:txBody>
          <a:bodyPr wrap="none" anchor="ctr"/>
          <a:lstStyle/>
          <a:p>
            <a:endParaRPr lang="en-US"/>
          </a:p>
        </p:txBody>
      </p:sp>
      <p:sp>
        <p:nvSpPr>
          <p:cNvPr id="105527" name="Line 55"/>
          <p:cNvSpPr>
            <a:spLocks noChangeShapeType="1"/>
          </p:cNvSpPr>
          <p:nvPr/>
        </p:nvSpPr>
        <p:spPr bwMode="auto">
          <a:xfrm>
            <a:off x="141288" y="3008313"/>
            <a:ext cx="922337"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57"/>
          <p:cNvGrpSpPr>
            <a:grpSpLocks/>
          </p:cNvGrpSpPr>
          <p:nvPr/>
        </p:nvGrpSpPr>
        <p:grpSpPr bwMode="auto">
          <a:xfrm>
            <a:off x="877888" y="2932113"/>
            <a:ext cx="4017962" cy="1735137"/>
            <a:chOff x="1598" y="2139"/>
            <a:chExt cx="2531" cy="1093"/>
          </a:xfrm>
        </p:grpSpPr>
        <p:grpSp>
          <p:nvGrpSpPr>
            <p:cNvPr id="29720" name="Group 54"/>
            <p:cNvGrpSpPr>
              <a:grpSpLocks/>
            </p:cNvGrpSpPr>
            <p:nvPr/>
          </p:nvGrpSpPr>
          <p:grpSpPr bwMode="auto">
            <a:xfrm>
              <a:off x="1734" y="2139"/>
              <a:ext cx="2395" cy="1093"/>
              <a:chOff x="2597" y="2388"/>
              <a:chExt cx="2395" cy="1093"/>
            </a:xfrm>
          </p:grpSpPr>
          <p:sp>
            <p:nvSpPr>
              <p:cNvPr id="29722" name="AutoShape 46"/>
              <p:cNvSpPr>
                <a:spLocks noChangeArrowheads="1"/>
              </p:cNvSpPr>
              <p:nvPr/>
            </p:nvSpPr>
            <p:spPr bwMode="auto">
              <a:xfrm>
                <a:off x="3061" y="2437"/>
                <a:ext cx="1931" cy="128"/>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29723" name="AutoShape 47"/>
              <p:cNvSpPr>
                <a:spLocks noChangeArrowheads="1"/>
              </p:cNvSpPr>
              <p:nvPr/>
            </p:nvSpPr>
            <p:spPr bwMode="auto">
              <a:xfrm>
                <a:off x="2597" y="3306"/>
                <a:ext cx="1931" cy="128"/>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29724" name="AutoShape 48"/>
              <p:cNvSpPr>
                <a:spLocks noChangeArrowheads="1"/>
              </p:cNvSpPr>
              <p:nvPr/>
            </p:nvSpPr>
            <p:spPr bwMode="auto">
              <a:xfrm rot="-3615308">
                <a:off x="2357" y="2868"/>
                <a:ext cx="1088" cy="128"/>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29725" name="Oval 49"/>
              <p:cNvSpPr>
                <a:spLocks noChangeArrowheads="1"/>
              </p:cNvSpPr>
              <p:nvPr/>
            </p:nvSpPr>
            <p:spPr bwMode="auto">
              <a:xfrm>
                <a:off x="3093" y="2473"/>
                <a:ext cx="80" cy="80"/>
              </a:xfrm>
              <a:prstGeom prst="ellipse">
                <a:avLst/>
              </a:prstGeom>
              <a:solidFill>
                <a:schemeClr val="tx1"/>
              </a:solidFill>
              <a:ln w="9525">
                <a:solidFill>
                  <a:schemeClr val="tx1"/>
                </a:solidFill>
                <a:round/>
                <a:headEnd/>
                <a:tailEnd/>
              </a:ln>
            </p:spPr>
            <p:txBody>
              <a:bodyPr wrap="none" anchor="ctr"/>
              <a:lstStyle/>
              <a:p>
                <a:endParaRPr lang="en-US"/>
              </a:p>
            </p:txBody>
          </p:sp>
          <p:sp>
            <p:nvSpPr>
              <p:cNvPr id="29726" name="AutoShape 50"/>
              <p:cNvSpPr>
                <a:spLocks noChangeArrowheads="1"/>
              </p:cNvSpPr>
              <p:nvPr/>
            </p:nvSpPr>
            <p:spPr bwMode="auto">
              <a:xfrm rot="-3573772">
                <a:off x="4153" y="2873"/>
                <a:ext cx="1088" cy="128"/>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29727" name="Oval 51"/>
              <p:cNvSpPr>
                <a:spLocks noChangeArrowheads="1"/>
              </p:cNvSpPr>
              <p:nvPr/>
            </p:nvSpPr>
            <p:spPr bwMode="auto">
              <a:xfrm>
                <a:off x="4907" y="2474"/>
                <a:ext cx="80" cy="80"/>
              </a:xfrm>
              <a:prstGeom prst="ellipse">
                <a:avLst/>
              </a:prstGeom>
              <a:solidFill>
                <a:schemeClr val="tx1"/>
              </a:solidFill>
              <a:ln w="9525">
                <a:solidFill>
                  <a:schemeClr val="tx1"/>
                </a:solidFill>
                <a:round/>
                <a:headEnd/>
                <a:tailEnd/>
              </a:ln>
            </p:spPr>
            <p:txBody>
              <a:bodyPr wrap="none" anchor="ctr"/>
              <a:lstStyle/>
              <a:p>
                <a:endParaRPr lang="en-US"/>
              </a:p>
            </p:txBody>
          </p:sp>
          <p:sp>
            <p:nvSpPr>
              <p:cNvPr id="29728" name="Oval 52"/>
              <p:cNvSpPr>
                <a:spLocks noChangeArrowheads="1"/>
              </p:cNvSpPr>
              <p:nvPr/>
            </p:nvSpPr>
            <p:spPr bwMode="auto">
              <a:xfrm>
                <a:off x="2624" y="3321"/>
                <a:ext cx="80" cy="80"/>
              </a:xfrm>
              <a:prstGeom prst="ellipse">
                <a:avLst/>
              </a:prstGeom>
              <a:solidFill>
                <a:schemeClr val="tx1"/>
              </a:solidFill>
              <a:ln w="9525">
                <a:solidFill>
                  <a:schemeClr val="tx1"/>
                </a:solidFill>
                <a:round/>
                <a:headEnd/>
                <a:tailEnd/>
              </a:ln>
            </p:spPr>
            <p:txBody>
              <a:bodyPr wrap="none" anchor="ctr"/>
              <a:lstStyle/>
              <a:p>
                <a:endParaRPr lang="en-US"/>
              </a:p>
            </p:txBody>
          </p:sp>
          <p:sp>
            <p:nvSpPr>
              <p:cNvPr id="29729" name="Oval 53"/>
              <p:cNvSpPr>
                <a:spLocks noChangeArrowheads="1"/>
              </p:cNvSpPr>
              <p:nvPr/>
            </p:nvSpPr>
            <p:spPr bwMode="auto">
              <a:xfrm>
                <a:off x="4423" y="3327"/>
                <a:ext cx="80" cy="80"/>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29721" name="Line 56"/>
            <p:cNvSpPr>
              <a:spLocks noChangeShapeType="1"/>
            </p:cNvSpPr>
            <p:nvPr/>
          </p:nvSpPr>
          <p:spPr bwMode="auto">
            <a:xfrm>
              <a:off x="1598" y="2271"/>
              <a:ext cx="581"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05530" name="AutoShape 58"/>
          <p:cNvSpPr>
            <a:spLocks noChangeArrowheads="1"/>
          </p:cNvSpPr>
          <p:nvPr/>
        </p:nvSpPr>
        <p:spPr bwMode="auto">
          <a:xfrm>
            <a:off x="5756275" y="4337050"/>
            <a:ext cx="3065463" cy="203200"/>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105531" name="AutoShape 59"/>
          <p:cNvSpPr>
            <a:spLocks noChangeArrowheads="1"/>
          </p:cNvSpPr>
          <p:nvPr/>
        </p:nvSpPr>
        <p:spPr bwMode="auto">
          <a:xfrm>
            <a:off x="5773738" y="5851525"/>
            <a:ext cx="3065462" cy="203200"/>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105532" name="AutoShape 60"/>
          <p:cNvSpPr>
            <a:spLocks noChangeArrowheads="1"/>
          </p:cNvSpPr>
          <p:nvPr/>
        </p:nvSpPr>
        <p:spPr bwMode="auto">
          <a:xfrm rot="-5400000">
            <a:off x="5011738" y="5089525"/>
            <a:ext cx="1727200" cy="203200"/>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105534" name="AutoShape 62"/>
          <p:cNvSpPr>
            <a:spLocks noChangeArrowheads="1"/>
          </p:cNvSpPr>
          <p:nvPr/>
        </p:nvSpPr>
        <p:spPr bwMode="auto">
          <a:xfrm rot="-5400000">
            <a:off x="7878763" y="5089525"/>
            <a:ext cx="1727200" cy="203200"/>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105535" name="Oval 63"/>
          <p:cNvSpPr>
            <a:spLocks noChangeArrowheads="1"/>
          </p:cNvSpPr>
          <p:nvPr/>
        </p:nvSpPr>
        <p:spPr bwMode="auto">
          <a:xfrm>
            <a:off x="8686800" y="4395788"/>
            <a:ext cx="127000" cy="127000"/>
          </a:xfrm>
          <a:prstGeom prst="ellipse">
            <a:avLst/>
          </a:prstGeom>
          <a:solidFill>
            <a:schemeClr val="tx1"/>
          </a:solidFill>
          <a:ln w="9525">
            <a:solidFill>
              <a:schemeClr val="tx1"/>
            </a:solidFill>
            <a:round/>
            <a:headEnd/>
            <a:tailEnd/>
          </a:ln>
        </p:spPr>
        <p:txBody>
          <a:bodyPr wrap="none" anchor="ctr"/>
          <a:lstStyle/>
          <a:p>
            <a:endParaRPr lang="en-US"/>
          </a:p>
        </p:txBody>
      </p:sp>
      <p:sp>
        <p:nvSpPr>
          <p:cNvPr id="105536" name="Oval 64"/>
          <p:cNvSpPr>
            <a:spLocks noChangeArrowheads="1"/>
          </p:cNvSpPr>
          <p:nvPr/>
        </p:nvSpPr>
        <p:spPr bwMode="auto">
          <a:xfrm>
            <a:off x="5816600" y="5875338"/>
            <a:ext cx="127000" cy="127000"/>
          </a:xfrm>
          <a:prstGeom prst="ellipse">
            <a:avLst/>
          </a:prstGeom>
          <a:solidFill>
            <a:schemeClr val="tx1"/>
          </a:solidFill>
          <a:ln w="9525">
            <a:solidFill>
              <a:schemeClr val="tx1"/>
            </a:solidFill>
            <a:round/>
            <a:headEnd/>
            <a:tailEnd/>
          </a:ln>
        </p:spPr>
        <p:txBody>
          <a:bodyPr wrap="none" anchor="ctr"/>
          <a:lstStyle/>
          <a:p>
            <a:endParaRPr lang="en-US"/>
          </a:p>
        </p:txBody>
      </p:sp>
      <p:sp>
        <p:nvSpPr>
          <p:cNvPr id="105538" name="Line 66"/>
          <p:cNvSpPr>
            <a:spLocks noChangeShapeType="1"/>
          </p:cNvSpPr>
          <p:nvPr/>
        </p:nvSpPr>
        <p:spPr bwMode="auto">
          <a:xfrm>
            <a:off x="4822825" y="4462463"/>
            <a:ext cx="922338"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79" name="AutoShape 7"/>
          <p:cNvSpPr>
            <a:spLocks noChangeArrowheads="1"/>
          </p:cNvSpPr>
          <p:nvPr/>
        </p:nvSpPr>
        <p:spPr bwMode="auto">
          <a:xfrm rot="1610323" flipV="1">
            <a:off x="5589588" y="5100638"/>
            <a:ext cx="3433762" cy="193675"/>
          </a:xfrm>
          <a:prstGeom prst="roundRect">
            <a:avLst>
              <a:gd name="adj" fmla="val 16667"/>
            </a:avLst>
          </a:prstGeom>
          <a:solidFill>
            <a:srgbClr val="B2B2B2"/>
          </a:solidFill>
          <a:ln w="9525">
            <a:solidFill>
              <a:schemeClr val="tx1"/>
            </a:solidFill>
            <a:round/>
            <a:headEnd/>
            <a:tailEnd/>
          </a:ln>
        </p:spPr>
        <p:txBody>
          <a:bodyPr wrap="none" anchor="ctr"/>
          <a:lstStyle/>
          <a:p>
            <a:endParaRPr lang="en-US"/>
          </a:p>
        </p:txBody>
      </p:sp>
      <p:sp>
        <p:nvSpPr>
          <p:cNvPr id="105533" name="Oval 61"/>
          <p:cNvSpPr>
            <a:spLocks noChangeArrowheads="1"/>
          </p:cNvSpPr>
          <p:nvPr/>
        </p:nvSpPr>
        <p:spPr bwMode="auto">
          <a:xfrm>
            <a:off x="5807075" y="4406900"/>
            <a:ext cx="127000" cy="127000"/>
          </a:xfrm>
          <a:prstGeom prst="ellipse">
            <a:avLst/>
          </a:prstGeom>
          <a:solidFill>
            <a:schemeClr val="tx1"/>
          </a:solidFill>
          <a:ln w="9525">
            <a:solidFill>
              <a:schemeClr val="tx1"/>
            </a:solidFill>
            <a:round/>
            <a:headEnd/>
            <a:tailEnd/>
          </a:ln>
        </p:spPr>
        <p:txBody>
          <a:bodyPr wrap="none" anchor="ctr"/>
          <a:lstStyle/>
          <a:p>
            <a:endParaRPr lang="en-US"/>
          </a:p>
        </p:txBody>
      </p:sp>
      <p:sp>
        <p:nvSpPr>
          <p:cNvPr id="105537" name="Oval 65"/>
          <p:cNvSpPr>
            <a:spLocks noChangeArrowheads="1"/>
          </p:cNvSpPr>
          <p:nvPr/>
        </p:nvSpPr>
        <p:spPr bwMode="auto">
          <a:xfrm>
            <a:off x="8675688" y="5865813"/>
            <a:ext cx="127000" cy="127000"/>
          </a:xfrm>
          <a:prstGeom prst="ellipse">
            <a:avLst/>
          </a:prstGeom>
          <a:solidFill>
            <a:schemeClr val="tx1"/>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5477"/>
                                        </p:tgtEl>
                                        <p:attrNameLst>
                                          <p:attrName>style.visibility</p:attrName>
                                        </p:attrNameLst>
                                      </p:cBhvr>
                                      <p:to>
                                        <p:strVal val="visible"/>
                                      </p:to>
                                    </p:set>
                                    <p:anim calcmode="lin" valueType="num">
                                      <p:cBhvr additive="base">
                                        <p:cTn id="7" dur="500" fill="hold"/>
                                        <p:tgtEl>
                                          <p:spTgt spid="105477"/>
                                        </p:tgtEl>
                                        <p:attrNameLst>
                                          <p:attrName>ppt_x</p:attrName>
                                        </p:attrNameLst>
                                      </p:cBhvr>
                                      <p:tavLst>
                                        <p:tav tm="0">
                                          <p:val>
                                            <p:strVal val="#ppt_x"/>
                                          </p:val>
                                        </p:tav>
                                        <p:tav tm="100000">
                                          <p:val>
                                            <p:strVal val="#ppt_x"/>
                                          </p:val>
                                        </p:tav>
                                      </p:tavLst>
                                    </p:anim>
                                    <p:anim calcmode="lin" valueType="num">
                                      <p:cBhvr additive="base">
                                        <p:cTn id="8" dur="500" fill="hold"/>
                                        <p:tgtEl>
                                          <p:spTgt spid="10547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05515"/>
                                        </p:tgtEl>
                                        <p:attrNameLst>
                                          <p:attrName>style.visibility</p:attrName>
                                        </p:attrNameLst>
                                      </p:cBhvr>
                                      <p:to>
                                        <p:strVal val="visible"/>
                                      </p:to>
                                    </p:set>
                                    <p:anim calcmode="lin" valueType="num">
                                      <p:cBhvr additive="base">
                                        <p:cTn id="12" dur="500" fill="hold"/>
                                        <p:tgtEl>
                                          <p:spTgt spid="105515"/>
                                        </p:tgtEl>
                                        <p:attrNameLst>
                                          <p:attrName>ppt_x</p:attrName>
                                        </p:attrNameLst>
                                      </p:cBhvr>
                                      <p:tavLst>
                                        <p:tav tm="0">
                                          <p:val>
                                            <p:strVal val="#ppt_x"/>
                                          </p:val>
                                        </p:tav>
                                        <p:tav tm="100000">
                                          <p:val>
                                            <p:strVal val="#ppt_x"/>
                                          </p:val>
                                        </p:tav>
                                      </p:tavLst>
                                    </p:anim>
                                    <p:anim calcmode="lin" valueType="num">
                                      <p:cBhvr additive="base">
                                        <p:cTn id="13" dur="500" fill="hold"/>
                                        <p:tgtEl>
                                          <p:spTgt spid="105515"/>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05480"/>
                                        </p:tgtEl>
                                        <p:attrNameLst>
                                          <p:attrName>style.visibility</p:attrName>
                                        </p:attrNameLst>
                                      </p:cBhvr>
                                      <p:to>
                                        <p:strVal val="visible"/>
                                      </p:to>
                                    </p:set>
                                    <p:anim calcmode="lin" valueType="num">
                                      <p:cBhvr additive="base">
                                        <p:cTn id="17" dur="500" fill="hold"/>
                                        <p:tgtEl>
                                          <p:spTgt spid="105480"/>
                                        </p:tgtEl>
                                        <p:attrNameLst>
                                          <p:attrName>ppt_x</p:attrName>
                                        </p:attrNameLst>
                                      </p:cBhvr>
                                      <p:tavLst>
                                        <p:tav tm="0">
                                          <p:val>
                                            <p:strVal val="0-#ppt_w/2"/>
                                          </p:val>
                                        </p:tav>
                                        <p:tav tm="100000">
                                          <p:val>
                                            <p:strVal val="#ppt_x"/>
                                          </p:val>
                                        </p:tav>
                                      </p:tavLst>
                                    </p:anim>
                                    <p:anim calcmode="lin" valueType="num">
                                      <p:cBhvr additive="base">
                                        <p:cTn id="18" dur="500" fill="hold"/>
                                        <p:tgtEl>
                                          <p:spTgt spid="105480"/>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05514"/>
                                        </p:tgtEl>
                                        <p:attrNameLst>
                                          <p:attrName>style.visibility</p:attrName>
                                        </p:attrNameLst>
                                      </p:cBhvr>
                                      <p:to>
                                        <p:strVal val="visible"/>
                                      </p:to>
                                    </p:set>
                                    <p:anim calcmode="lin" valueType="num">
                                      <p:cBhvr additive="base">
                                        <p:cTn id="22" dur="500" fill="hold"/>
                                        <p:tgtEl>
                                          <p:spTgt spid="105514"/>
                                        </p:tgtEl>
                                        <p:attrNameLst>
                                          <p:attrName>ppt_x</p:attrName>
                                        </p:attrNameLst>
                                      </p:cBhvr>
                                      <p:tavLst>
                                        <p:tav tm="0">
                                          <p:val>
                                            <p:strVal val="1+#ppt_w/2"/>
                                          </p:val>
                                        </p:tav>
                                        <p:tav tm="100000">
                                          <p:val>
                                            <p:strVal val="#ppt_x"/>
                                          </p:val>
                                        </p:tav>
                                      </p:tavLst>
                                    </p:anim>
                                    <p:anim calcmode="lin" valueType="num">
                                      <p:cBhvr additive="base">
                                        <p:cTn id="23" dur="500" fill="hold"/>
                                        <p:tgtEl>
                                          <p:spTgt spid="105514"/>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53" presetClass="entr" presetSubtype="0" fill="hold" grpId="0" nodeType="afterEffect">
                                  <p:stCondLst>
                                    <p:cond delay="0"/>
                                  </p:stCondLst>
                                  <p:childTnLst>
                                    <p:set>
                                      <p:cBhvr>
                                        <p:cTn id="26" dur="1" fill="hold">
                                          <p:stCondLst>
                                            <p:cond delay="0"/>
                                          </p:stCondLst>
                                        </p:cTn>
                                        <p:tgtEl>
                                          <p:spTgt spid="105482"/>
                                        </p:tgtEl>
                                        <p:attrNameLst>
                                          <p:attrName>style.visibility</p:attrName>
                                        </p:attrNameLst>
                                      </p:cBhvr>
                                      <p:to>
                                        <p:strVal val="visible"/>
                                      </p:to>
                                    </p:set>
                                    <p:anim calcmode="lin" valueType="num">
                                      <p:cBhvr>
                                        <p:cTn id="27" dur="500" fill="hold"/>
                                        <p:tgtEl>
                                          <p:spTgt spid="105482"/>
                                        </p:tgtEl>
                                        <p:attrNameLst>
                                          <p:attrName>ppt_w</p:attrName>
                                        </p:attrNameLst>
                                      </p:cBhvr>
                                      <p:tavLst>
                                        <p:tav tm="0">
                                          <p:val>
                                            <p:fltVal val="0"/>
                                          </p:val>
                                        </p:tav>
                                        <p:tav tm="100000">
                                          <p:val>
                                            <p:strVal val="#ppt_w"/>
                                          </p:val>
                                        </p:tav>
                                      </p:tavLst>
                                    </p:anim>
                                    <p:anim calcmode="lin" valueType="num">
                                      <p:cBhvr>
                                        <p:cTn id="28" dur="500" fill="hold"/>
                                        <p:tgtEl>
                                          <p:spTgt spid="105482"/>
                                        </p:tgtEl>
                                        <p:attrNameLst>
                                          <p:attrName>ppt_h</p:attrName>
                                        </p:attrNameLst>
                                      </p:cBhvr>
                                      <p:tavLst>
                                        <p:tav tm="0">
                                          <p:val>
                                            <p:fltVal val="0"/>
                                          </p:val>
                                        </p:tav>
                                        <p:tav tm="100000">
                                          <p:val>
                                            <p:strVal val="#ppt_h"/>
                                          </p:val>
                                        </p:tav>
                                      </p:tavLst>
                                    </p:anim>
                                    <p:animEffect transition="in" filter="fade">
                                      <p:cBhvr>
                                        <p:cTn id="29" dur="500"/>
                                        <p:tgtEl>
                                          <p:spTgt spid="105482"/>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05481"/>
                                        </p:tgtEl>
                                        <p:attrNameLst>
                                          <p:attrName>style.visibility</p:attrName>
                                        </p:attrNameLst>
                                      </p:cBhvr>
                                      <p:to>
                                        <p:strVal val="visible"/>
                                      </p:to>
                                    </p:set>
                                    <p:anim calcmode="lin" valueType="num">
                                      <p:cBhvr>
                                        <p:cTn id="32" dur="500" fill="hold"/>
                                        <p:tgtEl>
                                          <p:spTgt spid="105481"/>
                                        </p:tgtEl>
                                        <p:attrNameLst>
                                          <p:attrName>ppt_w</p:attrName>
                                        </p:attrNameLst>
                                      </p:cBhvr>
                                      <p:tavLst>
                                        <p:tav tm="0">
                                          <p:val>
                                            <p:fltVal val="0"/>
                                          </p:val>
                                        </p:tav>
                                        <p:tav tm="100000">
                                          <p:val>
                                            <p:strVal val="#ppt_w"/>
                                          </p:val>
                                        </p:tav>
                                      </p:tavLst>
                                    </p:anim>
                                    <p:anim calcmode="lin" valueType="num">
                                      <p:cBhvr>
                                        <p:cTn id="33" dur="500" fill="hold"/>
                                        <p:tgtEl>
                                          <p:spTgt spid="105481"/>
                                        </p:tgtEl>
                                        <p:attrNameLst>
                                          <p:attrName>ppt_h</p:attrName>
                                        </p:attrNameLst>
                                      </p:cBhvr>
                                      <p:tavLst>
                                        <p:tav tm="0">
                                          <p:val>
                                            <p:fltVal val="0"/>
                                          </p:val>
                                        </p:tav>
                                        <p:tav tm="100000">
                                          <p:val>
                                            <p:strVal val="#ppt_h"/>
                                          </p:val>
                                        </p:tav>
                                      </p:tavLst>
                                    </p:anim>
                                    <p:animEffect transition="in" filter="fade">
                                      <p:cBhvr>
                                        <p:cTn id="34" dur="500"/>
                                        <p:tgtEl>
                                          <p:spTgt spid="105481"/>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05517"/>
                                        </p:tgtEl>
                                        <p:attrNameLst>
                                          <p:attrName>style.visibility</p:attrName>
                                        </p:attrNameLst>
                                      </p:cBhvr>
                                      <p:to>
                                        <p:strVal val="visible"/>
                                      </p:to>
                                    </p:set>
                                    <p:anim calcmode="lin" valueType="num">
                                      <p:cBhvr>
                                        <p:cTn id="37" dur="500" fill="hold"/>
                                        <p:tgtEl>
                                          <p:spTgt spid="105517"/>
                                        </p:tgtEl>
                                        <p:attrNameLst>
                                          <p:attrName>ppt_w</p:attrName>
                                        </p:attrNameLst>
                                      </p:cBhvr>
                                      <p:tavLst>
                                        <p:tav tm="0">
                                          <p:val>
                                            <p:fltVal val="0"/>
                                          </p:val>
                                        </p:tav>
                                        <p:tav tm="100000">
                                          <p:val>
                                            <p:strVal val="#ppt_w"/>
                                          </p:val>
                                        </p:tav>
                                      </p:tavLst>
                                    </p:anim>
                                    <p:anim calcmode="lin" valueType="num">
                                      <p:cBhvr>
                                        <p:cTn id="38" dur="500" fill="hold"/>
                                        <p:tgtEl>
                                          <p:spTgt spid="105517"/>
                                        </p:tgtEl>
                                        <p:attrNameLst>
                                          <p:attrName>ppt_h</p:attrName>
                                        </p:attrNameLst>
                                      </p:cBhvr>
                                      <p:tavLst>
                                        <p:tav tm="0">
                                          <p:val>
                                            <p:fltVal val="0"/>
                                          </p:val>
                                        </p:tav>
                                        <p:tav tm="100000">
                                          <p:val>
                                            <p:strVal val="#ppt_h"/>
                                          </p:val>
                                        </p:tav>
                                      </p:tavLst>
                                    </p:anim>
                                    <p:animEffect transition="in" filter="fade">
                                      <p:cBhvr>
                                        <p:cTn id="39" dur="500"/>
                                        <p:tgtEl>
                                          <p:spTgt spid="105517"/>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05516"/>
                                        </p:tgtEl>
                                        <p:attrNameLst>
                                          <p:attrName>style.visibility</p:attrName>
                                        </p:attrNameLst>
                                      </p:cBhvr>
                                      <p:to>
                                        <p:strVal val="visible"/>
                                      </p:to>
                                    </p:set>
                                    <p:anim calcmode="lin" valueType="num">
                                      <p:cBhvr>
                                        <p:cTn id="42" dur="500" fill="hold"/>
                                        <p:tgtEl>
                                          <p:spTgt spid="105516"/>
                                        </p:tgtEl>
                                        <p:attrNameLst>
                                          <p:attrName>ppt_w</p:attrName>
                                        </p:attrNameLst>
                                      </p:cBhvr>
                                      <p:tavLst>
                                        <p:tav tm="0">
                                          <p:val>
                                            <p:fltVal val="0"/>
                                          </p:val>
                                        </p:tav>
                                        <p:tav tm="100000">
                                          <p:val>
                                            <p:strVal val="#ppt_w"/>
                                          </p:val>
                                        </p:tav>
                                      </p:tavLst>
                                    </p:anim>
                                    <p:anim calcmode="lin" valueType="num">
                                      <p:cBhvr>
                                        <p:cTn id="43" dur="500" fill="hold"/>
                                        <p:tgtEl>
                                          <p:spTgt spid="105516"/>
                                        </p:tgtEl>
                                        <p:attrNameLst>
                                          <p:attrName>ppt_h</p:attrName>
                                        </p:attrNameLst>
                                      </p:cBhvr>
                                      <p:tavLst>
                                        <p:tav tm="0">
                                          <p:val>
                                            <p:fltVal val="0"/>
                                          </p:val>
                                        </p:tav>
                                        <p:tav tm="100000">
                                          <p:val>
                                            <p:strVal val="#ppt_h"/>
                                          </p:val>
                                        </p:tav>
                                      </p:tavLst>
                                    </p:anim>
                                    <p:animEffect transition="in" filter="fade">
                                      <p:cBhvr>
                                        <p:cTn id="44" dur="500"/>
                                        <p:tgtEl>
                                          <p:spTgt spid="10551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5527"/>
                                        </p:tgtEl>
                                        <p:attrNameLst>
                                          <p:attrName>style.visibility</p:attrName>
                                        </p:attrNameLst>
                                      </p:cBhvr>
                                      <p:to>
                                        <p:strVal val="visible"/>
                                      </p:to>
                                    </p:set>
                                    <p:anim calcmode="lin" valueType="num">
                                      <p:cBhvr additive="base">
                                        <p:cTn id="49" dur="500" fill="hold"/>
                                        <p:tgtEl>
                                          <p:spTgt spid="105527"/>
                                        </p:tgtEl>
                                        <p:attrNameLst>
                                          <p:attrName>ppt_x</p:attrName>
                                        </p:attrNameLst>
                                      </p:cBhvr>
                                      <p:tavLst>
                                        <p:tav tm="0">
                                          <p:val>
                                            <p:strVal val="0-#ppt_w/2"/>
                                          </p:val>
                                        </p:tav>
                                        <p:tav tm="100000">
                                          <p:val>
                                            <p:strVal val="#ppt_x"/>
                                          </p:val>
                                        </p:tav>
                                      </p:tavLst>
                                    </p:anim>
                                    <p:anim calcmode="lin" valueType="num">
                                      <p:cBhvr additive="base">
                                        <p:cTn id="50" dur="500" fill="hold"/>
                                        <p:tgtEl>
                                          <p:spTgt spid="10552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0551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05477"/>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05480"/>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05482"/>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05514"/>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05481"/>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05516"/>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05517"/>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0552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05531"/>
                                        </p:tgtEl>
                                        <p:attrNameLst>
                                          <p:attrName>style.visibility</p:attrName>
                                        </p:attrNameLst>
                                      </p:cBhvr>
                                      <p:to>
                                        <p:strVal val="visible"/>
                                      </p:to>
                                    </p:set>
                                    <p:anim calcmode="lin" valueType="num">
                                      <p:cBhvr additive="base">
                                        <p:cTn id="77" dur="500" fill="hold"/>
                                        <p:tgtEl>
                                          <p:spTgt spid="105531"/>
                                        </p:tgtEl>
                                        <p:attrNameLst>
                                          <p:attrName>ppt_x</p:attrName>
                                        </p:attrNameLst>
                                      </p:cBhvr>
                                      <p:tavLst>
                                        <p:tav tm="0">
                                          <p:val>
                                            <p:strVal val="#ppt_x"/>
                                          </p:val>
                                        </p:tav>
                                        <p:tav tm="100000">
                                          <p:val>
                                            <p:strVal val="#ppt_x"/>
                                          </p:val>
                                        </p:tav>
                                      </p:tavLst>
                                    </p:anim>
                                    <p:anim calcmode="lin" valueType="num">
                                      <p:cBhvr additive="base">
                                        <p:cTn id="78" dur="500" fill="hold"/>
                                        <p:tgtEl>
                                          <p:spTgt spid="105531"/>
                                        </p:tgtEl>
                                        <p:attrNameLst>
                                          <p:attrName>ppt_y</p:attrName>
                                        </p:attrNameLst>
                                      </p:cBhvr>
                                      <p:tavLst>
                                        <p:tav tm="0">
                                          <p:val>
                                            <p:strVal val="1+#ppt_h/2"/>
                                          </p:val>
                                        </p:tav>
                                        <p:tav tm="100000">
                                          <p:val>
                                            <p:strVal val="#ppt_y"/>
                                          </p:val>
                                        </p:tav>
                                      </p:tavLst>
                                    </p:anim>
                                  </p:childTnLst>
                                </p:cTn>
                              </p:par>
                            </p:childTnLst>
                          </p:cTn>
                        </p:par>
                        <p:par>
                          <p:cTn id="79" fill="hold" nodeType="afterGroup">
                            <p:stCondLst>
                              <p:cond delay="500"/>
                            </p:stCondLst>
                            <p:childTnLst>
                              <p:par>
                                <p:cTn id="80" presetID="2" presetClass="entr" presetSubtype="1" fill="hold" grpId="0" nodeType="afterEffect">
                                  <p:stCondLst>
                                    <p:cond delay="0"/>
                                  </p:stCondLst>
                                  <p:childTnLst>
                                    <p:set>
                                      <p:cBhvr>
                                        <p:cTn id="81" dur="1" fill="hold">
                                          <p:stCondLst>
                                            <p:cond delay="0"/>
                                          </p:stCondLst>
                                        </p:cTn>
                                        <p:tgtEl>
                                          <p:spTgt spid="105530"/>
                                        </p:tgtEl>
                                        <p:attrNameLst>
                                          <p:attrName>style.visibility</p:attrName>
                                        </p:attrNameLst>
                                      </p:cBhvr>
                                      <p:to>
                                        <p:strVal val="visible"/>
                                      </p:to>
                                    </p:set>
                                    <p:anim calcmode="lin" valueType="num">
                                      <p:cBhvr additive="base">
                                        <p:cTn id="82" dur="500" fill="hold"/>
                                        <p:tgtEl>
                                          <p:spTgt spid="105530"/>
                                        </p:tgtEl>
                                        <p:attrNameLst>
                                          <p:attrName>ppt_x</p:attrName>
                                        </p:attrNameLst>
                                      </p:cBhvr>
                                      <p:tavLst>
                                        <p:tav tm="0">
                                          <p:val>
                                            <p:strVal val="#ppt_x"/>
                                          </p:val>
                                        </p:tav>
                                        <p:tav tm="100000">
                                          <p:val>
                                            <p:strVal val="#ppt_x"/>
                                          </p:val>
                                        </p:tav>
                                      </p:tavLst>
                                    </p:anim>
                                    <p:anim calcmode="lin" valueType="num">
                                      <p:cBhvr additive="base">
                                        <p:cTn id="83" dur="500" fill="hold"/>
                                        <p:tgtEl>
                                          <p:spTgt spid="105530"/>
                                        </p:tgtEl>
                                        <p:attrNameLst>
                                          <p:attrName>ppt_y</p:attrName>
                                        </p:attrNameLst>
                                      </p:cBhvr>
                                      <p:tavLst>
                                        <p:tav tm="0">
                                          <p:val>
                                            <p:strVal val="0-#ppt_h/2"/>
                                          </p:val>
                                        </p:tav>
                                        <p:tav tm="100000">
                                          <p:val>
                                            <p:strVal val="#ppt_y"/>
                                          </p:val>
                                        </p:tav>
                                      </p:tavLst>
                                    </p:anim>
                                  </p:childTnLst>
                                </p:cTn>
                              </p:par>
                            </p:childTnLst>
                          </p:cTn>
                        </p:par>
                        <p:par>
                          <p:cTn id="84" fill="hold" nodeType="afterGroup">
                            <p:stCondLst>
                              <p:cond delay="1000"/>
                            </p:stCondLst>
                            <p:childTnLst>
                              <p:par>
                                <p:cTn id="85" presetID="2" presetClass="entr" presetSubtype="8" fill="hold" grpId="0" nodeType="afterEffect">
                                  <p:stCondLst>
                                    <p:cond delay="0"/>
                                  </p:stCondLst>
                                  <p:childTnLst>
                                    <p:set>
                                      <p:cBhvr>
                                        <p:cTn id="86" dur="1" fill="hold">
                                          <p:stCondLst>
                                            <p:cond delay="0"/>
                                          </p:stCondLst>
                                        </p:cTn>
                                        <p:tgtEl>
                                          <p:spTgt spid="105532"/>
                                        </p:tgtEl>
                                        <p:attrNameLst>
                                          <p:attrName>style.visibility</p:attrName>
                                        </p:attrNameLst>
                                      </p:cBhvr>
                                      <p:to>
                                        <p:strVal val="visible"/>
                                      </p:to>
                                    </p:set>
                                    <p:anim calcmode="lin" valueType="num">
                                      <p:cBhvr additive="base">
                                        <p:cTn id="87" dur="500" fill="hold"/>
                                        <p:tgtEl>
                                          <p:spTgt spid="105532"/>
                                        </p:tgtEl>
                                        <p:attrNameLst>
                                          <p:attrName>ppt_x</p:attrName>
                                        </p:attrNameLst>
                                      </p:cBhvr>
                                      <p:tavLst>
                                        <p:tav tm="0">
                                          <p:val>
                                            <p:strVal val="0-#ppt_w/2"/>
                                          </p:val>
                                        </p:tav>
                                        <p:tav tm="100000">
                                          <p:val>
                                            <p:strVal val="#ppt_x"/>
                                          </p:val>
                                        </p:tav>
                                      </p:tavLst>
                                    </p:anim>
                                    <p:anim calcmode="lin" valueType="num">
                                      <p:cBhvr additive="base">
                                        <p:cTn id="88" dur="500" fill="hold"/>
                                        <p:tgtEl>
                                          <p:spTgt spid="105532"/>
                                        </p:tgtEl>
                                        <p:attrNameLst>
                                          <p:attrName>ppt_y</p:attrName>
                                        </p:attrNameLst>
                                      </p:cBhvr>
                                      <p:tavLst>
                                        <p:tav tm="0">
                                          <p:val>
                                            <p:strVal val="#ppt_y"/>
                                          </p:val>
                                        </p:tav>
                                        <p:tav tm="100000">
                                          <p:val>
                                            <p:strVal val="#ppt_y"/>
                                          </p:val>
                                        </p:tav>
                                      </p:tavLst>
                                    </p:anim>
                                  </p:childTnLst>
                                </p:cTn>
                              </p:par>
                            </p:childTnLst>
                          </p:cTn>
                        </p:par>
                        <p:par>
                          <p:cTn id="89" fill="hold" nodeType="afterGroup">
                            <p:stCondLst>
                              <p:cond delay="1500"/>
                            </p:stCondLst>
                            <p:childTnLst>
                              <p:par>
                                <p:cTn id="90" presetID="2" presetClass="entr" presetSubtype="2" fill="hold" grpId="0" nodeType="afterEffect">
                                  <p:stCondLst>
                                    <p:cond delay="0"/>
                                  </p:stCondLst>
                                  <p:childTnLst>
                                    <p:set>
                                      <p:cBhvr>
                                        <p:cTn id="91" dur="1" fill="hold">
                                          <p:stCondLst>
                                            <p:cond delay="0"/>
                                          </p:stCondLst>
                                        </p:cTn>
                                        <p:tgtEl>
                                          <p:spTgt spid="105534"/>
                                        </p:tgtEl>
                                        <p:attrNameLst>
                                          <p:attrName>style.visibility</p:attrName>
                                        </p:attrNameLst>
                                      </p:cBhvr>
                                      <p:to>
                                        <p:strVal val="visible"/>
                                      </p:to>
                                    </p:set>
                                    <p:anim calcmode="lin" valueType="num">
                                      <p:cBhvr additive="base">
                                        <p:cTn id="92" dur="500" fill="hold"/>
                                        <p:tgtEl>
                                          <p:spTgt spid="105534"/>
                                        </p:tgtEl>
                                        <p:attrNameLst>
                                          <p:attrName>ppt_x</p:attrName>
                                        </p:attrNameLst>
                                      </p:cBhvr>
                                      <p:tavLst>
                                        <p:tav tm="0">
                                          <p:val>
                                            <p:strVal val="1+#ppt_w/2"/>
                                          </p:val>
                                        </p:tav>
                                        <p:tav tm="100000">
                                          <p:val>
                                            <p:strVal val="#ppt_x"/>
                                          </p:val>
                                        </p:tav>
                                      </p:tavLst>
                                    </p:anim>
                                    <p:anim calcmode="lin" valueType="num">
                                      <p:cBhvr additive="base">
                                        <p:cTn id="93" dur="500" fill="hold"/>
                                        <p:tgtEl>
                                          <p:spTgt spid="105534"/>
                                        </p:tgtEl>
                                        <p:attrNameLst>
                                          <p:attrName>ppt_y</p:attrName>
                                        </p:attrNameLst>
                                      </p:cBhvr>
                                      <p:tavLst>
                                        <p:tav tm="0">
                                          <p:val>
                                            <p:strVal val="#ppt_y"/>
                                          </p:val>
                                        </p:tav>
                                        <p:tav tm="100000">
                                          <p:val>
                                            <p:strVal val="#ppt_y"/>
                                          </p:val>
                                        </p:tav>
                                      </p:tavLst>
                                    </p:anim>
                                  </p:childTnLst>
                                </p:cTn>
                              </p:par>
                            </p:childTnLst>
                          </p:cTn>
                        </p:par>
                        <p:par>
                          <p:cTn id="94" fill="hold" nodeType="afterGroup">
                            <p:stCondLst>
                              <p:cond delay="2000"/>
                            </p:stCondLst>
                            <p:childTnLst>
                              <p:par>
                                <p:cTn id="95" presetID="53" presetClass="entr" presetSubtype="0" fill="hold" grpId="0" nodeType="afterEffect">
                                  <p:stCondLst>
                                    <p:cond delay="0"/>
                                  </p:stCondLst>
                                  <p:childTnLst>
                                    <p:set>
                                      <p:cBhvr>
                                        <p:cTn id="96" dur="1" fill="hold">
                                          <p:stCondLst>
                                            <p:cond delay="0"/>
                                          </p:stCondLst>
                                        </p:cTn>
                                        <p:tgtEl>
                                          <p:spTgt spid="105479"/>
                                        </p:tgtEl>
                                        <p:attrNameLst>
                                          <p:attrName>style.visibility</p:attrName>
                                        </p:attrNameLst>
                                      </p:cBhvr>
                                      <p:to>
                                        <p:strVal val="visible"/>
                                      </p:to>
                                    </p:set>
                                    <p:anim calcmode="lin" valueType="num">
                                      <p:cBhvr>
                                        <p:cTn id="97" dur="500" fill="hold"/>
                                        <p:tgtEl>
                                          <p:spTgt spid="105479"/>
                                        </p:tgtEl>
                                        <p:attrNameLst>
                                          <p:attrName>ppt_w</p:attrName>
                                        </p:attrNameLst>
                                      </p:cBhvr>
                                      <p:tavLst>
                                        <p:tav tm="0">
                                          <p:val>
                                            <p:fltVal val="0"/>
                                          </p:val>
                                        </p:tav>
                                        <p:tav tm="100000">
                                          <p:val>
                                            <p:strVal val="#ppt_w"/>
                                          </p:val>
                                        </p:tav>
                                      </p:tavLst>
                                    </p:anim>
                                    <p:anim calcmode="lin" valueType="num">
                                      <p:cBhvr>
                                        <p:cTn id="98" dur="500" fill="hold"/>
                                        <p:tgtEl>
                                          <p:spTgt spid="105479"/>
                                        </p:tgtEl>
                                        <p:attrNameLst>
                                          <p:attrName>ppt_h</p:attrName>
                                        </p:attrNameLst>
                                      </p:cBhvr>
                                      <p:tavLst>
                                        <p:tav tm="0">
                                          <p:val>
                                            <p:fltVal val="0"/>
                                          </p:val>
                                        </p:tav>
                                        <p:tav tm="100000">
                                          <p:val>
                                            <p:strVal val="#ppt_h"/>
                                          </p:val>
                                        </p:tav>
                                      </p:tavLst>
                                    </p:anim>
                                    <p:animEffect transition="in" filter="fade">
                                      <p:cBhvr>
                                        <p:cTn id="99" dur="500"/>
                                        <p:tgtEl>
                                          <p:spTgt spid="105479"/>
                                        </p:tgtEl>
                                      </p:cBhvr>
                                    </p:animEffect>
                                  </p:childTnLst>
                                </p:cTn>
                              </p:par>
                            </p:childTnLst>
                          </p:cTn>
                        </p:par>
                        <p:par>
                          <p:cTn id="100" fill="hold" nodeType="afterGroup">
                            <p:stCondLst>
                              <p:cond delay="2500"/>
                            </p:stCondLst>
                            <p:childTnLst>
                              <p:par>
                                <p:cTn id="101" presetID="53" presetClass="entr" presetSubtype="0" fill="hold" grpId="0" nodeType="afterEffect">
                                  <p:stCondLst>
                                    <p:cond delay="0"/>
                                  </p:stCondLst>
                                  <p:childTnLst>
                                    <p:set>
                                      <p:cBhvr>
                                        <p:cTn id="102" dur="1" fill="hold">
                                          <p:stCondLst>
                                            <p:cond delay="0"/>
                                          </p:stCondLst>
                                        </p:cTn>
                                        <p:tgtEl>
                                          <p:spTgt spid="105533"/>
                                        </p:tgtEl>
                                        <p:attrNameLst>
                                          <p:attrName>style.visibility</p:attrName>
                                        </p:attrNameLst>
                                      </p:cBhvr>
                                      <p:to>
                                        <p:strVal val="visible"/>
                                      </p:to>
                                    </p:set>
                                    <p:anim calcmode="lin" valueType="num">
                                      <p:cBhvr>
                                        <p:cTn id="103" dur="500" fill="hold"/>
                                        <p:tgtEl>
                                          <p:spTgt spid="105533"/>
                                        </p:tgtEl>
                                        <p:attrNameLst>
                                          <p:attrName>ppt_w</p:attrName>
                                        </p:attrNameLst>
                                      </p:cBhvr>
                                      <p:tavLst>
                                        <p:tav tm="0">
                                          <p:val>
                                            <p:fltVal val="0"/>
                                          </p:val>
                                        </p:tav>
                                        <p:tav tm="100000">
                                          <p:val>
                                            <p:strVal val="#ppt_w"/>
                                          </p:val>
                                        </p:tav>
                                      </p:tavLst>
                                    </p:anim>
                                    <p:anim calcmode="lin" valueType="num">
                                      <p:cBhvr>
                                        <p:cTn id="104" dur="500" fill="hold"/>
                                        <p:tgtEl>
                                          <p:spTgt spid="105533"/>
                                        </p:tgtEl>
                                        <p:attrNameLst>
                                          <p:attrName>ppt_h</p:attrName>
                                        </p:attrNameLst>
                                      </p:cBhvr>
                                      <p:tavLst>
                                        <p:tav tm="0">
                                          <p:val>
                                            <p:fltVal val="0"/>
                                          </p:val>
                                        </p:tav>
                                        <p:tav tm="100000">
                                          <p:val>
                                            <p:strVal val="#ppt_h"/>
                                          </p:val>
                                        </p:tav>
                                      </p:tavLst>
                                    </p:anim>
                                    <p:animEffect transition="in" filter="fade">
                                      <p:cBhvr>
                                        <p:cTn id="105" dur="500"/>
                                        <p:tgtEl>
                                          <p:spTgt spid="105533"/>
                                        </p:tgtEl>
                                      </p:cBhvr>
                                    </p:animEffect>
                                  </p:childTnLst>
                                </p:cTn>
                              </p:par>
                              <p:par>
                                <p:cTn id="106" presetID="53" presetClass="entr" presetSubtype="0" fill="hold" grpId="0" nodeType="withEffect">
                                  <p:stCondLst>
                                    <p:cond delay="0"/>
                                  </p:stCondLst>
                                  <p:childTnLst>
                                    <p:set>
                                      <p:cBhvr>
                                        <p:cTn id="107" dur="1" fill="hold">
                                          <p:stCondLst>
                                            <p:cond delay="0"/>
                                          </p:stCondLst>
                                        </p:cTn>
                                        <p:tgtEl>
                                          <p:spTgt spid="105535"/>
                                        </p:tgtEl>
                                        <p:attrNameLst>
                                          <p:attrName>style.visibility</p:attrName>
                                        </p:attrNameLst>
                                      </p:cBhvr>
                                      <p:to>
                                        <p:strVal val="visible"/>
                                      </p:to>
                                    </p:set>
                                    <p:anim calcmode="lin" valueType="num">
                                      <p:cBhvr>
                                        <p:cTn id="108" dur="500" fill="hold"/>
                                        <p:tgtEl>
                                          <p:spTgt spid="105535"/>
                                        </p:tgtEl>
                                        <p:attrNameLst>
                                          <p:attrName>ppt_w</p:attrName>
                                        </p:attrNameLst>
                                      </p:cBhvr>
                                      <p:tavLst>
                                        <p:tav tm="0">
                                          <p:val>
                                            <p:fltVal val="0"/>
                                          </p:val>
                                        </p:tav>
                                        <p:tav tm="100000">
                                          <p:val>
                                            <p:strVal val="#ppt_w"/>
                                          </p:val>
                                        </p:tav>
                                      </p:tavLst>
                                    </p:anim>
                                    <p:anim calcmode="lin" valueType="num">
                                      <p:cBhvr>
                                        <p:cTn id="109" dur="500" fill="hold"/>
                                        <p:tgtEl>
                                          <p:spTgt spid="105535"/>
                                        </p:tgtEl>
                                        <p:attrNameLst>
                                          <p:attrName>ppt_h</p:attrName>
                                        </p:attrNameLst>
                                      </p:cBhvr>
                                      <p:tavLst>
                                        <p:tav tm="0">
                                          <p:val>
                                            <p:fltVal val="0"/>
                                          </p:val>
                                        </p:tav>
                                        <p:tav tm="100000">
                                          <p:val>
                                            <p:strVal val="#ppt_h"/>
                                          </p:val>
                                        </p:tav>
                                      </p:tavLst>
                                    </p:anim>
                                    <p:animEffect transition="in" filter="fade">
                                      <p:cBhvr>
                                        <p:cTn id="110" dur="500"/>
                                        <p:tgtEl>
                                          <p:spTgt spid="105535"/>
                                        </p:tgtEl>
                                      </p:cBhvr>
                                    </p:animEffect>
                                  </p:childTnLst>
                                </p:cTn>
                              </p:par>
                              <p:par>
                                <p:cTn id="111" presetID="53" presetClass="entr" presetSubtype="0" fill="hold" grpId="0" nodeType="withEffect">
                                  <p:stCondLst>
                                    <p:cond delay="0"/>
                                  </p:stCondLst>
                                  <p:childTnLst>
                                    <p:set>
                                      <p:cBhvr>
                                        <p:cTn id="112" dur="1" fill="hold">
                                          <p:stCondLst>
                                            <p:cond delay="0"/>
                                          </p:stCondLst>
                                        </p:cTn>
                                        <p:tgtEl>
                                          <p:spTgt spid="105537"/>
                                        </p:tgtEl>
                                        <p:attrNameLst>
                                          <p:attrName>style.visibility</p:attrName>
                                        </p:attrNameLst>
                                      </p:cBhvr>
                                      <p:to>
                                        <p:strVal val="visible"/>
                                      </p:to>
                                    </p:set>
                                    <p:anim calcmode="lin" valueType="num">
                                      <p:cBhvr>
                                        <p:cTn id="113" dur="500" fill="hold"/>
                                        <p:tgtEl>
                                          <p:spTgt spid="105537"/>
                                        </p:tgtEl>
                                        <p:attrNameLst>
                                          <p:attrName>ppt_w</p:attrName>
                                        </p:attrNameLst>
                                      </p:cBhvr>
                                      <p:tavLst>
                                        <p:tav tm="0">
                                          <p:val>
                                            <p:fltVal val="0"/>
                                          </p:val>
                                        </p:tav>
                                        <p:tav tm="100000">
                                          <p:val>
                                            <p:strVal val="#ppt_w"/>
                                          </p:val>
                                        </p:tav>
                                      </p:tavLst>
                                    </p:anim>
                                    <p:anim calcmode="lin" valueType="num">
                                      <p:cBhvr>
                                        <p:cTn id="114" dur="500" fill="hold"/>
                                        <p:tgtEl>
                                          <p:spTgt spid="105537"/>
                                        </p:tgtEl>
                                        <p:attrNameLst>
                                          <p:attrName>ppt_h</p:attrName>
                                        </p:attrNameLst>
                                      </p:cBhvr>
                                      <p:tavLst>
                                        <p:tav tm="0">
                                          <p:val>
                                            <p:fltVal val="0"/>
                                          </p:val>
                                        </p:tav>
                                        <p:tav tm="100000">
                                          <p:val>
                                            <p:strVal val="#ppt_h"/>
                                          </p:val>
                                        </p:tav>
                                      </p:tavLst>
                                    </p:anim>
                                    <p:animEffect transition="in" filter="fade">
                                      <p:cBhvr>
                                        <p:cTn id="115" dur="500"/>
                                        <p:tgtEl>
                                          <p:spTgt spid="105537"/>
                                        </p:tgtEl>
                                      </p:cBhvr>
                                    </p:animEffect>
                                  </p:childTnLst>
                                </p:cTn>
                              </p:par>
                              <p:par>
                                <p:cTn id="116" presetID="53" presetClass="entr" presetSubtype="0" fill="hold" grpId="0" nodeType="withEffect">
                                  <p:stCondLst>
                                    <p:cond delay="0"/>
                                  </p:stCondLst>
                                  <p:childTnLst>
                                    <p:set>
                                      <p:cBhvr>
                                        <p:cTn id="117" dur="1" fill="hold">
                                          <p:stCondLst>
                                            <p:cond delay="0"/>
                                          </p:stCondLst>
                                        </p:cTn>
                                        <p:tgtEl>
                                          <p:spTgt spid="105536"/>
                                        </p:tgtEl>
                                        <p:attrNameLst>
                                          <p:attrName>style.visibility</p:attrName>
                                        </p:attrNameLst>
                                      </p:cBhvr>
                                      <p:to>
                                        <p:strVal val="visible"/>
                                      </p:to>
                                    </p:set>
                                    <p:anim calcmode="lin" valueType="num">
                                      <p:cBhvr>
                                        <p:cTn id="118" dur="500" fill="hold"/>
                                        <p:tgtEl>
                                          <p:spTgt spid="105536"/>
                                        </p:tgtEl>
                                        <p:attrNameLst>
                                          <p:attrName>ppt_w</p:attrName>
                                        </p:attrNameLst>
                                      </p:cBhvr>
                                      <p:tavLst>
                                        <p:tav tm="0">
                                          <p:val>
                                            <p:fltVal val="0"/>
                                          </p:val>
                                        </p:tav>
                                        <p:tav tm="100000">
                                          <p:val>
                                            <p:strVal val="#ppt_w"/>
                                          </p:val>
                                        </p:tav>
                                      </p:tavLst>
                                    </p:anim>
                                    <p:anim calcmode="lin" valueType="num">
                                      <p:cBhvr>
                                        <p:cTn id="119" dur="500" fill="hold"/>
                                        <p:tgtEl>
                                          <p:spTgt spid="105536"/>
                                        </p:tgtEl>
                                        <p:attrNameLst>
                                          <p:attrName>ppt_h</p:attrName>
                                        </p:attrNameLst>
                                      </p:cBhvr>
                                      <p:tavLst>
                                        <p:tav tm="0">
                                          <p:val>
                                            <p:fltVal val="0"/>
                                          </p:val>
                                        </p:tav>
                                        <p:tav tm="100000">
                                          <p:val>
                                            <p:strVal val="#ppt_h"/>
                                          </p:val>
                                        </p:tav>
                                      </p:tavLst>
                                    </p:anim>
                                    <p:animEffect transition="in" filter="fade">
                                      <p:cBhvr>
                                        <p:cTn id="120" dur="500"/>
                                        <p:tgtEl>
                                          <p:spTgt spid="105536"/>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 presetClass="entr" presetSubtype="8" fill="hold" grpId="0" nodeType="clickEffect">
                                  <p:stCondLst>
                                    <p:cond delay="0"/>
                                  </p:stCondLst>
                                  <p:childTnLst>
                                    <p:set>
                                      <p:cBhvr>
                                        <p:cTn id="124" dur="1" fill="hold">
                                          <p:stCondLst>
                                            <p:cond delay="0"/>
                                          </p:stCondLst>
                                        </p:cTn>
                                        <p:tgtEl>
                                          <p:spTgt spid="105538"/>
                                        </p:tgtEl>
                                        <p:attrNameLst>
                                          <p:attrName>style.visibility</p:attrName>
                                        </p:attrNameLst>
                                      </p:cBhvr>
                                      <p:to>
                                        <p:strVal val="visible"/>
                                      </p:to>
                                    </p:set>
                                    <p:anim calcmode="lin" valueType="num">
                                      <p:cBhvr additive="base">
                                        <p:cTn id="125" dur="500" fill="hold"/>
                                        <p:tgtEl>
                                          <p:spTgt spid="105538"/>
                                        </p:tgtEl>
                                        <p:attrNameLst>
                                          <p:attrName>ppt_x</p:attrName>
                                        </p:attrNameLst>
                                      </p:cBhvr>
                                      <p:tavLst>
                                        <p:tav tm="0">
                                          <p:val>
                                            <p:strVal val="0-#ppt_w/2"/>
                                          </p:val>
                                        </p:tav>
                                        <p:tav tm="100000">
                                          <p:val>
                                            <p:strVal val="#ppt_x"/>
                                          </p:val>
                                        </p:tav>
                                      </p:tavLst>
                                    </p:anim>
                                    <p:anim calcmode="lin" valueType="num">
                                      <p:cBhvr additive="base">
                                        <p:cTn id="126" dur="500" fill="hold"/>
                                        <p:tgtEl>
                                          <p:spTgt spid="1055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15" grpId="0" animBg="1"/>
      <p:bldP spid="105515" grpId="1" animBg="1"/>
      <p:bldP spid="105477" grpId="0" animBg="1"/>
      <p:bldP spid="105477" grpId="1" animBg="1"/>
      <p:bldP spid="105480" grpId="0" animBg="1"/>
      <p:bldP spid="105480" grpId="1" animBg="1"/>
      <p:bldP spid="105482" grpId="0" animBg="1"/>
      <p:bldP spid="105482" grpId="1" animBg="1"/>
      <p:bldP spid="105514" grpId="0" animBg="1"/>
      <p:bldP spid="105514" grpId="1" animBg="1"/>
      <p:bldP spid="105481" grpId="0" animBg="1"/>
      <p:bldP spid="105481" grpId="1" animBg="1"/>
      <p:bldP spid="105516" grpId="0" animBg="1"/>
      <p:bldP spid="105516" grpId="1" animBg="1"/>
      <p:bldP spid="105517" grpId="0" animBg="1"/>
      <p:bldP spid="105517" grpId="1" animBg="1"/>
      <p:bldP spid="105527" grpId="0" animBg="1"/>
      <p:bldP spid="105527" grpId="1" animBg="1"/>
      <p:bldP spid="105530" grpId="0" animBg="1"/>
      <p:bldP spid="105531" grpId="0" animBg="1"/>
      <p:bldP spid="105532" grpId="0" animBg="1"/>
      <p:bldP spid="105534" grpId="0" animBg="1"/>
      <p:bldP spid="105535" grpId="0" animBg="1"/>
      <p:bldP spid="105536" grpId="0" animBg="1"/>
      <p:bldP spid="105538" grpId="0" animBg="1"/>
      <p:bldP spid="105479" grpId="0" animBg="1"/>
      <p:bldP spid="105533" grpId="0" animBg="1"/>
      <p:bldP spid="105537"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274638"/>
            <a:ext cx="8229600" cy="715962"/>
          </a:xfrm>
        </p:spPr>
        <p:txBody>
          <a:bodyPr/>
          <a:lstStyle/>
          <a:p>
            <a:pPr eaLnBrk="1" hangingPunct="1"/>
            <a:r>
              <a:rPr lang="en-US" smtClean="0"/>
              <a:t>Pinned and Roller Supports</a:t>
            </a:r>
          </a:p>
        </p:txBody>
      </p:sp>
      <p:grpSp>
        <p:nvGrpSpPr>
          <p:cNvPr id="30723" name="Group 5"/>
          <p:cNvGrpSpPr>
            <a:grpSpLocks/>
          </p:cNvGrpSpPr>
          <p:nvPr/>
        </p:nvGrpSpPr>
        <p:grpSpPr bwMode="auto">
          <a:xfrm>
            <a:off x="4975225" y="1333500"/>
            <a:ext cx="2895600" cy="771525"/>
            <a:chOff x="1440" y="1632"/>
            <a:chExt cx="1440" cy="528"/>
          </a:xfrm>
        </p:grpSpPr>
        <p:sp>
          <p:nvSpPr>
            <p:cNvPr id="30755" name="Rectangle 6" descr="Wide upward diagonal"/>
            <p:cNvSpPr>
              <a:spLocks noChangeArrowheads="1"/>
            </p:cNvSpPr>
            <p:nvPr/>
          </p:nvSpPr>
          <p:spPr bwMode="auto">
            <a:xfrm>
              <a:off x="1440" y="2016"/>
              <a:ext cx="1435" cy="144"/>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56" name="Line 7"/>
            <p:cNvSpPr>
              <a:spLocks noChangeShapeType="1"/>
            </p:cNvSpPr>
            <p:nvPr/>
          </p:nvSpPr>
          <p:spPr bwMode="auto">
            <a:xfrm>
              <a:off x="1440" y="2016"/>
              <a:ext cx="14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7" name="AutoShape 8"/>
            <p:cNvSpPr>
              <a:spLocks noChangeArrowheads="1"/>
            </p:cNvSpPr>
            <p:nvPr/>
          </p:nvSpPr>
          <p:spPr bwMode="auto">
            <a:xfrm>
              <a:off x="1872" y="1632"/>
              <a:ext cx="522" cy="384"/>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en-US"/>
            </a:p>
          </p:txBody>
        </p:sp>
      </p:grpSp>
      <p:sp>
        <p:nvSpPr>
          <p:cNvPr id="30724" name="Text Box 9"/>
          <p:cNvSpPr txBox="1">
            <a:spLocks noChangeArrowheads="1"/>
          </p:cNvSpPr>
          <p:nvPr/>
        </p:nvSpPr>
        <p:spPr bwMode="auto">
          <a:xfrm>
            <a:off x="415925" y="1054100"/>
            <a:ext cx="423545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A </a:t>
            </a:r>
            <a:r>
              <a:rPr lang="en-US" sz="2800">
                <a:solidFill>
                  <a:srgbClr val="0000FF"/>
                </a:solidFill>
                <a:latin typeface="Arial Black" pitchFamily="34" charset="0"/>
              </a:rPr>
              <a:t>pinned</a:t>
            </a:r>
            <a:r>
              <a:rPr lang="en-US" sz="2800">
                <a:solidFill>
                  <a:srgbClr val="FF6600"/>
                </a:solidFill>
                <a:latin typeface="Arial Black" pitchFamily="34" charset="0"/>
              </a:rPr>
              <a:t> </a:t>
            </a:r>
            <a:r>
              <a:rPr lang="en-US" sz="2800"/>
              <a:t>support can support a structure in two dimensions.</a:t>
            </a:r>
          </a:p>
        </p:txBody>
      </p:sp>
      <p:sp>
        <p:nvSpPr>
          <p:cNvPr id="30725" name="Text Box 10"/>
          <p:cNvSpPr txBox="1">
            <a:spLocks noChangeArrowheads="1"/>
          </p:cNvSpPr>
          <p:nvPr/>
        </p:nvSpPr>
        <p:spPr bwMode="auto">
          <a:xfrm>
            <a:off x="4630738" y="4830763"/>
            <a:ext cx="38862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latin typeface="LetterOMatic!" pitchFamily="34" charset="0"/>
              </a:rPr>
              <a:t>A </a:t>
            </a:r>
            <a:r>
              <a:rPr lang="en-US" sz="2800">
                <a:solidFill>
                  <a:srgbClr val="0000FF"/>
                </a:solidFill>
                <a:latin typeface="Arial Black" pitchFamily="34" charset="0"/>
              </a:rPr>
              <a:t>roller</a:t>
            </a:r>
            <a:r>
              <a:rPr lang="en-US" sz="2800">
                <a:latin typeface="LetterOMatic!" pitchFamily="34" charset="0"/>
              </a:rPr>
              <a:t> support can support a structure in only one dimension.</a:t>
            </a:r>
          </a:p>
        </p:txBody>
      </p:sp>
      <p:grpSp>
        <p:nvGrpSpPr>
          <p:cNvPr id="30726" name="Group 11"/>
          <p:cNvGrpSpPr>
            <a:grpSpLocks/>
          </p:cNvGrpSpPr>
          <p:nvPr/>
        </p:nvGrpSpPr>
        <p:grpSpPr bwMode="auto">
          <a:xfrm>
            <a:off x="4365625" y="2352675"/>
            <a:ext cx="1676400" cy="1524000"/>
            <a:chOff x="2976" y="1254"/>
            <a:chExt cx="1056" cy="960"/>
          </a:xfrm>
        </p:grpSpPr>
        <p:sp>
          <p:nvSpPr>
            <p:cNvPr id="30750" name="AutoShape 12"/>
            <p:cNvSpPr>
              <a:spLocks noChangeArrowheads="1"/>
            </p:cNvSpPr>
            <p:nvPr/>
          </p:nvSpPr>
          <p:spPr bwMode="auto">
            <a:xfrm>
              <a:off x="2976" y="1254"/>
              <a:ext cx="1056" cy="9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5898240 60000 65536"/>
                <a:gd name="T10" fmla="*/ 11796480 60000 65536"/>
                <a:gd name="T11" fmla="*/ 17694720 60000 65536"/>
                <a:gd name="T12" fmla="*/ 2168 w 21600"/>
                <a:gd name="T13" fmla="*/ 8640 h 21600"/>
                <a:gd name="T14" fmla="*/ 19432 w 21600"/>
                <a:gd name="T15" fmla="*/ 12960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lnTo>
                    <a:pt x="10800" y="0"/>
                  </a:lnTo>
                  <a:close/>
                </a:path>
              </a:pathLst>
            </a:custGeom>
            <a:gradFill rotWithShape="1">
              <a:gsLst>
                <a:gs pos="0">
                  <a:srgbClr val="0000FF">
                    <a:alpha val="50000"/>
                  </a:srgbClr>
                </a:gs>
                <a:gs pos="100000">
                  <a:srgbClr val="000076">
                    <a:alpha val="50000"/>
                  </a:srgbClr>
                </a:gs>
              </a:gsLst>
              <a:lin ang="5400000" scaled="1"/>
            </a:gradFill>
            <a:ln w="9525">
              <a:solidFill>
                <a:schemeClr val="tx1"/>
              </a:solidFill>
              <a:miter lim="800000"/>
              <a:headEnd/>
              <a:tailEnd/>
            </a:ln>
          </p:spPr>
          <p:txBody>
            <a:bodyPr wrap="none" anchor="ctr"/>
            <a:lstStyle/>
            <a:p>
              <a:endParaRPr lang="en-US"/>
            </a:p>
          </p:txBody>
        </p:sp>
        <p:grpSp>
          <p:nvGrpSpPr>
            <p:cNvPr id="30751" name="Group 13"/>
            <p:cNvGrpSpPr>
              <a:grpSpLocks/>
            </p:cNvGrpSpPr>
            <p:nvPr/>
          </p:nvGrpSpPr>
          <p:grpSpPr bwMode="auto">
            <a:xfrm rot="5400000">
              <a:off x="3192" y="1656"/>
              <a:ext cx="720" cy="192"/>
              <a:chOff x="1440" y="1632"/>
              <a:chExt cx="1440" cy="528"/>
            </a:xfrm>
          </p:grpSpPr>
          <p:sp>
            <p:nvSpPr>
              <p:cNvPr id="30752" name="Rectangle 14" descr="Wide upward diagonal"/>
              <p:cNvSpPr>
                <a:spLocks noChangeArrowheads="1"/>
              </p:cNvSpPr>
              <p:nvPr/>
            </p:nvSpPr>
            <p:spPr bwMode="auto">
              <a:xfrm>
                <a:off x="1440" y="2016"/>
                <a:ext cx="1435" cy="144"/>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53" name="Line 15"/>
              <p:cNvSpPr>
                <a:spLocks noChangeShapeType="1"/>
              </p:cNvSpPr>
              <p:nvPr/>
            </p:nvSpPr>
            <p:spPr bwMode="auto">
              <a:xfrm>
                <a:off x="1440" y="2016"/>
                <a:ext cx="14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4" name="AutoShape 16"/>
              <p:cNvSpPr>
                <a:spLocks noChangeArrowheads="1"/>
              </p:cNvSpPr>
              <p:nvPr/>
            </p:nvSpPr>
            <p:spPr bwMode="auto">
              <a:xfrm>
                <a:off x="1872" y="1632"/>
                <a:ext cx="522" cy="384"/>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en-US"/>
              </a:p>
            </p:txBody>
          </p:sp>
        </p:grpSp>
      </p:grpSp>
      <p:grpSp>
        <p:nvGrpSpPr>
          <p:cNvPr id="30727" name="Group 17"/>
          <p:cNvGrpSpPr>
            <a:grpSpLocks/>
          </p:cNvGrpSpPr>
          <p:nvPr/>
        </p:nvGrpSpPr>
        <p:grpSpPr bwMode="auto">
          <a:xfrm rot="-5400000">
            <a:off x="6500813" y="2338388"/>
            <a:ext cx="1676400" cy="1524000"/>
            <a:chOff x="2976" y="1254"/>
            <a:chExt cx="1056" cy="960"/>
          </a:xfrm>
        </p:grpSpPr>
        <p:sp>
          <p:nvSpPr>
            <p:cNvPr id="30745" name="AutoShape 18"/>
            <p:cNvSpPr>
              <a:spLocks noChangeArrowheads="1"/>
            </p:cNvSpPr>
            <p:nvPr/>
          </p:nvSpPr>
          <p:spPr bwMode="auto">
            <a:xfrm>
              <a:off x="2976" y="1254"/>
              <a:ext cx="1056" cy="9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5898240 60000 65536"/>
                <a:gd name="T10" fmla="*/ 11796480 60000 65536"/>
                <a:gd name="T11" fmla="*/ 17694720 60000 65536"/>
                <a:gd name="T12" fmla="*/ 2168 w 21600"/>
                <a:gd name="T13" fmla="*/ 8640 h 21600"/>
                <a:gd name="T14" fmla="*/ 19432 w 21600"/>
                <a:gd name="T15" fmla="*/ 12960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lnTo>
                    <a:pt x="10800" y="0"/>
                  </a:lnTo>
                  <a:close/>
                </a:path>
              </a:pathLst>
            </a:custGeom>
            <a:gradFill rotWithShape="1">
              <a:gsLst>
                <a:gs pos="0">
                  <a:srgbClr val="0000FF">
                    <a:alpha val="50000"/>
                  </a:srgbClr>
                </a:gs>
                <a:gs pos="100000">
                  <a:srgbClr val="000076">
                    <a:alpha val="50000"/>
                  </a:srgbClr>
                </a:gs>
              </a:gsLst>
              <a:lin ang="5400000" scaled="1"/>
            </a:gradFill>
            <a:ln w="9525">
              <a:solidFill>
                <a:schemeClr val="tx1"/>
              </a:solidFill>
              <a:miter lim="800000"/>
              <a:headEnd/>
              <a:tailEnd/>
            </a:ln>
          </p:spPr>
          <p:txBody>
            <a:bodyPr wrap="none" anchor="ctr"/>
            <a:lstStyle/>
            <a:p>
              <a:endParaRPr lang="en-US"/>
            </a:p>
          </p:txBody>
        </p:sp>
        <p:grpSp>
          <p:nvGrpSpPr>
            <p:cNvPr id="30746" name="Group 19"/>
            <p:cNvGrpSpPr>
              <a:grpSpLocks/>
            </p:cNvGrpSpPr>
            <p:nvPr/>
          </p:nvGrpSpPr>
          <p:grpSpPr bwMode="auto">
            <a:xfrm rot="5400000">
              <a:off x="3192" y="1656"/>
              <a:ext cx="720" cy="192"/>
              <a:chOff x="1440" y="1632"/>
              <a:chExt cx="1440" cy="528"/>
            </a:xfrm>
          </p:grpSpPr>
          <p:sp>
            <p:nvSpPr>
              <p:cNvPr id="30747" name="Rectangle 20" descr="Wide upward diagonal"/>
              <p:cNvSpPr>
                <a:spLocks noChangeArrowheads="1"/>
              </p:cNvSpPr>
              <p:nvPr/>
            </p:nvSpPr>
            <p:spPr bwMode="auto">
              <a:xfrm>
                <a:off x="1440" y="2016"/>
                <a:ext cx="1435" cy="144"/>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48" name="Line 21"/>
              <p:cNvSpPr>
                <a:spLocks noChangeShapeType="1"/>
              </p:cNvSpPr>
              <p:nvPr/>
            </p:nvSpPr>
            <p:spPr bwMode="auto">
              <a:xfrm>
                <a:off x="1440" y="2016"/>
                <a:ext cx="14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22"/>
              <p:cNvSpPr>
                <a:spLocks noChangeArrowheads="1"/>
              </p:cNvSpPr>
              <p:nvPr/>
            </p:nvSpPr>
            <p:spPr bwMode="auto">
              <a:xfrm>
                <a:off x="1872" y="1632"/>
                <a:ext cx="522" cy="384"/>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en-US"/>
              </a:p>
            </p:txBody>
          </p:sp>
        </p:grpSp>
      </p:grpSp>
      <p:grpSp>
        <p:nvGrpSpPr>
          <p:cNvPr id="30728" name="Group 23"/>
          <p:cNvGrpSpPr>
            <a:grpSpLocks/>
          </p:cNvGrpSpPr>
          <p:nvPr/>
        </p:nvGrpSpPr>
        <p:grpSpPr bwMode="auto">
          <a:xfrm>
            <a:off x="842963" y="3794125"/>
            <a:ext cx="3048000" cy="2438400"/>
            <a:chOff x="-480" y="1872"/>
            <a:chExt cx="1920" cy="1536"/>
          </a:xfrm>
        </p:grpSpPr>
        <p:grpSp>
          <p:nvGrpSpPr>
            <p:cNvPr id="30729" name="Group 24"/>
            <p:cNvGrpSpPr>
              <a:grpSpLocks/>
            </p:cNvGrpSpPr>
            <p:nvPr/>
          </p:nvGrpSpPr>
          <p:grpSpPr bwMode="auto">
            <a:xfrm>
              <a:off x="-480" y="2592"/>
              <a:ext cx="768" cy="816"/>
              <a:chOff x="2400" y="3216"/>
              <a:chExt cx="768" cy="816"/>
            </a:xfrm>
          </p:grpSpPr>
          <p:sp>
            <p:nvSpPr>
              <p:cNvPr id="30740" name="AutoShape 25"/>
              <p:cNvSpPr>
                <a:spLocks noChangeArrowheads="1"/>
              </p:cNvSpPr>
              <p:nvPr/>
            </p:nvSpPr>
            <p:spPr bwMode="auto">
              <a:xfrm>
                <a:off x="2592" y="3216"/>
                <a:ext cx="384" cy="816"/>
              </a:xfrm>
              <a:prstGeom prst="upDownArrow">
                <a:avLst>
                  <a:gd name="adj1" fmla="val 50000"/>
                  <a:gd name="adj2" fmla="val 42500"/>
                </a:avLst>
              </a:prstGeom>
              <a:gradFill rotWithShape="1">
                <a:gsLst>
                  <a:gs pos="0">
                    <a:srgbClr val="0000FF">
                      <a:alpha val="50000"/>
                    </a:srgbClr>
                  </a:gs>
                  <a:gs pos="100000">
                    <a:srgbClr val="000076">
                      <a:alpha val="50000"/>
                    </a:srgbClr>
                  </a:gs>
                </a:gsLst>
                <a:lin ang="5400000" scaled="1"/>
              </a:gradFill>
              <a:ln w="9525">
                <a:solidFill>
                  <a:schemeClr val="tx1"/>
                </a:solidFill>
                <a:miter lim="800000"/>
                <a:headEnd/>
                <a:tailEnd/>
              </a:ln>
            </p:spPr>
            <p:txBody>
              <a:bodyPr wrap="none" anchor="ctr"/>
              <a:lstStyle/>
              <a:p>
                <a:endParaRPr lang="en-US"/>
              </a:p>
            </p:txBody>
          </p:sp>
          <p:grpSp>
            <p:nvGrpSpPr>
              <p:cNvPr id="30741" name="Group 26"/>
              <p:cNvGrpSpPr>
                <a:grpSpLocks/>
              </p:cNvGrpSpPr>
              <p:nvPr/>
            </p:nvGrpSpPr>
            <p:grpSpPr bwMode="auto">
              <a:xfrm>
                <a:off x="2400" y="3504"/>
                <a:ext cx="768" cy="282"/>
                <a:chOff x="3264" y="1632"/>
                <a:chExt cx="1440" cy="528"/>
              </a:xfrm>
            </p:grpSpPr>
            <p:sp>
              <p:nvSpPr>
                <p:cNvPr id="30742" name="Oval 27"/>
                <p:cNvSpPr>
                  <a:spLocks noChangeArrowheads="1"/>
                </p:cNvSpPr>
                <p:nvPr/>
              </p:nvSpPr>
              <p:spPr bwMode="auto">
                <a:xfrm>
                  <a:off x="3792" y="1632"/>
                  <a:ext cx="384" cy="384"/>
                </a:xfrm>
                <a:prstGeom prst="ellipse">
                  <a:avLst/>
                </a:prstGeom>
                <a:solidFill>
                  <a:schemeClr val="bg1"/>
                </a:solidFill>
                <a:ln w="19050">
                  <a:solidFill>
                    <a:schemeClr val="tx1"/>
                  </a:solidFill>
                  <a:round/>
                  <a:headEnd/>
                  <a:tailEnd/>
                </a:ln>
              </p:spPr>
              <p:txBody>
                <a:bodyPr wrap="none" anchor="ctr"/>
                <a:lstStyle/>
                <a:p>
                  <a:endParaRPr lang="en-US"/>
                </a:p>
              </p:txBody>
            </p:sp>
            <p:sp>
              <p:nvSpPr>
                <p:cNvPr id="30743" name="Rectangle 28" descr="Wide upward diagonal"/>
                <p:cNvSpPr>
                  <a:spLocks noChangeArrowheads="1"/>
                </p:cNvSpPr>
                <p:nvPr/>
              </p:nvSpPr>
              <p:spPr bwMode="auto">
                <a:xfrm>
                  <a:off x="3264" y="2016"/>
                  <a:ext cx="1435" cy="144"/>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44" name="Line 29"/>
                <p:cNvSpPr>
                  <a:spLocks noChangeShapeType="1"/>
                </p:cNvSpPr>
                <p:nvPr/>
              </p:nvSpPr>
              <p:spPr bwMode="auto">
                <a:xfrm>
                  <a:off x="3264" y="2016"/>
                  <a:ext cx="14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0730" name="Group 30"/>
            <p:cNvGrpSpPr>
              <a:grpSpLocks/>
            </p:cNvGrpSpPr>
            <p:nvPr/>
          </p:nvGrpSpPr>
          <p:grpSpPr bwMode="auto">
            <a:xfrm>
              <a:off x="624" y="2592"/>
              <a:ext cx="816" cy="768"/>
              <a:chOff x="3600" y="3264"/>
              <a:chExt cx="816" cy="768"/>
            </a:xfrm>
          </p:grpSpPr>
          <p:sp>
            <p:nvSpPr>
              <p:cNvPr id="30735" name="AutoShape 31"/>
              <p:cNvSpPr>
                <a:spLocks noChangeArrowheads="1"/>
              </p:cNvSpPr>
              <p:nvPr/>
            </p:nvSpPr>
            <p:spPr bwMode="auto">
              <a:xfrm rot="5400000">
                <a:off x="3816" y="3240"/>
                <a:ext cx="384" cy="816"/>
              </a:xfrm>
              <a:prstGeom prst="upDownArrow">
                <a:avLst>
                  <a:gd name="adj1" fmla="val 50000"/>
                  <a:gd name="adj2" fmla="val 42500"/>
                </a:avLst>
              </a:prstGeom>
              <a:gradFill rotWithShape="1">
                <a:gsLst>
                  <a:gs pos="0">
                    <a:srgbClr val="0000FF">
                      <a:alpha val="50000"/>
                    </a:srgbClr>
                  </a:gs>
                  <a:gs pos="100000">
                    <a:srgbClr val="000076">
                      <a:alpha val="50000"/>
                    </a:srgbClr>
                  </a:gs>
                </a:gsLst>
                <a:lin ang="5400000" scaled="1"/>
              </a:gradFill>
              <a:ln w="9525">
                <a:solidFill>
                  <a:schemeClr val="tx1"/>
                </a:solidFill>
                <a:miter lim="800000"/>
                <a:headEnd/>
                <a:tailEnd/>
              </a:ln>
            </p:spPr>
            <p:txBody>
              <a:bodyPr wrap="none" anchor="ctr"/>
              <a:lstStyle/>
              <a:p>
                <a:endParaRPr lang="en-US"/>
              </a:p>
            </p:txBody>
          </p:sp>
          <p:grpSp>
            <p:nvGrpSpPr>
              <p:cNvPr id="30736" name="Group 32"/>
              <p:cNvGrpSpPr>
                <a:grpSpLocks/>
              </p:cNvGrpSpPr>
              <p:nvPr/>
            </p:nvGrpSpPr>
            <p:grpSpPr bwMode="auto">
              <a:xfrm rot="5400000">
                <a:off x="3645" y="3507"/>
                <a:ext cx="768" cy="282"/>
                <a:chOff x="3264" y="1632"/>
                <a:chExt cx="1440" cy="528"/>
              </a:xfrm>
            </p:grpSpPr>
            <p:sp>
              <p:nvSpPr>
                <p:cNvPr id="30737" name="Oval 33"/>
                <p:cNvSpPr>
                  <a:spLocks noChangeArrowheads="1"/>
                </p:cNvSpPr>
                <p:nvPr/>
              </p:nvSpPr>
              <p:spPr bwMode="auto">
                <a:xfrm>
                  <a:off x="3792" y="1632"/>
                  <a:ext cx="384" cy="384"/>
                </a:xfrm>
                <a:prstGeom prst="ellipse">
                  <a:avLst/>
                </a:prstGeom>
                <a:solidFill>
                  <a:schemeClr val="bg1"/>
                </a:solidFill>
                <a:ln w="19050">
                  <a:solidFill>
                    <a:schemeClr val="tx1"/>
                  </a:solidFill>
                  <a:round/>
                  <a:headEnd/>
                  <a:tailEnd/>
                </a:ln>
              </p:spPr>
              <p:txBody>
                <a:bodyPr wrap="none" anchor="ctr"/>
                <a:lstStyle/>
                <a:p>
                  <a:endParaRPr lang="en-US"/>
                </a:p>
              </p:txBody>
            </p:sp>
            <p:sp>
              <p:nvSpPr>
                <p:cNvPr id="30738" name="Rectangle 34" descr="Wide upward diagonal"/>
                <p:cNvSpPr>
                  <a:spLocks noChangeArrowheads="1"/>
                </p:cNvSpPr>
                <p:nvPr/>
              </p:nvSpPr>
              <p:spPr bwMode="auto">
                <a:xfrm>
                  <a:off x="3264" y="2016"/>
                  <a:ext cx="1435" cy="144"/>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39" name="Line 35"/>
                <p:cNvSpPr>
                  <a:spLocks noChangeShapeType="1"/>
                </p:cNvSpPr>
                <p:nvPr/>
              </p:nvSpPr>
              <p:spPr bwMode="auto">
                <a:xfrm>
                  <a:off x="3264" y="2016"/>
                  <a:ext cx="14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0731" name="Group 36"/>
            <p:cNvGrpSpPr>
              <a:grpSpLocks/>
            </p:cNvGrpSpPr>
            <p:nvPr/>
          </p:nvGrpSpPr>
          <p:grpSpPr bwMode="auto">
            <a:xfrm>
              <a:off x="-432" y="1872"/>
              <a:ext cx="1824" cy="624"/>
              <a:chOff x="3072" y="2400"/>
              <a:chExt cx="1824" cy="624"/>
            </a:xfrm>
          </p:grpSpPr>
          <p:sp>
            <p:nvSpPr>
              <p:cNvPr id="30732" name="Oval 37"/>
              <p:cNvSpPr>
                <a:spLocks noChangeArrowheads="1"/>
              </p:cNvSpPr>
              <p:nvPr/>
            </p:nvSpPr>
            <p:spPr bwMode="auto">
              <a:xfrm>
                <a:off x="3741" y="2400"/>
                <a:ext cx="486" cy="487"/>
              </a:xfrm>
              <a:prstGeom prst="ellipse">
                <a:avLst/>
              </a:prstGeom>
              <a:solidFill>
                <a:schemeClr val="bg1"/>
              </a:solidFill>
              <a:ln w="19050">
                <a:solidFill>
                  <a:schemeClr val="tx1"/>
                </a:solidFill>
                <a:round/>
                <a:headEnd/>
                <a:tailEnd/>
              </a:ln>
            </p:spPr>
            <p:txBody>
              <a:bodyPr wrap="none" anchor="ctr"/>
              <a:lstStyle/>
              <a:p>
                <a:endParaRPr lang="en-US"/>
              </a:p>
            </p:txBody>
          </p:sp>
          <p:sp>
            <p:nvSpPr>
              <p:cNvPr id="30733" name="Rectangle 38" descr="Wide upward diagonal"/>
              <p:cNvSpPr>
                <a:spLocks noChangeArrowheads="1"/>
              </p:cNvSpPr>
              <p:nvPr/>
            </p:nvSpPr>
            <p:spPr bwMode="auto">
              <a:xfrm>
                <a:off x="3072" y="2887"/>
                <a:ext cx="1818" cy="137"/>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34" name="Line 39"/>
              <p:cNvSpPr>
                <a:spLocks noChangeShapeType="1"/>
              </p:cNvSpPr>
              <p:nvPr/>
            </p:nvSpPr>
            <p:spPr bwMode="auto">
              <a:xfrm>
                <a:off x="3072" y="2887"/>
                <a:ext cx="18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274638"/>
            <a:ext cx="8229600" cy="715962"/>
          </a:xfrm>
        </p:spPr>
        <p:txBody>
          <a:bodyPr/>
          <a:lstStyle/>
          <a:p>
            <a:pPr eaLnBrk="1" hangingPunct="1"/>
            <a:r>
              <a:rPr lang="en-US" smtClean="0"/>
              <a:t>Solving Truss Forces</a:t>
            </a:r>
          </a:p>
        </p:txBody>
      </p:sp>
      <p:sp>
        <p:nvSpPr>
          <p:cNvPr id="31747" name="Rectangle 3"/>
          <p:cNvSpPr>
            <a:spLocks noGrp="1" noChangeArrowheads="1"/>
          </p:cNvSpPr>
          <p:nvPr>
            <p:ph idx="1"/>
          </p:nvPr>
        </p:nvSpPr>
        <p:spPr/>
        <p:txBody>
          <a:bodyPr/>
          <a:lstStyle/>
          <a:p>
            <a:pPr eaLnBrk="1" hangingPunct="1">
              <a:buFontTx/>
              <a:buNone/>
            </a:pPr>
            <a:r>
              <a:rPr lang="en-US" smtClean="0"/>
              <a:t>Assumptions:</a:t>
            </a:r>
          </a:p>
          <a:p>
            <a:pPr eaLnBrk="1" hangingPunct="1">
              <a:buFontTx/>
              <a:buNone/>
            </a:pPr>
            <a:r>
              <a:rPr lang="en-US" sz="2800" smtClean="0">
                <a:latin typeface="LetterOMatic!" pitchFamily="34" charset="0"/>
              </a:rPr>
              <a:t>	All members are perfectly straight.</a:t>
            </a:r>
          </a:p>
          <a:p>
            <a:pPr eaLnBrk="1" hangingPunct="1">
              <a:spcBef>
                <a:spcPct val="50000"/>
              </a:spcBef>
              <a:buFontTx/>
              <a:buNone/>
            </a:pPr>
            <a:r>
              <a:rPr lang="en-US" sz="2800" smtClean="0">
                <a:latin typeface="LetterOMatic!" pitchFamily="34" charset="0"/>
              </a:rPr>
              <a:t>	All loads are applied at the joints.</a:t>
            </a:r>
          </a:p>
          <a:p>
            <a:pPr eaLnBrk="1" hangingPunct="1">
              <a:spcBef>
                <a:spcPct val="50000"/>
              </a:spcBef>
              <a:buFontTx/>
              <a:buNone/>
            </a:pPr>
            <a:r>
              <a:rPr lang="en-US" sz="2800" smtClean="0">
                <a:latin typeface="LetterOMatic!" pitchFamily="34" charset="0"/>
              </a:rPr>
              <a:t>	All joints are pinned and frictionless.</a:t>
            </a:r>
          </a:p>
          <a:p>
            <a:pPr eaLnBrk="1" hangingPunct="1">
              <a:spcBef>
                <a:spcPct val="50000"/>
              </a:spcBef>
              <a:buFontTx/>
              <a:buNone/>
            </a:pPr>
            <a:r>
              <a:rPr lang="en-US" sz="2800" smtClean="0">
                <a:latin typeface="LetterOMatic!" pitchFamily="34" charset="0"/>
              </a:rPr>
              <a:t>	Each member has no weight.</a:t>
            </a:r>
          </a:p>
          <a:p>
            <a:pPr eaLnBrk="1" hangingPunct="1">
              <a:spcBef>
                <a:spcPct val="50000"/>
              </a:spcBef>
              <a:buFontTx/>
              <a:buNone/>
            </a:pPr>
            <a:r>
              <a:rPr lang="en-US" sz="2800" smtClean="0">
                <a:latin typeface="LetterOMatic!" pitchFamily="34" charset="0"/>
              </a:rPr>
              <a:t>	Members can only experience tension or compression forces.</a:t>
            </a:r>
          </a:p>
        </p:txBody>
      </p:sp>
      <p:sp>
        <p:nvSpPr>
          <p:cNvPr id="107524" name="Rectangle 4"/>
          <p:cNvSpPr>
            <a:spLocks noChangeArrowheads="1"/>
          </p:cNvSpPr>
          <p:nvPr/>
        </p:nvSpPr>
        <p:spPr bwMode="auto">
          <a:xfrm>
            <a:off x="1089025" y="5303838"/>
            <a:ext cx="70993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00FF"/>
                </a:solidFill>
              </a:rPr>
              <a:t>What risks might these assumptions pose if we were designing an actual bridge?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274638"/>
            <a:ext cx="8229600" cy="715962"/>
          </a:xfrm>
        </p:spPr>
        <p:txBody>
          <a:bodyPr/>
          <a:lstStyle/>
          <a:p>
            <a:pPr eaLnBrk="1" hangingPunct="1"/>
            <a:r>
              <a:rPr lang="en-US" smtClean="0"/>
              <a:t>Static Determinacy</a:t>
            </a:r>
          </a:p>
        </p:txBody>
      </p:sp>
      <p:sp>
        <p:nvSpPr>
          <p:cNvPr id="32771" name="Rectangle 6"/>
          <p:cNvSpPr>
            <a:spLocks noGrp="1" noChangeArrowheads="1"/>
          </p:cNvSpPr>
          <p:nvPr>
            <p:ph idx="1"/>
          </p:nvPr>
        </p:nvSpPr>
        <p:spPr>
          <a:xfrm>
            <a:off x="379413" y="1120775"/>
            <a:ext cx="8229600" cy="1492250"/>
          </a:xfrm>
        </p:spPr>
        <p:txBody>
          <a:bodyPr/>
          <a:lstStyle/>
          <a:p>
            <a:pPr marL="0" indent="0" eaLnBrk="1" hangingPunct="1">
              <a:buFontTx/>
              <a:buNone/>
            </a:pPr>
            <a:r>
              <a:rPr lang="en-US" smtClean="0"/>
              <a:t>A </a:t>
            </a:r>
            <a:r>
              <a:rPr lang="en-US" smtClean="0">
                <a:solidFill>
                  <a:srgbClr val="FF0000"/>
                </a:solidFill>
              </a:rPr>
              <a:t>statically determinate</a:t>
            </a:r>
            <a:r>
              <a:rPr lang="en-US" smtClean="0"/>
              <a:t> structure is one that can be mathematically solved.</a:t>
            </a:r>
          </a:p>
          <a:p>
            <a:pPr marL="0" indent="0" eaLnBrk="1" hangingPunct="1">
              <a:buFontTx/>
              <a:buNone/>
            </a:pPr>
            <a:endParaRPr lang="en-US" smtClean="0"/>
          </a:p>
        </p:txBody>
      </p:sp>
      <p:sp>
        <p:nvSpPr>
          <p:cNvPr id="108549" name="Text Box 5"/>
          <p:cNvSpPr txBox="1">
            <a:spLocks noChangeArrowheads="1"/>
          </p:cNvSpPr>
          <p:nvPr/>
        </p:nvSpPr>
        <p:spPr bwMode="auto">
          <a:xfrm>
            <a:off x="1825625" y="4105275"/>
            <a:ext cx="64770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latin typeface="LetterOMatic!" pitchFamily="34" charset="0"/>
              </a:rPr>
              <a:t>J = Number of Joints</a:t>
            </a:r>
          </a:p>
          <a:p>
            <a:pPr eaLnBrk="1" hangingPunct="1">
              <a:spcBef>
                <a:spcPct val="50000"/>
              </a:spcBef>
            </a:pPr>
            <a:r>
              <a:rPr lang="en-US" sz="2800">
                <a:latin typeface="LetterOMatic!" pitchFamily="34" charset="0"/>
              </a:rPr>
              <a:t>M = Number of Members</a:t>
            </a:r>
          </a:p>
          <a:p>
            <a:pPr eaLnBrk="1" hangingPunct="1">
              <a:spcBef>
                <a:spcPct val="50000"/>
              </a:spcBef>
            </a:pPr>
            <a:r>
              <a:rPr lang="en-US" sz="2800">
                <a:latin typeface="LetterOMatic!" pitchFamily="34" charset="0"/>
              </a:rPr>
              <a:t>R = Number of Reactions</a:t>
            </a:r>
          </a:p>
        </p:txBody>
      </p:sp>
      <p:sp>
        <p:nvSpPr>
          <p:cNvPr id="32773" name="Text Box 7"/>
          <p:cNvSpPr txBox="1">
            <a:spLocks noChangeArrowheads="1"/>
          </p:cNvSpPr>
          <p:nvPr/>
        </p:nvSpPr>
        <p:spPr bwMode="auto">
          <a:xfrm>
            <a:off x="2136775" y="2414588"/>
            <a:ext cx="43942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600"/>
              <a:t>2J = M + 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49263" y="4125913"/>
            <a:ext cx="7924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400" dirty="0"/>
              <a:t>A truss is considered </a:t>
            </a:r>
            <a:r>
              <a:rPr lang="en-US" sz="2400" b="1" dirty="0"/>
              <a:t>statically indeterminate</a:t>
            </a:r>
            <a:r>
              <a:rPr lang="en-US" sz="2400" dirty="0"/>
              <a:t> when the static equilibrium equations are not sufficient to find the reactions on that structure. There are simply too many unknowns.</a:t>
            </a:r>
          </a:p>
        </p:txBody>
      </p:sp>
      <p:sp>
        <p:nvSpPr>
          <p:cNvPr id="33795" name="AutoShape 4"/>
          <p:cNvSpPr>
            <a:spLocks noChangeArrowheads="1"/>
          </p:cNvSpPr>
          <p:nvPr/>
        </p:nvSpPr>
        <p:spPr bwMode="auto">
          <a:xfrm>
            <a:off x="3124200" y="5395913"/>
            <a:ext cx="1828800" cy="7620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w="9525">
            <a:solidFill>
              <a:schemeClr val="tx1"/>
            </a:solidFill>
            <a:miter lim="800000"/>
            <a:headEnd/>
            <a:tailEnd/>
          </a:ln>
        </p:spPr>
        <p:txBody>
          <a:bodyPr wrap="none" anchor="ctr"/>
          <a:lstStyle/>
          <a:p>
            <a:pPr algn="ctr"/>
            <a:r>
              <a:rPr lang="en-US" sz="2400">
                <a:solidFill>
                  <a:schemeClr val="bg1"/>
                </a:solidFill>
              </a:rPr>
              <a:t>Try It</a:t>
            </a:r>
          </a:p>
        </p:txBody>
      </p:sp>
      <p:sp>
        <p:nvSpPr>
          <p:cNvPr id="33796" name="Text Box 6"/>
          <p:cNvSpPr txBox="1">
            <a:spLocks noChangeArrowheads="1"/>
          </p:cNvSpPr>
          <p:nvPr/>
        </p:nvSpPr>
        <p:spPr bwMode="auto">
          <a:xfrm>
            <a:off x="990600" y="1943100"/>
            <a:ext cx="15287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33797" name="AutoShape 7"/>
          <p:cNvSpPr>
            <a:spLocks noChangeArrowheads="1"/>
          </p:cNvSpPr>
          <p:nvPr/>
        </p:nvSpPr>
        <p:spPr bwMode="auto">
          <a:xfrm>
            <a:off x="2433638" y="1311275"/>
            <a:ext cx="2801937" cy="1535113"/>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798" name="AutoShape 8"/>
          <p:cNvSpPr>
            <a:spLocks noChangeArrowheads="1"/>
          </p:cNvSpPr>
          <p:nvPr/>
        </p:nvSpPr>
        <p:spPr bwMode="auto">
          <a:xfrm flipH="1">
            <a:off x="1412875" y="1330325"/>
            <a:ext cx="1020763" cy="1509713"/>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799" name="Line 9"/>
          <p:cNvSpPr>
            <a:spLocks noChangeShapeType="1"/>
          </p:cNvSpPr>
          <p:nvPr/>
        </p:nvSpPr>
        <p:spPr bwMode="auto">
          <a:xfrm>
            <a:off x="2439988" y="2843213"/>
            <a:ext cx="0" cy="630237"/>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3800" name="Group 14"/>
          <p:cNvGrpSpPr>
            <a:grpSpLocks/>
          </p:cNvGrpSpPr>
          <p:nvPr/>
        </p:nvGrpSpPr>
        <p:grpSpPr bwMode="auto">
          <a:xfrm>
            <a:off x="1184275" y="2854325"/>
            <a:ext cx="454025" cy="304800"/>
            <a:chOff x="528" y="2352"/>
            <a:chExt cx="371" cy="192"/>
          </a:xfrm>
        </p:grpSpPr>
        <p:sp>
          <p:nvSpPr>
            <p:cNvPr id="33815" name="Rectangle 15" descr="Wide upward diagonal"/>
            <p:cNvSpPr>
              <a:spLocks noChangeArrowheads="1"/>
            </p:cNvSpPr>
            <p:nvPr/>
          </p:nvSpPr>
          <p:spPr bwMode="auto">
            <a:xfrm>
              <a:off x="528" y="2448"/>
              <a:ext cx="370" cy="96"/>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3816" name="Line 16"/>
            <p:cNvSpPr>
              <a:spLocks noChangeShapeType="1"/>
            </p:cNvSpPr>
            <p:nvPr/>
          </p:nvSpPr>
          <p:spPr bwMode="auto">
            <a:xfrm>
              <a:off x="563" y="2448"/>
              <a:ext cx="33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7" name="AutoShape 17"/>
            <p:cNvSpPr>
              <a:spLocks noChangeArrowheads="1"/>
            </p:cNvSpPr>
            <p:nvPr/>
          </p:nvSpPr>
          <p:spPr bwMode="auto">
            <a:xfrm>
              <a:off x="659" y="2352"/>
              <a:ext cx="96" cy="96"/>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en-US"/>
            </a:p>
          </p:txBody>
        </p:sp>
      </p:grpSp>
      <p:grpSp>
        <p:nvGrpSpPr>
          <p:cNvPr id="33801" name="Group 18"/>
          <p:cNvGrpSpPr>
            <a:grpSpLocks/>
          </p:cNvGrpSpPr>
          <p:nvPr/>
        </p:nvGrpSpPr>
        <p:grpSpPr bwMode="auto">
          <a:xfrm>
            <a:off x="5041900" y="2854325"/>
            <a:ext cx="454025" cy="304800"/>
            <a:chOff x="528" y="2352"/>
            <a:chExt cx="371" cy="192"/>
          </a:xfrm>
        </p:grpSpPr>
        <p:sp>
          <p:nvSpPr>
            <p:cNvPr id="33812" name="Rectangle 19" descr="Wide upward diagonal"/>
            <p:cNvSpPr>
              <a:spLocks noChangeArrowheads="1"/>
            </p:cNvSpPr>
            <p:nvPr/>
          </p:nvSpPr>
          <p:spPr bwMode="auto">
            <a:xfrm>
              <a:off x="528" y="2448"/>
              <a:ext cx="370" cy="96"/>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3813" name="Line 20"/>
            <p:cNvSpPr>
              <a:spLocks noChangeShapeType="1"/>
            </p:cNvSpPr>
            <p:nvPr/>
          </p:nvSpPr>
          <p:spPr bwMode="auto">
            <a:xfrm>
              <a:off x="563" y="2448"/>
              <a:ext cx="33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4" name="AutoShape 21"/>
            <p:cNvSpPr>
              <a:spLocks noChangeArrowheads="1"/>
            </p:cNvSpPr>
            <p:nvPr/>
          </p:nvSpPr>
          <p:spPr bwMode="auto">
            <a:xfrm>
              <a:off x="659" y="2352"/>
              <a:ext cx="96" cy="96"/>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en-US"/>
            </a:p>
          </p:txBody>
        </p:sp>
      </p:grpSp>
      <p:sp>
        <p:nvSpPr>
          <p:cNvPr id="33802" name="Rectangle 22"/>
          <p:cNvSpPr>
            <a:spLocks noChangeArrowheads="1"/>
          </p:cNvSpPr>
          <p:nvPr/>
        </p:nvSpPr>
        <p:spPr bwMode="auto">
          <a:xfrm rot="1015650">
            <a:off x="2400300" y="1219200"/>
            <a:ext cx="117475" cy="762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33803" name="Rectangle 23"/>
          <p:cNvSpPr>
            <a:spLocks noChangeArrowheads="1"/>
          </p:cNvSpPr>
          <p:nvPr/>
        </p:nvSpPr>
        <p:spPr bwMode="auto">
          <a:xfrm rot="-2933285">
            <a:off x="2336007" y="1237456"/>
            <a:ext cx="152400" cy="58737"/>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33804" name="AutoShape 26"/>
          <p:cNvSpPr>
            <a:spLocks noChangeArrowheads="1"/>
          </p:cNvSpPr>
          <p:nvPr/>
        </p:nvSpPr>
        <p:spPr bwMode="auto">
          <a:xfrm>
            <a:off x="5867400" y="1185863"/>
            <a:ext cx="2971800" cy="1676400"/>
          </a:xfrm>
          <a:prstGeom prst="cloudCallout">
            <a:avLst>
              <a:gd name="adj1" fmla="val 49574"/>
              <a:gd name="adj2" fmla="val 5199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r>
              <a:rPr lang="en-US" sz="2000" dirty="0"/>
              <a:t>Did you notice the two pinned connections?</a:t>
            </a:r>
          </a:p>
        </p:txBody>
      </p:sp>
      <p:sp>
        <p:nvSpPr>
          <p:cNvPr id="33805" name="Rectangle 29"/>
          <p:cNvSpPr>
            <a:spLocks noGrp="1" noChangeArrowheads="1"/>
          </p:cNvSpPr>
          <p:nvPr>
            <p:ph type="title"/>
          </p:nvPr>
        </p:nvSpPr>
        <p:spPr>
          <a:xfrm>
            <a:off x="0" y="274638"/>
            <a:ext cx="8229600" cy="715962"/>
          </a:xfrm>
        </p:spPr>
        <p:txBody>
          <a:bodyPr/>
          <a:lstStyle/>
          <a:p>
            <a:pPr eaLnBrk="1" hangingPunct="1"/>
            <a:r>
              <a:rPr lang="en-US" sz="4000" smtClean="0"/>
              <a:t>Statically Indeterminate</a:t>
            </a:r>
          </a:p>
        </p:txBody>
      </p:sp>
      <p:sp>
        <p:nvSpPr>
          <p:cNvPr id="33806" name="Rectangle 31"/>
          <p:cNvSpPr>
            <a:spLocks noChangeArrowheads="1"/>
          </p:cNvSpPr>
          <p:nvPr/>
        </p:nvSpPr>
        <p:spPr bwMode="auto">
          <a:xfrm>
            <a:off x="4970463" y="5454650"/>
            <a:ext cx="3536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5400"/>
              <a:t>2J = M + R</a:t>
            </a:r>
          </a:p>
        </p:txBody>
      </p:sp>
      <p:sp>
        <p:nvSpPr>
          <p:cNvPr id="33807" name="Text Box 32"/>
          <p:cNvSpPr txBox="1">
            <a:spLocks noChangeArrowheads="1"/>
          </p:cNvSpPr>
          <p:nvPr/>
        </p:nvSpPr>
        <p:spPr bwMode="auto">
          <a:xfrm>
            <a:off x="5159375" y="2417763"/>
            <a:ext cx="431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C</a:t>
            </a:r>
          </a:p>
        </p:txBody>
      </p:sp>
      <p:sp>
        <p:nvSpPr>
          <p:cNvPr id="33808" name="Text Box 33"/>
          <p:cNvSpPr txBox="1">
            <a:spLocks noChangeArrowheads="1"/>
          </p:cNvSpPr>
          <p:nvPr/>
        </p:nvSpPr>
        <p:spPr bwMode="auto">
          <a:xfrm>
            <a:off x="2489200" y="2765425"/>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D</a:t>
            </a:r>
          </a:p>
        </p:txBody>
      </p:sp>
      <p:sp>
        <p:nvSpPr>
          <p:cNvPr id="33809" name="Text Box 34"/>
          <p:cNvSpPr txBox="1">
            <a:spLocks noChangeArrowheads="1"/>
          </p:cNvSpPr>
          <p:nvPr/>
        </p:nvSpPr>
        <p:spPr bwMode="auto">
          <a:xfrm>
            <a:off x="917575" y="2373313"/>
            <a:ext cx="431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A</a:t>
            </a:r>
          </a:p>
        </p:txBody>
      </p:sp>
      <p:sp>
        <p:nvSpPr>
          <p:cNvPr id="33810" name="Text Box 35"/>
          <p:cNvSpPr txBox="1">
            <a:spLocks noChangeArrowheads="1"/>
          </p:cNvSpPr>
          <p:nvPr/>
        </p:nvSpPr>
        <p:spPr bwMode="auto">
          <a:xfrm>
            <a:off x="2036763" y="958850"/>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B</a:t>
            </a:r>
          </a:p>
        </p:txBody>
      </p:sp>
      <p:sp>
        <p:nvSpPr>
          <p:cNvPr id="33811" name="Text Box 36"/>
          <p:cNvSpPr txBox="1">
            <a:spLocks noChangeArrowheads="1"/>
          </p:cNvSpPr>
          <p:nvPr/>
        </p:nvSpPr>
        <p:spPr bwMode="auto">
          <a:xfrm>
            <a:off x="1735138" y="3478213"/>
            <a:ext cx="32083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F</a:t>
            </a:r>
            <a:r>
              <a:rPr lang="en-US" sz="2800" b="1" baseline="-25000"/>
              <a:t>D</a:t>
            </a:r>
            <a:r>
              <a:rPr lang="en-US" sz="2800" b="1"/>
              <a:t> = 500 lb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4818" name="Group 2"/>
          <p:cNvGrpSpPr>
            <a:grpSpLocks/>
          </p:cNvGrpSpPr>
          <p:nvPr/>
        </p:nvGrpSpPr>
        <p:grpSpPr bwMode="auto">
          <a:xfrm>
            <a:off x="5789613" y="3200400"/>
            <a:ext cx="588962" cy="304800"/>
            <a:chOff x="3634" y="2352"/>
            <a:chExt cx="371" cy="192"/>
          </a:xfrm>
        </p:grpSpPr>
        <p:sp>
          <p:nvSpPr>
            <p:cNvPr id="34840" name="Oval 3"/>
            <p:cNvSpPr>
              <a:spLocks noChangeArrowheads="1"/>
            </p:cNvSpPr>
            <p:nvPr/>
          </p:nvSpPr>
          <p:spPr bwMode="auto">
            <a:xfrm>
              <a:off x="3792" y="2352"/>
              <a:ext cx="96" cy="96"/>
            </a:xfrm>
            <a:prstGeom prst="ellipse">
              <a:avLst/>
            </a:prstGeom>
            <a:solidFill>
              <a:schemeClr val="bg1"/>
            </a:solidFill>
            <a:ln w="19050">
              <a:solidFill>
                <a:schemeClr val="tx1"/>
              </a:solidFill>
              <a:round/>
              <a:headEnd/>
              <a:tailEnd/>
            </a:ln>
          </p:spPr>
          <p:txBody>
            <a:bodyPr wrap="none" anchor="ctr"/>
            <a:lstStyle/>
            <a:p>
              <a:endParaRPr lang="en-US"/>
            </a:p>
          </p:txBody>
        </p:sp>
        <p:sp>
          <p:nvSpPr>
            <p:cNvPr id="34841" name="Rectangle 4" descr="Wide upward diagonal"/>
            <p:cNvSpPr>
              <a:spLocks noChangeArrowheads="1"/>
            </p:cNvSpPr>
            <p:nvPr/>
          </p:nvSpPr>
          <p:spPr bwMode="auto">
            <a:xfrm>
              <a:off x="3634" y="2448"/>
              <a:ext cx="370" cy="96"/>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4842" name="Line 5"/>
            <p:cNvSpPr>
              <a:spLocks noChangeShapeType="1"/>
            </p:cNvSpPr>
            <p:nvPr/>
          </p:nvSpPr>
          <p:spPr bwMode="auto">
            <a:xfrm>
              <a:off x="3669" y="2448"/>
              <a:ext cx="33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4819" name="Group 6"/>
          <p:cNvGrpSpPr>
            <a:grpSpLocks/>
          </p:cNvGrpSpPr>
          <p:nvPr/>
        </p:nvGrpSpPr>
        <p:grpSpPr bwMode="auto">
          <a:xfrm>
            <a:off x="860425" y="3190875"/>
            <a:ext cx="588963" cy="304800"/>
            <a:chOff x="528" y="2352"/>
            <a:chExt cx="371" cy="192"/>
          </a:xfrm>
        </p:grpSpPr>
        <p:sp>
          <p:nvSpPr>
            <p:cNvPr id="34837" name="Rectangle 7" descr="Wide upward diagonal"/>
            <p:cNvSpPr>
              <a:spLocks noChangeArrowheads="1"/>
            </p:cNvSpPr>
            <p:nvPr/>
          </p:nvSpPr>
          <p:spPr bwMode="auto">
            <a:xfrm>
              <a:off x="528" y="2448"/>
              <a:ext cx="370" cy="96"/>
            </a:xfrm>
            <a:prstGeom prst="rect">
              <a:avLst/>
            </a:prstGeom>
            <a:pattFill prst="wdUpDiag">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4838" name="Line 8"/>
            <p:cNvSpPr>
              <a:spLocks noChangeShapeType="1"/>
            </p:cNvSpPr>
            <p:nvPr/>
          </p:nvSpPr>
          <p:spPr bwMode="auto">
            <a:xfrm>
              <a:off x="563" y="2448"/>
              <a:ext cx="33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9" name="AutoShape 9"/>
            <p:cNvSpPr>
              <a:spLocks noChangeArrowheads="1"/>
            </p:cNvSpPr>
            <p:nvPr/>
          </p:nvSpPr>
          <p:spPr bwMode="auto">
            <a:xfrm>
              <a:off x="659" y="2352"/>
              <a:ext cx="96" cy="96"/>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en-US"/>
            </a:p>
          </p:txBody>
        </p:sp>
      </p:grpSp>
      <p:sp>
        <p:nvSpPr>
          <p:cNvPr id="34820" name="Rectangle 10"/>
          <p:cNvSpPr>
            <a:spLocks noChangeArrowheads="1"/>
          </p:cNvSpPr>
          <p:nvPr/>
        </p:nvSpPr>
        <p:spPr bwMode="auto">
          <a:xfrm>
            <a:off x="406400" y="4338638"/>
            <a:ext cx="8305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400"/>
              <a:t>A truss is considered </a:t>
            </a:r>
            <a:r>
              <a:rPr lang="en-US" sz="2400" b="1"/>
              <a:t>statically determinate</a:t>
            </a:r>
            <a:r>
              <a:rPr lang="en-US" sz="2400"/>
              <a:t> when the static equilibrium equations can be used to find the reactions on that structure.</a:t>
            </a:r>
          </a:p>
        </p:txBody>
      </p:sp>
      <p:sp>
        <p:nvSpPr>
          <p:cNvPr id="34821" name="AutoShape 12"/>
          <p:cNvSpPr>
            <a:spLocks noChangeArrowheads="1"/>
          </p:cNvSpPr>
          <p:nvPr/>
        </p:nvSpPr>
        <p:spPr bwMode="auto">
          <a:xfrm>
            <a:off x="2895600" y="5334000"/>
            <a:ext cx="1828800" cy="7620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w="9525">
            <a:solidFill>
              <a:schemeClr val="tx1"/>
            </a:solidFill>
            <a:miter lim="800000"/>
            <a:headEnd/>
            <a:tailEnd/>
          </a:ln>
        </p:spPr>
        <p:txBody>
          <a:bodyPr wrap="none" anchor="ctr"/>
          <a:lstStyle/>
          <a:p>
            <a:pPr algn="ctr"/>
            <a:r>
              <a:rPr lang="en-US" sz="2400">
                <a:solidFill>
                  <a:schemeClr val="bg1"/>
                </a:solidFill>
              </a:rPr>
              <a:t>Try It</a:t>
            </a:r>
          </a:p>
        </p:txBody>
      </p:sp>
      <p:sp>
        <p:nvSpPr>
          <p:cNvPr id="34822" name="Text Box 13"/>
          <p:cNvSpPr txBox="1">
            <a:spLocks noChangeArrowheads="1"/>
          </p:cNvSpPr>
          <p:nvPr/>
        </p:nvSpPr>
        <p:spPr bwMode="auto">
          <a:xfrm>
            <a:off x="588963" y="2281238"/>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34823" name="AutoShape 14"/>
          <p:cNvSpPr>
            <a:spLocks noChangeArrowheads="1"/>
          </p:cNvSpPr>
          <p:nvPr/>
        </p:nvSpPr>
        <p:spPr bwMode="auto">
          <a:xfrm>
            <a:off x="2459038" y="1649413"/>
            <a:ext cx="3627437" cy="1533525"/>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4" name="AutoShape 15"/>
          <p:cNvSpPr>
            <a:spLocks noChangeArrowheads="1"/>
          </p:cNvSpPr>
          <p:nvPr/>
        </p:nvSpPr>
        <p:spPr bwMode="auto">
          <a:xfrm flipH="1">
            <a:off x="1136650" y="1668463"/>
            <a:ext cx="1320800" cy="1508125"/>
          </a:xfrm>
          <a:prstGeom prst="rtTriangle">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5" name="Line 16"/>
          <p:cNvSpPr>
            <a:spLocks noChangeShapeType="1"/>
          </p:cNvSpPr>
          <p:nvPr/>
        </p:nvSpPr>
        <p:spPr bwMode="auto">
          <a:xfrm>
            <a:off x="2465388" y="3179763"/>
            <a:ext cx="0" cy="630237"/>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4826" name="Group 21"/>
          <p:cNvGrpSpPr>
            <a:grpSpLocks/>
          </p:cNvGrpSpPr>
          <p:nvPr/>
        </p:nvGrpSpPr>
        <p:grpSpPr bwMode="auto">
          <a:xfrm>
            <a:off x="2392363" y="1528763"/>
            <a:ext cx="174625" cy="152400"/>
            <a:chOff x="1507" y="1251"/>
            <a:chExt cx="110" cy="96"/>
          </a:xfrm>
        </p:grpSpPr>
        <p:sp>
          <p:nvSpPr>
            <p:cNvPr id="34835" name="Rectangle 22"/>
            <p:cNvSpPr>
              <a:spLocks noChangeArrowheads="1"/>
            </p:cNvSpPr>
            <p:nvPr/>
          </p:nvSpPr>
          <p:spPr bwMode="auto">
            <a:xfrm rot="1015650">
              <a:off x="1521" y="1269"/>
              <a:ext cx="96" cy="48"/>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34836" name="Rectangle 23"/>
            <p:cNvSpPr>
              <a:spLocks noChangeArrowheads="1"/>
            </p:cNvSpPr>
            <p:nvPr/>
          </p:nvSpPr>
          <p:spPr bwMode="auto">
            <a:xfrm rot="-2933285">
              <a:off x="1483" y="1275"/>
              <a:ext cx="96" cy="48"/>
            </a:xfrm>
            <a:prstGeom prst="rect">
              <a:avLst/>
            </a:prstGeom>
            <a:solidFill>
              <a:schemeClr val="bg1"/>
            </a:solidFill>
            <a:ln w="9525">
              <a:solidFill>
                <a:schemeClr val="bg1"/>
              </a:solidFill>
              <a:miter lim="800000"/>
              <a:headEnd/>
              <a:tailEnd/>
            </a:ln>
          </p:spPr>
          <p:txBody>
            <a:bodyPr wrap="none" anchor="ctr"/>
            <a:lstStyle/>
            <a:p>
              <a:endParaRPr lang="en-US"/>
            </a:p>
          </p:txBody>
        </p:sp>
      </p:grpSp>
      <p:sp>
        <p:nvSpPr>
          <p:cNvPr id="34827" name="AutoShape 26"/>
          <p:cNvSpPr>
            <a:spLocks noChangeArrowheads="1"/>
          </p:cNvSpPr>
          <p:nvPr/>
        </p:nvSpPr>
        <p:spPr bwMode="auto">
          <a:xfrm>
            <a:off x="5867400" y="1066800"/>
            <a:ext cx="2852738" cy="1701800"/>
          </a:xfrm>
          <a:prstGeom prst="cloudCallout">
            <a:avLst>
              <a:gd name="adj1" fmla="val 53116"/>
              <a:gd name="adj2" fmla="val 5569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r>
              <a:rPr lang="en-US" sz="2000" dirty="0"/>
              <a:t>Is the truss statically determinate now?</a:t>
            </a:r>
          </a:p>
        </p:txBody>
      </p:sp>
      <p:sp>
        <p:nvSpPr>
          <p:cNvPr id="34828" name="Rectangle 28"/>
          <p:cNvSpPr>
            <a:spLocks noGrp="1" noChangeArrowheads="1"/>
          </p:cNvSpPr>
          <p:nvPr>
            <p:ph type="title"/>
          </p:nvPr>
        </p:nvSpPr>
        <p:spPr>
          <a:xfrm>
            <a:off x="0" y="274638"/>
            <a:ext cx="8229600" cy="715962"/>
          </a:xfrm>
        </p:spPr>
        <p:txBody>
          <a:bodyPr/>
          <a:lstStyle/>
          <a:p>
            <a:pPr eaLnBrk="1" hangingPunct="1"/>
            <a:r>
              <a:rPr lang="en-US" sz="4000" smtClean="0"/>
              <a:t>Statically Determinate</a:t>
            </a:r>
          </a:p>
        </p:txBody>
      </p:sp>
      <p:sp>
        <p:nvSpPr>
          <p:cNvPr id="34829" name="Text Box 29"/>
          <p:cNvSpPr txBox="1">
            <a:spLocks noChangeArrowheads="1"/>
          </p:cNvSpPr>
          <p:nvPr/>
        </p:nvSpPr>
        <p:spPr bwMode="auto">
          <a:xfrm>
            <a:off x="5865813" y="2641600"/>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C</a:t>
            </a:r>
          </a:p>
        </p:txBody>
      </p:sp>
      <p:sp>
        <p:nvSpPr>
          <p:cNvPr id="34830" name="Text Box 30"/>
          <p:cNvSpPr txBox="1">
            <a:spLocks noChangeArrowheads="1"/>
          </p:cNvSpPr>
          <p:nvPr/>
        </p:nvSpPr>
        <p:spPr bwMode="auto">
          <a:xfrm>
            <a:off x="2628900" y="3151188"/>
            <a:ext cx="431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D</a:t>
            </a:r>
          </a:p>
        </p:txBody>
      </p:sp>
      <p:sp>
        <p:nvSpPr>
          <p:cNvPr id="34831" name="Text Box 31"/>
          <p:cNvSpPr txBox="1">
            <a:spLocks noChangeArrowheads="1"/>
          </p:cNvSpPr>
          <p:nvPr/>
        </p:nvSpPr>
        <p:spPr bwMode="auto">
          <a:xfrm>
            <a:off x="836613" y="2590800"/>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A</a:t>
            </a:r>
          </a:p>
        </p:txBody>
      </p:sp>
      <p:sp>
        <p:nvSpPr>
          <p:cNvPr id="34832" name="Text Box 32"/>
          <p:cNvSpPr txBox="1">
            <a:spLocks noChangeArrowheads="1"/>
          </p:cNvSpPr>
          <p:nvPr/>
        </p:nvSpPr>
        <p:spPr bwMode="auto">
          <a:xfrm>
            <a:off x="2201863" y="1192213"/>
            <a:ext cx="431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B</a:t>
            </a:r>
          </a:p>
        </p:txBody>
      </p:sp>
      <p:sp>
        <p:nvSpPr>
          <p:cNvPr id="34833" name="Text Box 33"/>
          <p:cNvSpPr txBox="1">
            <a:spLocks noChangeArrowheads="1"/>
          </p:cNvSpPr>
          <p:nvPr/>
        </p:nvSpPr>
        <p:spPr bwMode="auto">
          <a:xfrm>
            <a:off x="1674813" y="3768725"/>
            <a:ext cx="32083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t>F</a:t>
            </a:r>
            <a:r>
              <a:rPr lang="en-US" sz="2800" b="1" baseline="-25000"/>
              <a:t>D</a:t>
            </a:r>
            <a:r>
              <a:rPr lang="en-US" sz="2800" b="1"/>
              <a:t> = 500 lb</a:t>
            </a:r>
          </a:p>
        </p:txBody>
      </p:sp>
      <p:sp>
        <p:nvSpPr>
          <p:cNvPr id="34834" name="Rectangle 39"/>
          <p:cNvSpPr>
            <a:spLocks noChangeArrowheads="1"/>
          </p:cNvSpPr>
          <p:nvPr/>
        </p:nvSpPr>
        <p:spPr bwMode="auto">
          <a:xfrm>
            <a:off x="4724400" y="5248275"/>
            <a:ext cx="3536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5400"/>
              <a:t>2J = M + 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0257&quot;&gt;&lt;/object&gt;&lt;object type=&quot;2&quot; unique_id=&quot;10258&quot;&gt;&lt;object type=&quot;3&quot; unique_id=&quot;10259&quot;&gt;&lt;property id=&quot;20148&quot; value=&quot;5&quot;/&gt;&lt;property id=&quot;20300&quot; value=&quot;Slide 1 - &amp;quot;Calculating Truss Forces&amp;quot;&quot;/&gt;&lt;property id=&quot;20307&quot; value=&quot;308&quot;/&gt;&lt;/object&gt;&lt;object type=&quot;3&quot; unique_id=&quot;10260&quot;&gt;&lt;property id=&quot;20148&quot; value=&quot;5&quot;/&gt;&lt;property id=&quot;20300&quot; value=&quot;Slide 2 - &amp;quot;Forces&amp;quot;&quot;/&gt;&lt;property id=&quot;20307&quot; value=&quot;258&quot;/&gt;&lt;/object&gt;&lt;object type=&quot;3&quot; unique_id=&quot;10261&quot;&gt;&lt;property id=&quot;20148&quot; value=&quot;5&quot;/&gt;&lt;property id=&quot;20300&quot; value=&quot;Slide 3 - &amp;quot;Truss&amp;quot;&quot;/&gt;&lt;property id=&quot;20307&quot; value=&quot;301&quot;/&gt;&lt;/object&gt;&lt;object type=&quot;3&quot; unique_id=&quot;10262&quot;&gt;&lt;property id=&quot;20148&quot; value=&quot;5&quot;/&gt;&lt;property id=&quot;20300&quot; value=&quot;Slide 4 - &amp;quot;Simple Truss&amp;quot;&quot;/&gt;&lt;property id=&quot;20307&quot; value=&quot;303&quot;/&gt;&lt;/object&gt;&lt;object type=&quot;3&quot; unique_id=&quot;10263&quot;&gt;&lt;property id=&quot;20148&quot; value=&quot;5&quot;/&gt;&lt;property id=&quot;20300&quot; value=&quot;Slide 5 - &amp;quot;Pinned and Roller Supports&amp;quot;&quot;/&gt;&lt;property id=&quot;20307&quot; value=&quot;304&quot;/&gt;&lt;/object&gt;&lt;object type=&quot;3&quot; unique_id=&quot;10264&quot;&gt;&lt;property id=&quot;20148&quot; value=&quot;5&quot;/&gt;&lt;property id=&quot;20300&quot; value=&quot;Slide 6 - &amp;quot;Solving Truss Forces&amp;quot;&quot;/&gt;&lt;property id=&quot;20307&quot; value=&quot;305&quot;/&gt;&lt;/object&gt;&lt;object type=&quot;3&quot; unique_id=&quot;10265&quot;&gt;&lt;property id=&quot;20148&quot; value=&quot;5&quot;/&gt;&lt;property id=&quot;20300&quot; value=&quot;Slide 7 - &amp;quot;Static Determinacy&amp;quot;&quot;/&gt;&lt;property id=&quot;20307&quot; value=&quot;306&quot;/&gt;&lt;/object&gt;&lt;object type=&quot;3&quot; unique_id=&quot;10266&quot;&gt;&lt;property id=&quot;20148&quot; value=&quot;5&quot;/&gt;&lt;property id=&quot;20300&quot; value=&quot;Slide 8 - &amp;quot;Statically Indeterminate&amp;quot;&quot;/&gt;&lt;property id=&quot;20307&quot; value=&quot;279&quot;/&gt;&lt;/object&gt;&lt;object type=&quot;3&quot; unique_id=&quot;10267&quot;&gt;&lt;property id=&quot;20148&quot; value=&quot;5&quot;/&gt;&lt;property id=&quot;20300&quot; value=&quot;Slide 9 - &amp;quot;Statically Determinate&amp;quot;&quot;/&gt;&lt;property id=&quot;20307&quot; value=&quot;280&quot;/&gt;&lt;/object&gt;&lt;object type=&quot;3&quot; unique_id=&quot;10268&quot;&gt;&lt;property id=&quot;20148&quot; value=&quot;5&quot;/&gt;&lt;property id=&quot;20300&quot; value=&quot;Slide 10 - &amp;quot;Static Determinacy Example&amp;quot;&quot;/&gt;&lt;property id=&quot;20307&quot; value=&quot;281&quot;/&gt;&lt;/object&gt;&lt;object type=&quot;3&quot; unique_id=&quot;10269&quot;&gt;&lt;property id=&quot;20148&quot; value=&quot;5&quot;/&gt;&lt;property id=&quot;20300&quot; value=&quot;Slide 11 - &amp;quot;Equilibrium Equations&amp;quot;&quot;/&gt;&lt;property id=&quot;20307&quot; value=&quot;282&quot;/&gt;&lt;/object&gt;&lt;object type=&quot;3&quot; unique_id=&quot;10270&quot;&gt;&lt;property id=&quot;20148&quot; value=&quot;5&quot;/&gt;&lt;property id=&quot;20300&quot; value=&quot;Slide 12 - &amp;quot;Equilibrium Equations&amp;quot;&quot;/&gt;&lt;property id=&quot;20307&quot; value=&quot;283&quot;/&gt;&lt;/object&gt;&lt;object type=&quot;3&quot; unique_id=&quot;10271&quot;&gt;&lt;property id=&quot;20148&quot; value=&quot;5&quot;/&gt;&lt;property id=&quot;20300&quot; value=&quot;Slide 13 - &amp;quot;Equilibrium Equations&amp;quot;&quot;/&gt;&lt;property id=&quot;20307&quot; value=&quot;284&quot;/&gt;&lt;/object&gt;&lt;object type=&quot;3&quot; unique_id=&quot;10272&quot;&gt;&lt;property id=&quot;20148&quot; value=&quot;5&quot;/&gt;&lt;property id=&quot;20300&quot; value=&quot;Slide 14 - &amp;quot;Using Moments to Find RFCY&amp;quot;&quot;/&gt;&lt;property id=&quot;20307&quot; value=&quot;288&quot;/&gt;&lt;/object&gt;&lt;object type=&quot;3&quot; unique_id=&quot;10273&quot;&gt;&lt;property id=&quot;20148&quot; value=&quot;5&quot;/&gt;&lt;property id=&quot;20300&quot; value=&quot;Slide 15 - &amp;quot;Sum the Y Forces to Find RFAY&amp;quot;&quot;/&gt;&lt;property id=&quot;20307&quot; value=&quot;289&quot;/&gt;&lt;/object&gt;&lt;object type=&quot;3&quot; unique_id=&quot;10274&quot;&gt;&lt;property id=&quot;20148&quot; value=&quot;5&quot;/&gt;&lt;property id=&quot;20300&quot; value=&quot;Slide 16 - &amp;quot;Sum the X Forces to Find RFAX&amp;quot;&quot;/&gt;&lt;property id=&quot;20307&quot; value=&quot;290&quot;/&gt;&lt;/object&gt;&lt;object type=&quot;3&quot; unique_id=&quot;10275&quot;&gt;&lt;property id=&quot;20148&quot; value=&quot;5&quot;/&gt;&lt;property id=&quot;20300&quot; value=&quot;Slide 17 - &amp;quot;Method of Joints&amp;quot;&quot;/&gt;&lt;property id=&quot;20307&quot; value=&quot;292&quot;/&gt;&lt;/object&gt;&lt;object type=&quot;3&quot; unique_id=&quot;10276&quot;&gt;&lt;property id=&quot;20148&quot; value=&quot;5&quot;/&gt;&lt;property id=&quot;20300&quot; value=&quot;Slide 18&quot;/&gt;&lt;property id=&quot;20307&quot; value=&quot;293&quot;/&gt;&lt;/object&gt;&lt;object type=&quot;3&quot; unique_id=&quot;10277&quot;&gt;&lt;property id=&quot;20148&quot; value=&quot;5&quot;/&gt;&lt;property id=&quot;20300&quot; value=&quot;Slide 19&quot;/&gt;&lt;property id=&quot;20307&quot; value=&quot;294&quot;/&gt;&lt;/object&gt;&lt;object type=&quot;3&quot; unique_id=&quot;10278&quot;&gt;&lt;property id=&quot;20148&quot; value=&quot;5&quot;/&gt;&lt;property id=&quot;20300&quot; value=&quot;Slide 20&quot;/&gt;&lt;property id=&quot;20307&quot; value=&quot;295&quot;/&gt;&lt;/object&gt;&lt;object type=&quot;3&quot; unique_id=&quot;10279&quot;&gt;&lt;property id=&quot;20148&quot; value=&quot;5&quot;/&gt;&lt;property id=&quot;20300&quot; value=&quot;Slide 21&quot;/&gt;&lt;property id=&quot;20307&quot; value=&quot;296&quot;/&gt;&lt;/object&gt;&lt;object type=&quot;3&quot; unique_id=&quot;10280&quot;&gt;&lt;property id=&quot;20148&quot; value=&quot;5&quot;/&gt;&lt;property id=&quot;20300&quot; value=&quot;Slide 22&quot;/&gt;&lt;property id=&quot;20307&quot; value=&quot;297&quot;/&gt;&lt;/object&gt;&lt;object type=&quot;3&quot; unique_id=&quot;10281&quot;&gt;&lt;property id=&quot;20148&quot; value=&quot;5&quot;/&gt;&lt;property id=&quot;20300&quot; value=&quot;Slide 23&quot;/&gt;&lt;property id=&quot;20307&quot; value=&quot;298&quot;/&gt;&lt;/object&gt;&lt;object type=&quot;3&quot; unique_id=&quot;10282&quot;&gt;&lt;property id=&quot;20148&quot; value=&quot;5&quot;/&gt;&lt;property id=&quot;20300&quot; value=&quot;Slide 24&quot;/&gt;&lt;property id=&quot;20307&quot; value=&quot;299&quot;/&gt;&lt;/object&gt;&lt;object type=&quot;3&quot; unique_id=&quot;10283&quot;&gt;&lt;property id=&quot;20148&quot; value=&quot;5&quot;/&gt;&lt;property id=&quot;20300&quot; value=&quot;Slide 25&quot;/&gt;&lt;property id=&quot;20307&quot; value=&quot;300&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8.8|6.1|4.9|7.8|13.5|11.2"/>
</p:tagLst>
</file>

<file path=ppt/tags/tag3.xml><?xml version="1.0" encoding="utf-8"?>
<p:tagLst xmlns:a="http://schemas.openxmlformats.org/drawingml/2006/main" xmlns:r="http://schemas.openxmlformats.org/officeDocument/2006/relationships" xmlns:p="http://schemas.openxmlformats.org/presentationml/2006/main">
  <p:tag name="TIMING" val="|8.8|6.1|4.9|7.8|13.5|11.2"/>
</p:tagLst>
</file>

<file path=ppt/theme/theme1.xml><?xml version="1.0" encoding="utf-8"?>
<a:theme xmlns:a="http://schemas.openxmlformats.org/drawingml/2006/main" name="Curriculum">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Curriculum</Template>
  <TotalTime>1152</TotalTime>
  <Words>1808</Words>
  <Application>Microsoft Office PowerPoint</Application>
  <PresentationFormat>On-screen Show (4:3)</PresentationFormat>
  <Paragraphs>257</Paragraphs>
  <Slides>29</Slides>
  <Notes>28</Notes>
  <HiddenSlides>0</HiddenSlides>
  <MMClips>0</MMClips>
  <ScaleCrop>false</ScaleCrop>
  <HeadingPairs>
    <vt:vector size="8" baseType="variant">
      <vt:variant>
        <vt:lpstr>Fonts Used</vt:lpstr>
      </vt:variant>
      <vt:variant>
        <vt:i4>3</vt:i4>
      </vt:variant>
      <vt:variant>
        <vt:lpstr>Theme</vt:lpstr>
      </vt:variant>
      <vt:variant>
        <vt:i4>6</vt:i4>
      </vt:variant>
      <vt:variant>
        <vt:lpstr>Embedded OLE Servers</vt:lpstr>
      </vt:variant>
      <vt:variant>
        <vt:i4>1</vt:i4>
      </vt:variant>
      <vt:variant>
        <vt:lpstr>Slide Titles</vt:lpstr>
      </vt:variant>
      <vt:variant>
        <vt:i4>29</vt:i4>
      </vt:variant>
    </vt:vector>
  </HeadingPairs>
  <TitlesOfParts>
    <vt:vector size="39" baseType="lpstr">
      <vt:lpstr>Arial</vt:lpstr>
      <vt:lpstr>Arial Black</vt:lpstr>
      <vt:lpstr>LetterOMatic!</vt:lpstr>
      <vt:lpstr>Curriculum</vt:lpstr>
      <vt:lpstr>1_Custom Design</vt:lpstr>
      <vt:lpstr>CurriculumTemplate</vt:lpstr>
      <vt:lpstr>2_Custom Design</vt:lpstr>
      <vt:lpstr>1_CurriculumTemplate</vt:lpstr>
      <vt:lpstr>2_CurriculumTemplate</vt:lpstr>
      <vt:lpstr>Equation</vt:lpstr>
      <vt:lpstr>PowerPoint Presentation</vt:lpstr>
      <vt:lpstr>Forces</vt:lpstr>
      <vt:lpstr>Truss</vt:lpstr>
      <vt:lpstr>Simple Truss</vt:lpstr>
      <vt:lpstr>Pinned and Roller Supports</vt:lpstr>
      <vt:lpstr>Solving Truss Forces</vt:lpstr>
      <vt:lpstr>Static Determinacy</vt:lpstr>
      <vt:lpstr>Statically Indeterminate</vt:lpstr>
      <vt:lpstr>Statically Determinate</vt:lpstr>
      <vt:lpstr>Static Determinacy Example</vt:lpstr>
      <vt:lpstr>Equilibrium Equations</vt:lpstr>
      <vt:lpstr>Equilibrium Equations</vt:lpstr>
      <vt:lpstr>Equilibrium Equations</vt:lpstr>
      <vt:lpstr>Using Moments to Find RCY</vt:lpstr>
      <vt:lpstr>Sum the y Forces to Find RAy</vt:lpstr>
      <vt:lpstr>Sum the x Forces to Find Ax</vt:lpstr>
      <vt:lpstr>Method of Joints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Moment Calculations</vt:lpstr>
      <vt:lpstr>Moment Calculations</vt:lpstr>
    </vt:vector>
  </TitlesOfParts>
  <Company>Project Lead The Way,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Truss Forces</dc:title>
  <dc:subject>POE - Unit 2 - Lesson 2.1 - Statics</dc:subject>
  <dc:creator>POE Revision Team</dc:creator>
  <cp:lastModifiedBy>Me</cp:lastModifiedBy>
  <cp:revision>114</cp:revision>
  <cp:lastPrinted>2016-02-19T02:45:53Z</cp:lastPrinted>
  <dcterms:created xsi:type="dcterms:W3CDTF">2008-06-12T13:03:10Z</dcterms:created>
  <dcterms:modified xsi:type="dcterms:W3CDTF">2019-05-14T19:12:28Z</dcterms:modified>
</cp:coreProperties>
</file>