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373" r:id="rId2"/>
    <p:sldId id="290" r:id="rId3"/>
    <p:sldId id="306" r:id="rId4"/>
    <p:sldId id="277" r:id="rId5"/>
    <p:sldId id="276" r:id="rId6"/>
    <p:sldId id="281" r:id="rId7"/>
    <p:sldId id="374" r:id="rId8"/>
    <p:sldId id="288" r:id="rId9"/>
    <p:sldId id="300" r:id="rId10"/>
    <p:sldId id="401" r:id="rId11"/>
    <p:sldId id="402" r:id="rId12"/>
    <p:sldId id="403" r:id="rId13"/>
    <p:sldId id="404" r:id="rId14"/>
    <p:sldId id="429" r:id="rId15"/>
    <p:sldId id="405" r:id="rId16"/>
    <p:sldId id="406" r:id="rId17"/>
    <p:sldId id="407" r:id="rId18"/>
    <p:sldId id="408" r:id="rId19"/>
    <p:sldId id="409" r:id="rId20"/>
    <p:sldId id="416" r:id="rId21"/>
    <p:sldId id="423" r:id="rId22"/>
    <p:sldId id="412" r:id="rId23"/>
    <p:sldId id="411" r:id="rId24"/>
    <p:sldId id="419" r:id="rId25"/>
    <p:sldId id="418" r:id="rId26"/>
    <p:sldId id="417" r:id="rId27"/>
    <p:sldId id="413" r:id="rId28"/>
    <p:sldId id="414" r:id="rId29"/>
    <p:sldId id="421" r:id="rId30"/>
    <p:sldId id="424" r:id="rId31"/>
    <p:sldId id="316" r:id="rId32"/>
    <p:sldId id="307" r:id="rId33"/>
    <p:sldId id="393" r:id="rId34"/>
    <p:sldId id="392" r:id="rId35"/>
    <p:sldId id="391" r:id="rId36"/>
    <p:sldId id="394" r:id="rId37"/>
    <p:sldId id="317" r:id="rId38"/>
    <p:sldId id="398" r:id="rId39"/>
    <p:sldId id="399" r:id="rId40"/>
    <p:sldId id="400" r:id="rId41"/>
    <p:sldId id="312" r:id="rId42"/>
    <p:sldId id="294" r:id="rId43"/>
    <p:sldId id="344" r:id="rId44"/>
    <p:sldId id="345" r:id="rId45"/>
    <p:sldId id="358" r:id="rId46"/>
    <p:sldId id="352" r:id="rId47"/>
    <p:sldId id="354" r:id="rId48"/>
  </p:sldIdLst>
  <p:sldSz cx="9144000" cy="6858000" type="screen4x3"/>
  <p:notesSz cx="9906000" cy="6794500"/>
  <p:defaultTextStyle>
    <a:defPPr>
      <a:defRPr lang="en-AU"/>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9900CC"/>
    <a:srgbClr val="00FFFF"/>
    <a:srgbClr val="FF6600"/>
    <a:srgbClr val="FFFF00"/>
    <a:srgbClr val="00CC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9" autoAdjust="0"/>
    <p:restoredTop sz="94627" autoAdjust="0"/>
  </p:normalViewPr>
  <p:slideViewPr>
    <p:cSldViewPr>
      <p:cViewPr varScale="1">
        <p:scale>
          <a:sx n="98" d="100"/>
          <a:sy n="98" d="100"/>
        </p:scale>
        <p:origin x="117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1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010057-84E9-4C93-858C-EC717CEF39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46C93DF7-5F1E-4DC1-B886-2022688A8D87}">
      <dgm:prSet phldrT="[Text]"/>
      <dgm:spPr/>
      <dgm:t>
        <a:bodyPr/>
        <a:lstStyle/>
        <a:p>
          <a:r>
            <a:rPr lang="en-AU" dirty="0" smtClean="0"/>
            <a:t>Carbohydrates</a:t>
          </a:r>
          <a:endParaRPr lang="en-AU" dirty="0"/>
        </a:p>
      </dgm:t>
    </dgm:pt>
    <dgm:pt modelId="{D11C5BE7-18F3-4AD1-AA18-08C705F41BFA}" type="parTrans" cxnId="{DF1997E7-ED72-4B3A-A88C-773592A05F0E}">
      <dgm:prSet/>
      <dgm:spPr/>
      <dgm:t>
        <a:bodyPr/>
        <a:lstStyle/>
        <a:p>
          <a:endParaRPr lang="en-AU"/>
        </a:p>
      </dgm:t>
    </dgm:pt>
    <dgm:pt modelId="{FA9003D6-9DE3-4EFE-9BB9-EBFD86E67129}" type="sibTrans" cxnId="{DF1997E7-ED72-4B3A-A88C-773592A05F0E}">
      <dgm:prSet/>
      <dgm:spPr/>
      <dgm:t>
        <a:bodyPr/>
        <a:lstStyle/>
        <a:p>
          <a:endParaRPr lang="en-AU"/>
        </a:p>
      </dgm:t>
    </dgm:pt>
    <dgm:pt modelId="{B306CDC6-E291-4BAD-A68F-D1B2D530BDEF}">
      <dgm:prSet phldrT="[Text]"/>
      <dgm:spPr/>
      <dgm:t>
        <a:bodyPr/>
        <a:lstStyle/>
        <a:p>
          <a:r>
            <a:rPr lang="en-AU" dirty="0" smtClean="0"/>
            <a:t>Lipids</a:t>
          </a:r>
          <a:endParaRPr lang="en-AU" dirty="0"/>
        </a:p>
      </dgm:t>
    </dgm:pt>
    <dgm:pt modelId="{4655FB17-D3F6-4083-97E8-695E7F9B6335}" type="parTrans" cxnId="{9C79520E-DA7B-4FEB-8B7D-5930DF0492B2}">
      <dgm:prSet/>
      <dgm:spPr/>
      <dgm:t>
        <a:bodyPr/>
        <a:lstStyle/>
        <a:p>
          <a:endParaRPr lang="en-AU"/>
        </a:p>
      </dgm:t>
    </dgm:pt>
    <dgm:pt modelId="{985C1AC0-8F2C-4828-9F0C-26E2B3A066ED}" type="sibTrans" cxnId="{9C79520E-DA7B-4FEB-8B7D-5930DF0492B2}">
      <dgm:prSet/>
      <dgm:spPr/>
      <dgm:t>
        <a:bodyPr/>
        <a:lstStyle/>
        <a:p>
          <a:endParaRPr lang="en-AU"/>
        </a:p>
      </dgm:t>
    </dgm:pt>
    <dgm:pt modelId="{F00C5BEA-C3D7-40CC-B4F1-BD7CBAD216F5}">
      <dgm:prSet/>
      <dgm:spPr/>
      <dgm:t>
        <a:bodyPr/>
        <a:lstStyle/>
        <a:p>
          <a:r>
            <a:rPr lang="en-AU" dirty="0" smtClean="0"/>
            <a:t>Proteins</a:t>
          </a:r>
          <a:endParaRPr lang="en-AU" dirty="0"/>
        </a:p>
      </dgm:t>
    </dgm:pt>
    <dgm:pt modelId="{BBC17AC0-73CD-4B76-BFA3-EA46D1017D35}" type="parTrans" cxnId="{63321C65-DB38-42E0-ABA7-8C74A65FA78E}">
      <dgm:prSet/>
      <dgm:spPr/>
    </dgm:pt>
    <dgm:pt modelId="{853C0C6A-BB9B-4A27-82E5-05710B0612B5}" type="sibTrans" cxnId="{63321C65-DB38-42E0-ABA7-8C74A65FA78E}">
      <dgm:prSet/>
      <dgm:spPr/>
    </dgm:pt>
    <dgm:pt modelId="{2E853EFC-36A5-48BC-899E-C51C017DC1CF}">
      <dgm:prSet/>
      <dgm:spPr/>
      <dgm:t>
        <a:bodyPr/>
        <a:lstStyle/>
        <a:p>
          <a:r>
            <a:rPr lang="en-AU" dirty="0" smtClean="0"/>
            <a:t>Nucleic Acids</a:t>
          </a:r>
          <a:endParaRPr lang="en-AU" dirty="0"/>
        </a:p>
      </dgm:t>
    </dgm:pt>
    <dgm:pt modelId="{6DA3E7D0-E9A5-4B9D-A4A2-01D7A3059BE8}" type="parTrans" cxnId="{8A3AE03F-3B03-4BA5-878B-B10ED4F5257F}">
      <dgm:prSet/>
      <dgm:spPr/>
    </dgm:pt>
    <dgm:pt modelId="{6E4B8816-F3DC-4E0A-B69C-A62BCACA1E60}" type="sibTrans" cxnId="{8A3AE03F-3B03-4BA5-878B-B10ED4F5257F}">
      <dgm:prSet/>
      <dgm:spPr/>
    </dgm:pt>
    <dgm:pt modelId="{DEDA1772-28DB-4F32-B906-363D24F0E950}" type="pres">
      <dgm:prSet presAssocID="{EC010057-84E9-4C93-858C-EC717CEF396A}" presName="linear" presStyleCnt="0">
        <dgm:presLayoutVars>
          <dgm:animLvl val="lvl"/>
          <dgm:resizeHandles val="exact"/>
        </dgm:presLayoutVars>
      </dgm:prSet>
      <dgm:spPr/>
      <dgm:t>
        <a:bodyPr/>
        <a:lstStyle/>
        <a:p>
          <a:endParaRPr lang="en-AU"/>
        </a:p>
      </dgm:t>
    </dgm:pt>
    <dgm:pt modelId="{815EB0FF-DCAF-4651-9A0F-941992F04387}" type="pres">
      <dgm:prSet presAssocID="{46C93DF7-5F1E-4DC1-B886-2022688A8D87}" presName="parentText" presStyleLbl="node1" presStyleIdx="0" presStyleCnt="4">
        <dgm:presLayoutVars>
          <dgm:chMax val="0"/>
          <dgm:bulletEnabled val="1"/>
        </dgm:presLayoutVars>
      </dgm:prSet>
      <dgm:spPr/>
      <dgm:t>
        <a:bodyPr/>
        <a:lstStyle/>
        <a:p>
          <a:endParaRPr lang="en-AU"/>
        </a:p>
      </dgm:t>
    </dgm:pt>
    <dgm:pt modelId="{27734A71-CBD3-413E-82C9-5A56C56C42CB}" type="pres">
      <dgm:prSet presAssocID="{FA9003D6-9DE3-4EFE-9BB9-EBFD86E67129}" presName="spacer" presStyleCnt="0"/>
      <dgm:spPr/>
    </dgm:pt>
    <dgm:pt modelId="{B8DAF5C0-9621-4230-B1DA-E657107F2B7B}" type="pres">
      <dgm:prSet presAssocID="{B306CDC6-E291-4BAD-A68F-D1B2D530BDEF}" presName="parentText" presStyleLbl="node1" presStyleIdx="1" presStyleCnt="4">
        <dgm:presLayoutVars>
          <dgm:chMax val="0"/>
          <dgm:bulletEnabled val="1"/>
        </dgm:presLayoutVars>
      </dgm:prSet>
      <dgm:spPr/>
      <dgm:t>
        <a:bodyPr/>
        <a:lstStyle/>
        <a:p>
          <a:endParaRPr lang="en-AU"/>
        </a:p>
      </dgm:t>
    </dgm:pt>
    <dgm:pt modelId="{FD2012D6-3984-4D9B-9C25-35B4578669C5}" type="pres">
      <dgm:prSet presAssocID="{985C1AC0-8F2C-4828-9F0C-26E2B3A066ED}" presName="spacer" presStyleCnt="0"/>
      <dgm:spPr/>
    </dgm:pt>
    <dgm:pt modelId="{EA3D20BE-F232-4461-96D0-D56C4D538B1B}" type="pres">
      <dgm:prSet presAssocID="{F00C5BEA-C3D7-40CC-B4F1-BD7CBAD216F5}" presName="parentText" presStyleLbl="node1" presStyleIdx="2" presStyleCnt="4">
        <dgm:presLayoutVars>
          <dgm:chMax val="0"/>
          <dgm:bulletEnabled val="1"/>
        </dgm:presLayoutVars>
      </dgm:prSet>
      <dgm:spPr/>
      <dgm:t>
        <a:bodyPr/>
        <a:lstStyle/>
        <a:p>
          <a:endParaRPr lang="en-AU"/>
        </a:p>
      </dgm:t>
    </dgm:pt>
    <dgm:pt modelId="{A08B2193-D670-4103-B1AC-34F926B7A117}" type="pres">
      <dgm:prSet presAssocID="{853C0C6A-BB9B-4A27-82E5-05710B0612B5}" presName="spacer" presStyleCnt="0"/>
      <dgm:spPr/>
    </dgm:pt>
    <dgm:pt modelId="{D1E1FB40-E3F6-4377-853D-CAB25294208D}" type="pres">
      <dgm:prSet presAssocID="{2E853EFC-36A5-48BC-899E-C51C017DC1CF}" presName="parentText" presStyleLbl="node1" presStyleIdx="3" presStyleCnt="4">
        <dgm:presLayoutVars>
          <dgm:chMax val="0"/>
          <dgm:bulletEnabled val="1"/>
        </dgm:presLayoutVars>
      </dgm:prSet>
      <dgm:spPr/>
      <dgm:t>
        <a:bodyPr/>
        <a:lstStyle/>
        <a:p>
          <a:endParaRPr lang="en-AU"/>
        </a:p>
      </dgm:t>
    </dgm:pt>
  </dgm:ptLst>
  <dgm:cxnLst>
    <dgm:cxn modelId="{63321C65-DB38-42E0-ABA7-8C74A65FA78E}" srcId="{EC010057-84E9-4C93-858C-EC717CEF396A}" destId="{F00C5BEA-C3D7-40CC-B4F1-BD7CBAD216F5}" srcOrd="2" destOrd="0" parTransId="{BBC17AC0-73CD-4B76-BFA3-EA46D1017D35}" sibTransId="{853C0C6A-BB9B-4A27-82E5-05710B0612B5}"/>
    <dgm:cxn modelId="{D16E94A3-294D-4A13-95BA-4CA9341E46F1}" type="presOf" srcId="{B306CDC6-E291-4BAD-A68F-D1B2D530BDEF}" destId="{B8DAF5C0-9621-4230-B1DA-E657107F2B7B}" srcOrd="0" destOrd="0" presId="urn:microsoft.com/office/officeart/2005/8/layout/vList2"/>
    <dgm:cxn modelId="{9C79520E-DA7B-4FEB-8B7D-5930DF0492B2}" srcId="{EC010057-84E9-4C93-858C-EC717CEF396A}" destId="{B306CDC6-E291-4BAD-A68F-D1B2D530BDEF}" srcOrd="1" destOrd="0" parTransId="{4655FB17-D3F6-4083-97E8-695E7F9B6335}" sibTransId="{985C1AC0-8F2C-4828-9F0C-26E2B3A066ED}"/>
    <dgm:cxn modelId="{1347626F-AD86-496B-BC31-E2F085D1D20A}" type="presOf" srcId="{46C93DF7-5F1E-4DC1-B886-2022688A8D87}" destId="{815EB0FF-DCAF-4651-9A0F-941992F04387}" srcOrd="0" destOrd="0" presId="urn:microsoft.com/office/officeart/2005/8/layout/vList2"/>
    <dgm:cxn modelId="{DF1997E7-ED72-4B3A-A88C-773592A05F0E}" srcId="{EC010057-84E9-4C93-858C-EC717CEF396A}" destId="{46C93DF7-5F1E-4DC1-B886-2022688A8D87}" srcOrd="0" destOrd="0" parTransId="{D11C5BE7-18F3-4AD1-AA18-08C705F41BFA}" sibTransId="{FA9003D6-9DE3-4EFE-9BB9-EBFD86E67129}"/>
    <dgm:cxn modelId="{86C15D4A-3113-47C2-B66D-CEAB6C7A085E}" type="presOf" srcId="{EC010057-84E9-4C93-858C-EC717CEF396A}" destId="{DEDA1772-28DB-4F32-B906-363D24F0E950}" srcOrd="0" destOrd="0" presId="urn:microsoft.com/office/officeart/2005/8/layout/vList2"/>
    <dgm:cxn modelId="{8A3AE03F-3B03-4BA5-878B-B10ED4F5257F}" srcId="{EC010057-84E9-4C93-858C-EC717CEF396A}" destId="{2E853EFC-36A5-48BC-899E-C51C017DC1CF}" srcOrd="3" destOrd="0" parTransId="{6DA3E7D0-E9A5-4B9D-A4A2-01D7A3059BE8}" sibTransId="{6E4B8816-F3DC-4E0A-B69C-A62BCACA1E60}"/>
    <dgm:cxn modelId="{AE048D12-7A36-4EC1-A4D1-378C2B18AF1F}" type="presOf" srcId="{F00C5BEA-C3D7-40CC-B4F1-BD7CBAD216F5}" destId="{EA3D20BE-F232-4461-96D0-D56C4D538B1B}" srcOrd="0" destOrd="0" presId="urn:microsoft.com/office/officeart/2005/8/layout/vList2"/>
    <dgm:cxn modelId="{FB165669-1ABC-4B98-AAC3-67E8022CA135}" type="presOf" srcId="{2E853EFC-36A5-48BC-899E-C51C017DC1CF}" destId="{D1E1FB40-E3F6-4377-853D-CAB25294208D}" srcOrd="0" destOrd="0" presId="urn:microsoft.com/office/officeart/2005/8/layout/vList2"/>
    <dgm:cxn modelId="{21D90CFF-2F6C-4DC0-8C2F-EF32B6DC2B6A}" type="presParOf" srcId="{DEDA1772-28DB-4F32-B906-363D24F0E950}" destId="{815EB0FF-DCAF-4651-9A0F-941992F04387}" srcOrd="0" destOrd="0" presId="urn:microsoft.com/office/officeart/2005/8/layout/vList2"/>
    <dgm:cxn modelId="{5C8B76AB-B8FC-49AE-962C-A2823C0018EA}" type="presParOf" srcId="{DEDA1772-28DB-4F32-B906-363D24F0E950}" destId="{27734A71-CBD3-413E-82C9-5A56C56C42CB}" srcOrd="1" destOrd="0" presId="urn:microsoft.com/office/officeart/2005/8/layout/vList2"/>
    <dgm:cxn modelId="{16B460A6-3B05-4E9C-A550-2B59169F174F}" type="presParOf" srcId="{DEDA1772-28DB-4F32-B906-363D24F0E950}" destId="{B8DAF5C0-9621-4230-B1DA-E657107F2B7B}" srcOrd="2" destOrd="0" presId="urn:microsoft.com/office/officeart/2005/8/layout/vList2"/>
    <dgm:cxn modelId="{5FDBF59C-5E6F-4FD2-A43B-0F3043825800}" type="presParOf" srcId="{DEDA1772-28DB-4F32-B906-363D24F0E950}" destId="{FD2012D6-3984-4D9B-9C25-35B4578669C5}" srcOrd="3" destOrd="0" presId="urn:microsoft.com/office/officeart/2005/8/layout/vList2"/>
    <dgm:cxn modelId="{9D43865C-BD9D-4857-8F2E-C7BEC976CEA6}" type="presParOf" srcId="{DEDA1772-28DB-4F32-B906-363D24F0E950}" destId="{EA3D20BE-F232-4461-96D0-D56C4D538B1B}" srcOrd="4" destOrd="0" presId="urn:microsoft.com/office/officeart/2005/8/layout/vList2"/>
    <dgm:cxn modelId="{282F2482-B474-4024-ACE7-68D677D87AA3}" type="presParOf" srcId="{DEDA1772-28DB-4F32-B906-363D24F0E950}" destId="{A08B2193-D670-4103-B1AC-34F926B7A117}" srcOrd="5" destOrd="0" presId="urn:microsoft.com/office/officeart/2005/8/layout/vList2"/>
    <dgm:cxn modelId="{799429A9-5E8F-4B71-95E6-8CC84BD8FE6A}" type="presParOf" srcId="{DEDA1772-28DB-4F32-B906-363D24F0E950}" destId="{D1E1FB40-E3F6-4377-853D-CAB25294208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EB0FF-DCAF-4651-9A0F-941992F04387}">
      <dsp:nvSpPr>
        <dsp:cNvPr id="0" name=""/>
        <dsp:cNvSpPr/>
      </dsp:nvSpPr>
      <dsp:spPr>
        <a:xfrm>
          <a:off x="0" y="18089"/>
          <a:ext cx="7772400" cy="935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AU" sz="3900" kern="1200" dirty="0" smtClean="0"/>
            <a:t>Carbohydrates</a:t>
          </a:r>
          <a:endParaRPr lang="en-AU" sz="3900" kern="1200" dirty="0"/>
        </a:p>
      </dsp:txBody>
      <dsp:txXfrm>
        <a:off x="45663" y="63752"/>
        <a:ext cx="7681074" cy="844089"/>
      </dsp:txXfrm>
    </dsp:sp>
    <dsp:sp modelId="{B8DAF5C0-9621-4230-B1DA-E657107F2B7B}">
      <dsp:nvSpPr>
        <dsp:cNvPr id="0" name=""/>
        <dsp:cNvSpPr/>
      </dsp:nvSpPr>
      <dsp:spPr>
        <a:xfrm>
          <a:off x="0" y="1065825"/>
          <a:ext cx="7772400" cy="935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AU" sz="3900" kern="1200" dirty="0" smtClean="0"/>
            <a:t>Lipids</a:t>
          </a:r>
          <a:endParaRPr lang="en-AU" sz="3900" kern="1200" dirty="0"/>
        </a:p>
      </dsp:txBody>
      <dsp:txXfrm>
        <a:off x="45663" y="1111488"/>
        <a:ext cx="7681074" cy="844089"/>
      </dsp:txXfrm>
    </dsp:sp>
    <dsp:sp modelId="{EA3D20BE-F232-4461-96D0-D56C4D538B1B}">
      <dsp:nvSpPr>
        <dsp:cNvPr id="0" name=""/>
        <dsp:cNvSpPr/>
      </dsp:nvSpPr>
      <dsp:spPr>
        <a:xfrm>
          <a:off x="0" y="2113560"/>
          <a:ext cx="7772400" cy="935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AU" sz="3900" kern="1200" dirty="0" smtClean="0"/>
            <a:t>Proteins</a:t>
          </a:r>
          <a:endParaRPr lang="en-AU" sz="3900" kern="1200" dirty="0"/>
        </a:p>
      </dsp:txBody>
      <dsp:txXfrm>
        <a:off x="45663" y="2159223"/>
        <a:ext cx="7681074" cy="844089"/>
      </dsp:txXfrm>
    </dsp:sp>
    <dsp:sp modelId="{D1E1FB40-E3F6-4377-853D-CAB25294208D}">
      <dsp:nvSpPr>
        <dsp:cNvPr id="0" name=""/>
        <dsp:cNvSpPr/>
      </dsp:nvSpPr>
      <dsp:spPr>
        <a:xfrm>
          <a:off x="0" y="3161295"/>
          <a:ext cx="7772400" cy="935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AU" sz="3900" kern="1200" dirty="0" smtClean="0"/>
            <a:t>Nucleic Acids</a:t>
          </a:r>
          <a:endParaRPr lang="en-AU" sz="3900" kern="1200" dirty="0"/>
        </a:p>
      </dsp:txBody>
      <dsp:txXfrm>
        <a:off x="45663" y="3206958"/>
        <a:ext cx="7681074" cy="8440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sz="quarter" idx="1"/>
          </p:nvPr>
        </p:nvSpPr>
        <p:spPr>
          <a:xfrm>
            <a:off x="5611813" y="0"/>
            <a:ext cx="4292600" cy="339725"/>
          </a:xfrm>
          <a:prstGeom prst="rect">
            <a:avLst/>
          </a:prstGeom>
        </p:spPr>
        <p:txBody>
          <a:bodyPr vert="horz" lIns="91440" tIns="45720" rIns="91440" bIns="45720" rtlCol="0"/>
          <a:lstStyle>
            <a:lvl1pPr algn="r">
              <a:defRPr sz="1200"/>
            </a:lvl1pPr>
          </a:lstStyle>
          <a:p>
            <a:pPr>
              <a:defRPr/>
            </a:pPr>
            <a:fld id="{75025143-7EA2-4795-9C03-6A1509D39205}" type="datetimeFigureOut">
              <a:rPr lang="en-AU"/>
              <a:pPr>
                <a:defRPr/>
              </a:pPr>
              <a:t>28/09/2016</a:t>
            </a:fld>
            <a:endParaRPr lang="en-AU"/>
          </a:p>
        </p:txBody>
      </p:sp>
      <p:sp>
        <p:nvSpPr>
          <p:cNvPr id="4" name="Footer Placeholder 3"/>
          <p:cNvSpPr>
            <a:spLocks noGrp="1"/>
          </p:cNvSpPr>
          <p:nvPr>
            <p:ph type="ftr" sz="quarter" idx="2"/>
          </p:nvPr>
        </p:nvSpPr>
        <p:spPr>
          <a:xfrm>
            <a:off x="0" y="6453188"/>
            <a:ext cx="4292600" cy="339725"/>
          </a:xfrm>
          <a:prstGeom prst="rect">
            <a:avLst/>
          </a:prstGeom>
        </p:spPr>
        <p:txBody>
          <a:bodyPr vert="horz" lIns="91440" tIns="45720" rIns="91440" bIns="45720" rtlCol="0" anchor="b"/>
          <a:lstStyle>
            <a:lvl1pPr algn="l">
              <a:defRPr sz="1200"/>
            </a:lvl1pPr>
          </a:lstStyle>
          <a:p>
            <a:pPr>
              <a:defRPr/>
            </a:pPr>
            <a:endParaRPr lang="en-AU"/>
          </a:p>
        </p:txBody>
      </p:sp>
      <p:sp>
        <p:nvSpPr>
          <p:cNvPr id="5" name="Slide Number Placeholder 4"/>
          <p:cNvSpPr>
            <a:spLocks noGrp="1"/>
          </p:cNvSpPr>
          <p:nvPr>
            <p:ph type="sldNum" sz="quarter" idx="3"/>
          </p:nvPr>
        </p:nvSpPr>
        <p:spPr>
          <a:xfrm>
            <a:off x="5611813" y="6453188"/>
            <a:ext cx="4292600" cy="339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2482EE2-D0C5-4AFA-80AA-CF1C124E4E7A}" type="slidenum">
              <a:rPr lang="en-AU" altLang="en-US"/>
              <a:pPr/>
              <a:t>‹#›</a:t>
            </a:fld>
            <a:endParaRPr lang="en-AU" altLang="en-US"/>
          </a:p>
        </p:txBody>
      </p:sp>
    </p:spTree>
    <p:extLst>
      <p:ext uri="{BB962C8B-B14F-4D97-AF65-F5344CB8AC3E}">
        <p14:creationId xmlns:p14="http://schemas.microsoft.com/office/powerpoint/2010/main" val="1222600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4292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7" name="Rectangle 3"/>
          <p:cNvSpPr>
            <a:spLocks noGrp="1" noChangeArrowheads="1"/>
          </p:cNvSpPr>
          <p:nvPr>
            <p:ph type="dt" idx="1"/>
          </p:nvPr>
        </p:nvSpPr>
        <p:spPr bwMode="auto">
          <a:xfrm>
            <a:off x="5613400" y="0"/>
            <a:ext cx="4292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0660" name="Rectangle 4"/>
          <p:cNvSpPr>
            <a:spLocks noGrp="1" noRot="1" noChangeAspect="1" noChangeArrowheads="1" noTextEdit="1"/>
          </p:cNvSpPr>
          <p:nvPr>
            <p:ph type="sldImg" idx="2"/>
          </p:nvPr>
        </p:nvSpPr>
        <p:spPr bwMode="auto">
          <a:xfrm>
            <a:off x="3254375" y="509588"/>
            <a:ext cx="3397250" cy="2547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p:cNvSpPr>
            <a:spLocks noGrp="1" noChangeArrowheads="1"/>
          </p:cNvSpPr>
          <p:nvPr>
            <p:ph type="body" sz="quarter" idx="3"/>
          </p:nvPr>
        </p:nvSpPr>
        <p:spPr bwMode="auto">
          <a:xfrm>
            <a:off x="1320800" y="3227388"/>
            <a:ext cx="7264400" cy="3057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1030" name="Rectangle 6"/>
          <p:cNvSpPr>
            <a:spLocks noGrp="1" noChangeArrowheads="1"/>
          </p:cNvSpPr>
          <p:nvPr>
            <p:ph type="ftr" sz="quarter" idx="4"/>
          </p:nvPr>
        </p:nvSpPr>
        <p:spPr bwMode="auto">
          <a:xfrm>
            <a:off x="0" y="6454775"/>
            <a:ext cx="42926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31" name="Rectangle 7"/>
          <p:cNvSpPr>
            <a:spLocks noGrp="1" noChangeArrowheads="1"/>
          </p:cNvSpPr>
          <p:nvPr>
            <p:ph type="sldNum" sz="quarter" idx="5"/>
          </p:nvPr>
        </p:nvSpPr>
        <p:spPr bwMode="auto">
          <a:xfrm>
            <a:off x="5613400" y="6454775"/>
            <a:ext cx="42926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69B200C-738E-486C-BEC0-FDA8E07667E8}" type="slidenum">
              <a:rPr lang="en-AU" altLang="en-US"/>
              <a:pPr/>
              <a:t>‹#›</a:t>
            </a:fld>
            <a:endParaRPr lang="en-AU" altLang="en-US"/>
          </a:p>
        </p:txBody>
      </p:sp>
    </p:spTree>
    <p:extLst>
      <p:ext uri="{BB962C8B-B14F-4D97-AF65-F5344CB8AC3E}">
        <p14:creationId xmlns:p14="http://schemas.microsoft.com/office/powerpoint/2010/main" val="5961271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939D3B8C-5D56-458D-807E-66B89B455305}" type="slidenum">
              <a:rPr lang="en-AU" altLang="en-US" sz="1200"/>
              <a:pPr eaLnBrk="1" hangingPunct="1"/>
              <a:t>5</a:t>
            </a:fld>
            <a:endParaRPr lang="en-AU"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smtClean="0"/>
              <a:t>Lactose: found in milk produced by lactating mammals only. Enzyme, </a:t>
            </a:r>
            <a:r>
              <a:rPr lang="en-AU" altLang="en-US" b="1" smtClean="0"/>
              <a:t>lactase </a:t>
            </a:r>
            <a:r>
              <a:rPr lang="en-AU" altLang="en-US" smtClean="0"/>
              <a:t>(also called </a:t>
            </a:r>
            <a:r>
              <a:rPr lang="en-AU" altLang="en-US" b="1" smtClean="0"/>
              <a:t>galactosidase </a:t>
            </a:r>
            <a:r>
              <a:rPr lang="en-AU" altLang="en-US" smtClean="0"/>
              <a:t>), breaks apart the two sugars so they can be separately metabolized. </a:t>
            </a:r>
          </a:p>
          <a:p>
            <a:pPr eaLnBrk="1" hangingPunct="1"/>
            <a:r>
              <a:rPr lang="en-AU" altLang="en-US" smtClean="0"/>
              <a:t>All human infants produce enzyme lactase </a:t>
            </a:r>
          </a:p>
          <a:p>
            <a:pPr eaLnBrk="1" hangingPunct="1"/>
            <a:r>
              <a:rPr lang="en-AU" altLang="en-US" smtClean="0"/>
              <a:t>Majority of adult humans (especially of Asian, African, Eastern European ancestries) lose ability to hydrolyze this compound, due to genetic inability to produce lactase enzyme as adults. They are </a:t>
            </a:r>
            <a:r>
              <a:rPr lang="en-AU" altLang="en-US" b="1" smtClean="0"/>
              <a:t>lactose-intolerant </a:t>
            </a:r>
            <a:r>
              <a:rPr lang="en-AU" altLang="en-US" smtClean="0"/>
              <a:t>, suffer severe intestinal cramping when lactose is eaten (because bacteria in gut now have access to it, generate gaseous and acid byproducts by fermentation). </a:t>
            </a:r>
          </a:p>
          <a:p>
            <a:pPr eaLnBrk="1" hangingPunct="1"/>
            <a:r>
              <a:rPr lang="en-AU" altLang="en-US" smtClean="0"/>
              <a:t>Maltose:Found in barley, used in beer-making process, also for malted milk drinks </a:t>
            </a:r>
          </a:p>
          <a:p>
            <a:pPr eaLnBrk="1" hangingPunct="1"/>
            <a:r>
              <a:rPr lang="en-AU" altLang="en-US" smtClean="0"/>
              <a:t>Sucrose: found in sugar cane and sugar beet. Used to be the major sugar used for sweetening foods, soft drinks, etc. </a:t>
            </a:r>
          </a:p>
          <a:p>
            <a:pPr eaLnBrk="1" hangingPunct="1"/>
            <a:r>
              <a:rPr lang="en-AU" altLang="en-US" smtClean="0"/>
              <a:t>Economies of many 3rd world countries were based on supplying sugar. </a:t>
            </a:r>
          </a:p>
          <a:p>
            <a:pPr eaLnBrk="1" hangingPunct="1"/>
            <a:r>
              <a:rPr lang="en-AU" altLang="en-US" smtClean="0"/>
              <a:t>But soft drink companies switched to fructose (from corn products, largely from U.S. and Europe) in 1980's, caused tremendous global economic impact, many countries lost trade. </a:t>
            </a:r>
          </a:p>
        </p:txBody>
      </p:sp>
    </p:spTree>
    <p:extLst>
      <p:ext uri="{BB962C8B-B14F-4D97-AF65-F5344CB8AC3E}">
        <p14:creationId xmlns:p14="http://schemas.microsoft.com/office/powerpoint/2010/main" val="1770015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0AA2F21E-CA8E-4EFC-A2A0-3083D1AE9C49}" type="slidenum">
              <a:rPr lang="en-AU" altLang="en-US" sz="1200"/>
              <a:pPr eaLnBrk="1" hangingPunct="1"/>
              <a:t>6</a:t>
            </a:fld>
            <a:endParaRPr lang="en-AU"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smtClean="0"/>
              <a:t>Images:http://images.google.com/imgres?imgurl=http://www.agen.ufl.edu/~chyn/age2062/lect/lect_02/of2_6.gif&amp;imgrefurl=http://www.agen.ufl.edu/~chyn/age2062/lect/lect_02/lect_02.htm&amp;h=490&amp;w=738&amp;sz=10&amp;tbnid=BolDwkhEmk2UQM:&amp;tbnh=92&amp;tbnw=139&amp;hl=en&amp;start=5&amp;prev=/images%3Fq%3Dmonosaccharides%26svnum%3D10%26hl%3Den%26lr%3D</a:t>
            </a:r>
          </a:p>
        </p:txBody>
      </p:sp>
    </p:spTree>
    <p:extLst>
      <p:ext uri="{BB962C8B-B14F-4D97-AF65-F5344CB8AC3E}">
        <p14:creationId xmlns:p14="http://schemas.microsoft.com/office/powerpoint/2010/main" val="3409160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9CD55D24-87C5-4AA0-A383-D129CD6EBA8E}" type="slidenum">
              <a:rPr lang="en-AU" altLang="en-US" sz="1200"/>
              <a:pPr eaLnBrk="1" hangingPunct="1"/>
              <a:t>8</a:t>
            </a:fld>
            <a:endParaRPr lang="en-AU"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smtClean="0"/>
              <a:t>Image:http://images.google.com/imgres?imgurl=http://www.ualr.edu/~botany/monosacs.jpg&amp;imgrefurl=http://www.ualr.edu/~botany/botimages.html&amp;h=540&amp;w=720&amp;sz=41&amp;tbnid=mPgkjhRumTIyKM:&amp;tbnh=104&amp;tbnw=139&amp;hl=en&amp;start=22&amp;prev=/images%3Fq%3Dmonosaccharides%26start%3D20%26svnum%3D10%26hl%3Den%26lr%3D%26sa%3DN</a:t>
            </a:r>
          </a:p>
        </p:txBody>
      </p:sp>
    </p:spTree>
    <p:extLst>
      <p:ext uri="{BB962C8B-B14F-4D97-AF65-F5344CB8AC3E}">
        <p14:creationId xmlns:p14="http://schemas.microsoft.com/office/powerpoint/2010/main" val="2819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CD67D166-23FD-4AB8-A3E5-BD53F9E15F1B}" type="slidenum">
              <a:rPr lang="en-AU" altLang="en-US" sz="1200"/>
              <a:pPr eaLnBrk="1" hangingPunct="1"/>
              <a:t>12</a:t>
            </a:fld>
            <a:endParaRPr lang="en-AU"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smtClean="0"/>
              <a:t>22 amino acids are exist in protein only 20 are encoded in the DNA, two can be incorporated into protein by overriding stop or start codons. Some additional non protein incorporated amino acids also exist. Image:http://images.google.com/imgres?imgurl=http://www.ualr.edu/~botany/monosacs.jpg&amp;imgrefurl=http://www.ualr.edu/~botany/botimages.html&amp;h=540&amp;w=720&amp;sz=41&amp;tbnid=mPgkjhRumTIyKM:&amp;tbnh=104&amp;tbnw=139&amp;hl=en&amp;start=22&amp;prev=/images%3Fq%3Dmonosaccharides%26start%3D20%26svnum%3D10%26hl%3Den%26lr%3D%26sa%3DN</a:t>
            </a:r>
          </a:p>
        </p:txBody>
      </p:sp>
    </p:spTree>
    <p:extLst>
      <p:ext uri="{BB962C8B-B14F-4D97-AF65-F5344CB8AC3E}">
        <p14:creationId xmlns:p14="http://schemas.microsoft.com/office/powerpoint/2010/main" val="407321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mtClean="0"/>
              <a:t>Amino acids don’t contain Phosphorus and most proteins don’t but phosphorylation is a part of post transcription processing in some proteins so some final proteins do.</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95456E58-BDB2-4F96-A499-8566C080A060}" type="slidenum">
              <a:rPr lang="en-AU" altLang="en-US" sz="1200"/>
              <a:pPr eaLnBrk="1" hangingPunct="1"/>
              <a:t>15</a:t>
            </a:fld>
            <a:endParaRPr lang="en-AU" altLang="en-US" sz="1200"/>
          </a:p>
        </p:txBody>
      </p:sp>
    </p:spTree>
    <p:extLst>
      <p:ext uri="{BB962C8B-B14F-4D97-AF65-F5344CB8AC3E}">
        <p14:creationId xmlns:p14="http://schemas.microsoft.com/office/powerpoint/2010/main" val="3197808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ADF2C823-513D-4C6F-B670-D0D2F118312C}" type="slidenum">
              <a:rPr lang="en-AU" altLang="en-US" sz="1200"/>
              <a:pPr eaLnBrk="1" hangingPunct="1"/>
              <a:t>17</a:t>
            </a:fld>
            <a:endParaRPr lang="en-AU"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AU" altLang="en-US" b="1" smtClean="0"/>
              <a:t>Primary structure</a:t>
            </a:r>
            <a:r>
              <a:rPr lang="en-AU" altLang="en-US" smtClean="0"/>
              <a:t> is sometimes called the "covalent structure" of proteins because, with the exception of disulfide bonds (see below), all of the covalent bonding within proteins defines the primary structure. In contrast, the higher orders of proteins structure (i.e. secondary, tertiary and quartenary) involve mainly noncovalent interactions.</a:t>
            </a:r>
          </a:p>
          <a:p>
            <a:pPr algn="ctr" eaLnBrk="1" hangingPunct="1"/>
            <a:endParaRPr lang="en-AU" altLang="en-US" smtClean="0"/>
          </a:p>
          <a:p>
            <a:pPr eaLnBrk="1" hangingPunct="1"/>
            <a:r>
              <a:rPr lang="en-AU" altLang="en-US" b="1" smtClean="0"/>
              <a:t>Secondary structure</a:t>
            </a:r>
            <a:r>
              <a:rPr lang="en-AU" altLang="en-US" smtClean="0"/>
              <a:t> is "local" ordered structure brought about via hydrogen bonding mainly within the peptide backbone. </a:t>
            </a:r>
          </a:p>
          <a:p>
            <a:pPr eaLnBrk="1" hangingPunct="1"/>
            <a:r>
              <a:rPr lang="en-AU" altLang="en-US" smtClean="0"/>
              <a:t>The most common secondary structure elements in proteins are the alpha (a) helix and the beta (b) sheet (sometime called b pleated sheet). </a:t>
            </a:r>
          </a:p>
          <a:p>
            <a:pPr algn="ctr" eaLnBrk="1" hangingPunct="1"/>
            <a:endParaRPr lang="en-AU" altLang="en-US" smtClean="0"/>
          </a:p>
          <a:p>
            <a:pPr eaLnBrk="1" hangingPunct="1"/>
            <a:endParaRPr lang="en-AU" altLang="en-US" smtClean="0"/>
          </a:p>
        </p:txBody>
      </p:sp>
    </p:spTree>
    <p:extLst>
      <p:ext uri="{BB962C8B-B14F-4D97-AF65-F5344CB8AC3E}">
        <p14:creationId xmlns:p14="http://schemas.microsoft.com/office/powerpoint/2010/main" val="386637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8C42CC84-0A58-4082-B601-1302B13AB8CF}" type="slidenum">
              <a:rPr lang="en-AU" altLang="en-US" sz="1200"/>
              <a:pPr eaLnBrk="1" hangingPunct="1"/>
              <a:t>18</a:t>
            </a:fld>
            <a:endParaRPr lang="en-AU"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b="1" smtClean="0"/>
              <a:t>Tertiary structure</a:t>
            </a:r>
            <a:r>
              <a:rPr lang="en-AU" altLang="en-US" smtClean="0"/>
              <a:t> is the "global" folding of a single polypeptide chain.</a:t>
            </a:r>
          </a:p>
          <a:p>
            <a:pPr eaLnBrk="1" hangingPunct="1"/>
            <a:r>
              <a:rPr lang="en-AU" altLang="en-US" smtClean="0"/>
              <a:t>A major driving force in determining the tertiary structure of globular proteins is the hydrophobic effect. The polypeptide chain folds such that the side chains of the nonpolar amino acids are "hidden" within the structure and the side chains of the polar residues are exposed on the outer surface</a:t>
            </a:r>
          </a:p>
          <a:p>
            <a:pPr eaLnBrk="1" hangingPunct="1"/>
            <a:r>
              <a:rPr lang="en-AU" altLang="en-US" b="1" smtClean="0"/>
              <a:t>Quartenary structur</a:t>
            </a:r>
            <a:r>
              <a:rPr lang="en-AU" altLang="en-US" smtClean="0"/>
              <a:t>e involves the association of two or more polypeptide chains into a multi-subunit structure.</a:t>
            </a:r>
          </a:p>
          <a:p>
            <a:pPr eaLnBrk="1" hangingPunct="1"/>
            <a:r>
              <a:rPr lang="en-AU" altLang="en-US" smtClean="0"/>
              <a:t>Quartenary structure is the stable association of multiple polypeptide chains resulting in an active unit. Not all proteins exhibit quartenary structure. Usually, each polypeptide within a multisubunit protein folds more-or-less independently into a stable tertiary structure and the folded subunits then associate with each other to form the final structure.</a:t>
            </a:r>
          </a:p>
          <a:p>
            <a:pPr eaLnBrk="1" hangingPunct="1"/>
            <a:r>
              <a:rPr lang="en-AU" altLang="en-US" smtClean="0"/>
              <a:t>Quartenary structures are stabilized mainly by noncovalent interactions; all types of noncovalent interactions: hydrogen bonding, van der Walls interactions and ionic bonding, are involved in the interactions between subunits. In rare instances, disulfide bonds between cysteine residues in different polypeptide chains are involved in stabilizing quartenary structure</a:t>
            </a:r>
          </a:p>
          <a:p>
            <a:pPr eaLnBrk="1" hangingPunct="1"/>
            <a:endParaRPr lang="en-AU" altLang="en-US" smtClean="0"/>
          </a:p>
        </p:txBody>
      </p:sp>
    </p:spTree>
    <p:extLst>
      <p:ext uri="{BB962C8B-B14F-4D97-AF65-F5344CB8AC3E}">
        <p14:creationId xmlns:p14="http://schemas.microsoft.com/office/powerpoint/2010/main" val="3928586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mtClean="0"/>
              <a:t>Phospholipid image: http://www.bing.com/images/search?q=phospholid&amp;view=detail&amp;id=92828062C58B38B527D77D5923E8181B46DB7A9B&amp;first=0&amp;FORM=IDFRIR</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F432059E-8C00-44FB-80A6-C585EBD9B746}" type="slidenum">
              <a:rPr lang="en-AU" altLang="en-US" sz="1200"/>
              <a:pPr eaLnBrk="1" hangingPunct="1"/>
              <a:t>38</a:t>
            </a:fld>
            <a:endParaRPr lang="en-AU" altLang="en-US" sz="1200"/>
          </a:p>
        </p:txBody>
      </p:sp>
    </p:spTree>
    <p:extLst>
      <p:ext uri="{BB962C8B-B14F-4D97-AF65-F5344CB8AC3E}">
        <p14:creationId xmlns:p14="http://schemas.microsoft.com/office/powerpoint/2010/main" val="4087817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789126D8-38BD-4771-B872-5B44C8B26C4A}" type="slidenum">
              <a:rPr lang="en-AU" altLang="en-US" sz="1200"/>
              <a:pPr eaLnBrk="1" hangingPunct="1"/>
              <a:t>41</a:t>
            </a:fld>
            <a:endParaRPr lang="en-AU" alt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smtClean="0"/>
              <a:t>Image:http://images.google.com/imgres?imgurl=http://www.agen.ufl.edu/~chyn/age2062/lect/lect_02/of2_6.gif&amp;imgrefurl=http://www.agen.ufl.edu/~chyn/age2062/lect/lect_02/lect_02.htm&amp;h=490&amp;w=738&amp;sz=10&amp;tbnid=BolDwkhEmk2UQM:&amp;tbnh=92&amp;tbnw=139&amp;hl=en&amp;start=5&amp;prev=/images%3Fq%3Dmonosaccharides%26svnum%3D10%26hl%3Den%26lr%3D</a:t>
            </a:r>
          </a:p>
        </p:txBody>
      </p:sp>
    </p:spTree>
    <p:extLst>
      <p:ext uri="{BB962C8B-B14F-4D97-AF65-F5344CB8AC3E}">
        <p14:creationId xmlns:p14="http://schemas.microsoft.com/office/powerpoint/2010/main" val="596404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sp>
        <p:nvSpPr>
          <p:cNvPr id="12300" name="Rectangle 12"/>
          <p:cNvSpPr>
            <a:spLocks noGrp="1" noChangeArrowheads="1"/>
          </p:cNvSpPr>
          <p:nvPr>
            <p:ph type="ctrTitle"/>
          </p:nvPr>
        </p:nvSpPr>
        <p:spPr>
          <a:xfrm>
            <a:off x="990600" y="1828800"/>
            <a:ext cx="7772400" cy="1143000"/>
          </a:xfrm>
        </p:spPr>
        <p:txBody>
          <a:bodyPr/>
          <a:lstStyle>
            <a:lvl1pPr>
              <a:defRPr/>
            </a:lvl1pPr>
          </a:lstStyle>
          <a:p>
            <a:r>
              <a:rPr lang="en-AU"/>
              <a:t>Click to edit Master title style</a:t>
            </a:r>
          </a:p>
        </p:txBody>
      </p:sp>
      <p:sp>
        <p:nvSpPr>
          <p:cNvPr id="1230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AU"/>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en-AU"/>
              <a:t>Biological molecules</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46BBF1B6-5544-4B43-B257-84FC19308D30}" type="slidenum">
              <a:rPr lang="en-AU" altLang="en-US"/>
              <a:pPr/>
              <a:t>‹#›</a:t>
            </a:fld>
            <a:endParaRPr lang="en-AU" altLang="en-US"/>
          </a:p>
        </p:txBody>
      </p:sp>
    </p:spTree>
    <p:extLst>
      <p:ext uri="{BB962C8B-B14F-4D97-AF65-F5344CB8AC3E}">
        <p14:creationId xmlns:p14="http://schemas.microsoft.com/office/powerpoint/2010/main" val="1394804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AU"/>
              <a:t>Biological molecules</a:t>
            </a:r>
          </a:p>
        </p:txBody>
      </p:sp>
      <p:sp>
        <p:nvSpPr>
          <p:cNvPr id="6" name="Rectangle 13"/>
          <p:cNvSpPr>
            <a:spLocks noGrp="1" noChangeArrowheads="1"/>
          </p:cNvSpPr>
          <p:nvPr>
            <p:ph type="sldNum" sz="quarter" idx="12"/>
          </p:nvPr>
        </p:nvSpPr>
        <p:spPr>
          <a:ln/>
        </p:spPr>
        <p:txBody>
          <a:bodyPr/>
          <a:lstStyle>
            <a:lvl1pPr>
              <a:defRPr/>
            </a:lvl1pPr>
          </a:lstStyle>
          <a:p>
            <a:fld id="{50D5A8D9-2BCD-4201-82C2-8BBC47D92D45}" type="slidenum">
              <a:rPr lang="en-AU" altLang="en-US"/>
              <a:pPr/>
              <a:t>‹#›</a:t>
            </a:fld>
            <a:endParaRPr lang="en-AU" altLang="en-US"/>
          </a:p>
        </p:txBody>
      </p:sp>
    </p:spTree>
    <p:extLst>
      <p:ext uri="{BB962C8B-B14F-4D97-AF65-F5344CB8AC3E}">
        <p14:creationId xmlns:p14="http://schemas.microsoft.com/office/powerpoint/2010/main" val="3558401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AU"/>
              <a:t>Biological molecules</a:t>
            </a:r>
          </a:p>
        </p:txBody>
      </p:sp>
      <p:sp>
        <p:nvSpPr>
          <p:cNvPr id="6" name="Rectangle 13"/>
          <p:cNvSpPr>
            <a:spLocks noGrp="1" noChangeArrowheads="1"/>
          </p:cNvSpPr>
          <p:nvPr>
            <p:ph type="sldNum" sz="quarter" idx="12"/>
          </p:nvPr>
        </p:nvSpPr>
        <p:spPr>
          <a:ln/>
        </p:spPr>
        <p:txBody>
          <a:bodyPr/>
          <a:lstStyle>
            <a:lvl1pPr>
              <a:defRPr/>
            </a:lvl1pPr>
          </a:lstStyle>
          <a:p>
            <a:fld id="{FF6F1B55-5626-4468-B711-06610F3FBF9B}" type="slidenum">
              <a:rPr lang="en-AU" altLang="en-US"/>
              <a:pPr/>
              <a:t>‹#›</a:t>
            </a:fld>
            <a:endParaRPr lang="en-AU" altLang="en-US"/>
          </a:p>
        </p:txBody>
      </p:sp>
    </p:spTree>
    <p:extLst>
      <p:ext uri="{BB962C8B-B14F-4D97-AF65-F5344CB8AC3E}">
        <p14:creationId xmlns:p14="http://schemas.microsoft.com/office/powerpoint/2010/main" val="2070083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4625"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1182688" y="2017713"/>
            <a:ext cx="7772400" cy="4114800"/>
          </a:xfrm>
        </p:spPr>
        <p:txBody>
          <a:bodyPr/>
          <a:lstStyle/>
          <a:p>
            <a:pPr lvl="0"/>
            <a:endParaRPr lang="en-AU"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AU"/>
              <a:t>Biological molecules</a:t>
            </a:r>
          </a:p>
        </p:txBody>
      </p:sp>
      <p:sp>
        <p:nvSpPr>
          <p:cNvPr id="6" name="Rectangle 13"/>
          <p:cNvSpPr>
            <a:spLocks noGrp="1" noChangeArrowheads="1"/>
          </p:cNvSpPr>
          <p:nvPr>
            <p:ph type="sldNum" sz="quarter" idx="12"/>
          </p:nvPr>
        </p:nvSpPr>
        <p:spPr>
          <a:ln/>
        </p:spPr>
        <p:txBody>
          <a:bodyPr/>
          <a:lstStyle>
            <a:lvl1pPr>
              <a:defRPr/>
            </a:lvl1pPr>
          </a:lstStyle>
          <a:p>
            <a:fld id="{DE1A127A-47B9-409F-8360-335F42D2CE64}" type="slidenum">
              <a:rPr lang="en-AU" altLang="en-US"/>
              <a:pPr/>
              <a:t>‹#›</a:t>
            </a:fld>
            <a:endParaRPr lang="en-AU" altLang="en-US"/>
          </a:p>
        </p:txBody>
      </p:sp>
    </p:spTree>
    <p:extLst>
      <p:ext uri="{BB962C8B-B14F-4D97-AF65-F5344CB8AC3E}">
        <p14:creationId xmlns:p14="http://schemas.microsoft.com/office/powerpoint/2010/main" val="114906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33947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AU"/>
              <a:t>Biological molecules</a:t>
            </a:r>
          </a:p>
        </p:txBody>
      </p:sp>
      <p:sp>
        <p:nvSpPr>
          <p:cNvPr id="6" name="Rectangle 13"/>
          <p:cNvSpPr>
            <a:spLocks noGrp="1" noChangeArrowheads="1"/>
          </p:cNvSpPr>
          <p:nvPr>
            <p:ph type="sldNum" sz="quarter" idx="12"/>
          </p:nvPr>
        </p:nvSpPr>
        <p:spPr>
          <a:ln/>
        </p:spPr>
        <p:txBody>
          <a:bodyPr/>
          <a:lstStyle>
            <a:lvl1pPr>
              <a:defRPr/>
            </a:lvl1pPr>
          </a:lstStyle>
          <a:p>
            <a:fld id="{F47F30BA-E7E2-4048-B448-D5F4506FF8F5}" type="slidenum">
              <a:rPr lang="en-AU" altLang="en-US"/>
              <a:pPr/>
              <a:t>‹#›</a:t>
            </a:fld>
            <a:endParaRPr lang="en-AU" altLang="en-US"/>
          </a:p>
        </p:txBody>
      </p:sp>
    </p:spTree>
    <p:extLst>
      <p:ext uri="{BB962C8B-B14F-4D97-AF65-F5344CB8AC3E}">
        <p14:creationId xmlns:p14="http://schemas.microsoft.com/office/powerpoint/2010/main" val="2735114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AU"/>
              <a:t>Biological molecules</a:t>
            </a:r>
          </a:p>
        </p:txBody>
      </p:sp>
      <p:sp>
        <p:nvSpPr>
          <p:cNvPr id="7" name="Rectangle 13"/>
          <p:cNvSpPr>
            <a:spLocks noGrp="1" noChangeArrowheads="1"/>
          </p:cNvSpPr>
          <p:nvPr>
            <p:ph type="sldNum" sz="quarter" idx="12"/>
          </p:nvPr>
        </p:nvSpPr>
        <p:spPr>
          <a:ln/>
        </p:spPr>
        <p:txBody>
          <a:bodyPr/>
          <a:lstStyle>
            <a:lvl1pPr>
              <a:defRPr/>
            </a:lvl1pPr>
          </a:lstStyle>
          <a:p>
            <a:fld id="{62ABDFF1-8777-4395-9463-CE2C04E2D893}" type="slidenum">
              <a:rPr lang="en-AU" altLang="en-US"/>
              <a:pPr/>
              <a:t>‹#›</a:t>
            </a:fld>
            <a:endParaRPr lang="en-AU" altLang="en-US"/>
          </a:p>
        </p:txBody>
      </p:sp>
    </p:spTree>
    <p:extLst>
      <p:ext uri="{BB962C8B-B14F-4D97-AF65-F5344CB8AC3E}">
        <p14:creationId xmlns:p14="http://schemas.microsoft.com/office/powerpoint/2010/main" val="413512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r>
              <a:rPr lang="en-AU"/>
              <a:t>Biological molecules</a:t>
            </a:r>
          </a:p>
        </p:txBody>
      </p:sp>
      <p:sp>
        <p:nvSpPr>
          <p:cNvPr id="9" name="Rectangle 13"/>
          <p:cNvSpPr>
            <a:spLocks noGrp="1" noChangeArrowheads="1"/>
          </p:cNvSpPr>
          <p:nvPr>
            <p:ph type="sldNum" sz="quarter" idx="12"/>
          </p:nvPr>
        </p:nvSpPr>
        <p:spPr>
          <a:ln/>
        </p:spPr>
        <p:txBody>
          <a:bodyPr/>
          <a:lstStyle>
            <a:lvl1pPr>
              <a:defRPr/>
            </a:lvl1pPr>
          </a:lstStyle>
          <a:p>
            <a:fld id="{C1529FD4-3B23-4BD1-9745-DF7089E9C5DA}" type="slidenum">
              <a:rPr lang="en-AU" altLang="en-US"/>
              <a:pPr/>
              <a:t>‹#›</a:t>
            </a:fld>
            <a:endParaRPr lang="en-AU" altLang="en-US"/>
          </a:p>
        </p:txBody>
      </p:sp>
    </p:spTree>
    <p:extLst>
      <p:ext uri="{BB962C8B-B14F-4D97-AF65-F5344CB8AC3E}">
        <p14:creationId xmlns:p14="http://schemas.microsoft.com/office/powerpoint/2010/main" val="411591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r>
              <a:rPr lang="en-AU"/>
              <a:t>Biological molecules</a:t>
            </a:r>
          </a:p>
        </p:txBody>
      </p:sp>
      <p:sp>
        <p:nvSpPr>
          <p:cNvPr id="5" name="Rectangle 13"/>
          <p:cNvSpPr>
            <a:spLocks noGrp="1" noChangeArrowheads="1"/>
          </p:cNvSpPr>
          <p:nvPr>
            <p:ph type="sldNum" sz="quarter" idx="12"/>
          </p:nvPr>
        </p:nvSpPr>
        <p:spPr>
          <a:ln/>
        </p:spPr>
        <p:txBody>
          <a:bodyPr/>
          <a:lstStyle>
            <a:lvl1pPr>
              <a:defRPr/>
            </a:lvl1pPr>
          </a:lstStyle>
          <a:p>
            <a:fld id="{2A16027E-5F19-41C6-812F-10DC115022FE}" type="slidenum">
              <a:rPr lang="en-AU" altLang="en-US"/>
              <a:pPr/>
              <a:t>‹#›</a:t>
            </a:fld>
            <a:endParaRPr lang="en-AU" altLang="en-US"/>
          </a:p>
        </p:txBody>
      </p:sp>
    </p:spTree>
    <p:extLst>
      <p:ext uri="{BB962C8B-B14F-4D97-AF65-F5344CB8AC3E}">
        <p14:creationId xmlns:p14="http://schemas.microsoft.com/office/powerpoint/2010/main" val="7295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r>
              <a:rPr lang="en-AU"/>
              <a:t>Biological molecules</a:t>
            </a:r>
          </a:p>
        </p:txBody>
      </p:sp>
      <p:sp>
        <p:nvSpPr>
          <p:cNvPr id="4" name="Rectangle 13"/>
          <p:cNvSpPr>
            <a:spLocks noGrp="1" noChangeArrowheads="1"/>
          </p:cNvSpPr>
          <p:nvPr>
            <p:ph type="sldNum" sz="quarter" idx="12"/>
          </p:nvPr>
        </p:nvSpPr>
        <p:spPr>
          <a:ln/>
        </p:spPr>
        <p:txBody>
          <a:bodyPr/>
          <a:lstStyle>
            <a:lvl1pPr>
              <a:defRPr/>
            </a:lvl1pPr>
          </a:lstStyle>
          <a:p>
            <a:fld id="{1A2AB869-9723-4106-8179-9004578BA52D}" type="slidenum">
              <a:rPr lang="en-AU" altLang="en-US"/>
              <a:pPr/>
              <a:t>‹#›</a:t>
            </a:fld>
            <a:endParaRPr lang="en-AU" altLang="en-US"/>
          </a:p>
        </p:txBody>
      </p:sp>
    </p:spTree>
    <p:extLst>
      <p:ext uri="{BB962C8B-B14F-4D97-AF65-F5344CB8AC3E}">
        <p14:creationId xmlns:p14="http://schemas.microsoft.com/office/powerpoint/2010/main" val="285624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AU"/>
              <a:t>Biological molecules</a:t>
            </a:r>
          </a:p>
        </p:txBody>
      </p:sp>
      <p:sp>
        <p:nvSpPr>
          <p:cNvPr id="7" name="Rectangle 13"/>
          <p:cNvSpPr>
            <a:spLocks noGrp="1" noChangeArrowheads="1"/>
          </p:cNvSpPr>
          <p:nvPr>
            <p:ph type="sldNum" sz="quarter" idx="12"/>
          </p:nvPr>
        </p:nvSpPr>
        <p:spPr>
          <a:ln/>
        </p:spPr>
        <p:txBody>
          <a:bodyPr/>
          <a:lstStyle>
            <a:lvl1pPr>
              <a:defRPr/>
            </a:lvl1pPr>
          </a:lstStyle>
          <a:p>
            <a:fld id="{27551861-CE93-423B-BD29-31A23FFE7C52}" type="slidenum">
              <a:rPr lang="en-AU" altLang="en-US"/>
              <a:pPr/>
              <a:t>‹#›</a:t>
            </a:fld>
            <a:endParaRPr lang="en-AU" altLang="en-US"/>
          </a:p>
        </p:txBody>
      </p:sp>
    </p:spTree>
    <p:extLst>
      <p:ext uri="{BB962C8B-B14F-4D97-AF65-F5344CB8AC3E}">
        <p14:creationId xmlns:p14="http://schemas.microsoft.com/office/powerpoint/2010/main" val="409355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AU"/>
              <a:t>Biological molecules</a:t>
            </a:r>
          </a:p>
        </p:txBody>
      </p:sp>
      <p:sp>
        <p:nvSpPr>
          <p:cNvPr id="7" name="Rectangle 13"/>
          <p:cNvSpPr>
            <a:spLocks noGrp="1" noChangeArrowheads="1"/>
          </p:cNvSpPr>
          <p:nvPr>
            <p:ph type="sldNum" sz="quarter" idx="12"/>
          </p:nvPr>
        </p:nvSpPr>
        <p:spPr>
          <a:ln/>
        </p:spPr>
        <p:txBody>
          <a:bodyPr/>
          <a:lstStyle>
            <a:lvl1pPr>
              <a:defRPr/>
            </a:lvl1pPr>
          </a:lstStyle>
          <a:p>
            <a:fld id="{D07D65E9-B650-45A6-A32F-3F1665119CF3}" type="slidenum">
              <a:rPr lang="en-AU" altLang="en-US"/>
              <a:pPr/>
              <a:t>‹#›</a:t>
            </a:fld>
            <a:endParaRPr lang="en-AU" altLang="en-US"/>
          </a:p>
        </p:txBody>
      </p:sp>
    </p:spTree>
    <p:extLst>
      <p:ext uri="{BB962C8B-B14F-4D97-AF65-F5344CB8AC3E}">
        <p14:creationId xmlns:p14="http://schemas.microsoft.com/office/powerpoint/2010/main" val="226219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kumimoji="1" lang="en-US" altLang="en-US"/>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kumimoji="1" lang="en-US" altLang="en-US"/>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kumimoji="1" lang="en-US" altLang="en-US"/>
          </a:p>
        </p:txBody>
      </p:sp>
      <p:sp>
        <p:nvSpPr>
          <p:cNvPr id="1029" name="Rectangle 5"/>
          <p:cNvSpPr>
            <a:spLocks noChangeArrowheads="1"/>
          </p:cNvSpPr>
          <p:nvPr/>
        </p:nvSpPr>
        <p:spPr bwMode="ltGray">
          <a:xfrm>
            <a:off x="912813"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kumimoji="1" lang="en-US" altLang="en-US"/>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kumimoji="1" lang="en-US" altLang="en-US"/>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kumimoji="1" lang="en-US" altLang="en-US"/>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kumimoji="1" lang="en-US" altLang="en-US"/>
          </a:p>
        </p:txBody>
      </p:sp>
      <p:sp>
        <p:nvSpPr>
          <p:cNvPr id="1033" name="Rectangle 9"/>
          <p:cNvSpPr>
            <a:spLocks noGrp="1" noChangeArrowheads="1"/>
          </p:cNvSpPr>
          <p:nvPr>
            <p:ph type="title"/>
          </p:nvPr>
        </p:nvSpPr>
        <p:spPr bwMode="auto">
          <a:xfrm>
            <a:off x="1150938" y="617538"/>
            <a:ext cx="7794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AU"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1275"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11276"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r>
              <a:rPr lang="en-AU"/>
              <a:t>Biological molecules</a:t>
            </a:r>
          </a:p>
        </p:txBody>
      </p:sp>
      <p:sp>
        <p:nvSpPr>
          <p:cNvPr id="11277"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FF4905F1-9E54-41A3-B89D-FB8814B3AEC4}" type="slidenum">
              <a:rPr lang="en-AU"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mages.google.com/imgres?imgurl=http://www.angelfire.com/mi/nccc/images/lipase.jpg&amp;imgrefurl=http://www.angelfire.com/mi/nccc/lec2.html&amp;h=424&amp;w=373&amp;sz=20&amp;tbnid=Ne8fpXUlmW7FAM:&amp;tbnh=122&amp;tbnw=107&amp;hl=en&amp;start=26&amp;prev=/images?q%3Dlipase%26start%3D20%26svnum%3D10%26hl%3Den%26lr%3D%26rls%3DDVXA,DVXA:2004-35,DVXA:en%26sa%3D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en.wikipedia.org/wiki/File:Common_lipids_lmaps.pn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AU" altLang="en-US" smtClean="0"/>
              <a:t>Types of Biomolecules</a:t>
            </a:r>
          </a:p>
        </p:txBody>
      </p:sp>
      <p:graphicFrame>
        <p:nvGraphicFramePr>
          <p:cNvPr id="6" name="Content Placeholder 5"/>
          <p:cNvGraphicFramePr>
            <a:graphicFrameLocks noGrp="1"/>
          </p:cNvGraphicFramePr>
          <p:nvPr>
            <p:ph idx="1"/>
          </p:nvPr>
        </p:nvGraphicFramePr>
        <p:xfrm>
          <a:off x="1182688" y="2017713"/>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2" name="Footer Placeholder 3"/>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12293" name="Slide Number Placeholder 4"/>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564AB03F-375F-4DCC-9114-B04BA38D8729}" type="slidenum">
              <a:rPr lang="en-AU" altLang="en-US" sz="1400"/>
              <a:pPr eaLnBrk="1" hangingPunct="1"/>
              <a:t>1</a:t>
            </a:fld>
            <a:endParaRPr lang="en-AU" altLang="en-US" sz="1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23555"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CDD8C5E3-FB98-4B81-AA0D-2BA4A508E0E9}" type="slidenum">
              <a:rPr lang="en-AU" altLang="en-US" sz="1400"/>
              <a:pPr eaLnBrk="1" hangingPunct="1"/>
              <a:t>10</a:t>
            </a:fld>
            <a:endParaRPr lang="en-AU" altLang="en-US" sz="1400"/>
          </a:p>
        </p:txBody>
      </p:sp>
      <p:sp>
        <p:nvSpPr>
          <p:cNvPr id="23556" name="Rectangle 2"/>
          <p:cNvSpPr>
            <a:spLocks noGrp="1" noChangeArrowheads="1"/>
          </p:cNvSpPr>
          <p:nvPr>
            <p:ph type="title"/>
          </p:nvPr>
        </p:nvSpPr>
        <p:spPr/>
        <p:txBody>
          <a:bodyPr/>
          <a:lstStyle/>
          <a:p>
            <a:pPr eaLnBrk="1" hangingPunct="1"/>
            <a:r>
              <a:rPr lang="en-AU" altLang="en-US" dirty="0" smtClean="0"/>
              <a:t>Proteins</a:t>
            </a:r>
            <a:endParaRPr lang="en-AU" altLang="en-US" dirty="0" smtClean="0"/>
          </a:p>
        </p:txBody>
      </p:sp>
      <p:sp>
        <p:nvSpPr>
          <p:cNvPr id="32773" name="Rectangle 3"/>
          <p:cNvSpPr>
            <a:spLocks noGrp="1" noChangeArrowheads="1"/>
          </p:cNvSpPr>
          <p:nvPr>
            <p:ph type="body" idx="1"/>
          </p:nvPr>
        </p:nvSpPr>
        <p:spPr>
          <a:xfrm>
            <a:off x="34925" y="2017713"/>
            <a:ext cx="7772400" cy="4114800"/>
          </a:xfrm>
        </p:spPr>
        <p:txBody>
          <a:bodyPr/>
          <a:lstStyle/>
          <a:p>
            <a:pPr eaLnBrk="1" hangingPunct="1">
              <a:defRPr/>
            </a:pPr>
            <a:r>
              <a:rPr lang="en-AU" dirty="0" smtClean="0"/>
              <a:t>C,H,O,N and some have S</a:t>
            </a:r>
          </a:p>
          <a:p>
            <a:pPr marL="0" indent="0" eaLnBrk="1" hangingPunct="1">
              <a:buFont typeface="Wingdings" panose="05000000000000000000" pitchFamily="2" charset="2"/>
              <a:buNone/>
              <a:defRPr/>
            </a:pPr>
            <a:r>
              <a:rPr lang="en-AU" sz="2000" dirty="0" smtClean="0"/>
              <a:t>(a few might also have P due to </a:t>
            </a:r>
          </a:p>
          <a:p>
            <a:pPr marL="0" indent="0" eaLnBrk="1" hangingPunct="1">
              <a:buFont typeface="Wingdings" panose="05000000000000000000" pitchFamily="2" charset="2"/>
              <a:buNone/>
              <a:defRPr/>
            </a:pPr>
            <a:r>
              <a:rPr lang="en-AU" sz="2000" dirty="0"/>
              <a:t>a</a:t>
            </a:r>
            <a:r>
              <a:rPr lang="en-AU" sz="2000" dirty="0" smtClean="0"/>
              <a:t>ddition </a:t>
            </a:r>
            <a:r>
              <a:rPr lang="en-AU" sz="2000" dirty="0" smtClean="0"/>
              <a:t>of P in modification process </a:t>
            </a:r>
          </a:p>
          <a:p>
            <a:pPr marL="0" indent="0" eaLnBrk="1" hangingPunct="1">
              <a:buFont typeface="Wingdings" panose="05000000000000000000" pitchFamily="2" charset="2"/>
              <a:buNone/>
              <a:defRPr/>
            </a:pPr>
            <a:r>
              <a:rPr lang="en-AU" sz="2000" dirty="0" smtClean="0"/>
              <a:t>but P is not a component of amino acids)</a:t>
            </a:r>
          </a:p>
          <a:p>
            <a:pPr eaLnBrk="1" hangingPunct="1">
              <a:buFont typeface="Wingdings" panose="05000000000000000000" pitchFamily="2" charset="2"/>
              <a:buNone/>
              <a:defRPr/>
            </a:pPr>
            <a:endParaRPr lang="en-AU" dirty="0" smtClean="0"/>
          </a:p>
          <a:p>
            <a:pPr eaLnBrk="1" hangingPunct="1">
              <a:defRPr/>
            </a:pPr>
            <a:endParaRPr lang="en-AU" dirty="0" smtClean="0"/>
          </a:p>
          <a:p>
            <a:pPr eaLnBrk="1" hangingPunct="1">
              <a:defRPr/>
            </a:pPr>
            <a:r>
              <a:rPr lang="en-AU" dirty="0" smtClean="0"/>
              <a:t> insulin:C</a:t>
            </a:r>
            <a:r>
              <a:rPr lang="en-AU" baseline="-20000" dirty="0" smtClean="0"/>
              <a:t>254</a:t>
            </a:r>
            <a:r>
              <a:rPr lang="en-AU" dirty="0" smtClean="0"/>
              <a:t>H</a:t>
            </a:r>
            <a:r>
              <a:rPr lang="en-AU" baseline="-20000" dirty="0" smtClean="0"/>
              <a:t>377</a:t>
            </a:r>
            <a:r>
              <a:rPr lang="en-AU" dirty="0" smtClean="0"/>
              <a:t>N</a:t>
            </a:r>
            <a:r>
              <a:rPr lang="en-AU" baseline="-20000" dirty="0" smtClean="0"/>
              <a:t>65</a:t>
            </a:r>
            <a:r>
              <a:rPr lang="en-AU" dirty="0" smtClean="0"/>
              <a:t>O</a:t>
            </a:r>
            <a:r>
              <a:rPr lang="en-AU" baseline="-20000" dirty="0" smtClean="0"/>
              <a:t>76</a:t>
            </a:r>
            <a:r>
              <a:rPr lang="en-AU" dirty="0" smtClean="0"/>
              <a:t>S</a:t>
            </a:r>
            <a:r>
              <a:rPr lang="en-AU" baseline="-20000" dirty="0" smtClean="0"/>
              <a:t>6</a:t>
            </a:r>
            <a:r>
              <a:rPr lang="en-AU" dirty="0" smtClean="0"/>
              <a:t> </a:t>
            </a:r>
          </a:p>
          <a:p>
            <a:pPr marL="0" indent="0" eaLnBrk="1" hangingPunct="1">
              <a:buNone/>
              <a:defRPr/>
            </a:pPr>
            <a:endParaRPr lang="en-AU" dirty="0" smtClean="0"/>
          </a:p>
          <a:p>
            <a:pPr eaLnBrk="1" hangingPunct="1">
              <a:defRPr/>
            </a:pPr>
            <a:endParaRPr lang="en-AU" dirty="0" smtClean="0"/>
          </a:p>
          <a:p>
            <a:pPr eaLnBrk="1" hangingPunct="1">
              <a:defRPr/>
            </a:pPr>
            <a:endParaRPr lang="en-AU" dirty="0" smtClean="0"/>
          </a:p>
        </p:txBody>
      </p:sp>
      <p:pic>
        <p:nvPicPr>
          <p:cNvPr id="23558" name="Picture 7" descr="insu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856" y="2425848"/>
            <a:ext cx="3462624" cy="352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altLang="en-US" dirty="0" smtClean="0"/>
              <a:t>Assembled in the</a:t>
            </a:r>
            <a:r>
              <a:rPr lang="en-AU" altLang="en-US" dirty="0" smtClean="0"/>
              <a:t> </a:t>
            </a:r>
            <a:r>
              <a:rPr lang="en-AU" altLang="en-US" dirty="0" smtClean="0"/>
              <a:t>Ribosomes</a:t>
            </a:r>
          </a:p>
        </p:txBody>
      </p:sp>
      <p:sp>
        <p:nvSpPr>
          <p:cNvPr id="25603" name="Content Placeholder 2"/>
          <p:cNvSpPr>
            <a:spLocks noGrp="1"/>
          </p:cNvSpPr>
          <p:nvPr>
            <p:ph idx="1"/>
          </p:nvPr>
        </p:nvSpPr>
        <p:spPr>
          <a:xfrm>
            <a:off x="1182688" y="2017713"/>
            <a:ext cx="4032250" cy="4114800"/>
          </a:xfrm>
        </p:spPr>
        <p:txBody>
          <a:bodyPr/>
          <a:lstStyle/>
          <a:p>
            <a:r>
              <a:rPr lang="en-AU" altLang="en-US" dirty="0" smtClean="0"/>
              <a:t>Amino acids are </a:t>
            </a:r>
            <a:r>
              <a:rPr lang="en-AU" altLang="en-US" dirty="0" smtClean="0"/>
              <a:t>joined</a:t>
            </a:r>
            <a:r>
              <a:rPr lang="en-AU" altLang="en-US" dirty="0" smtClean="0"/>
              <a:t> </a:t>
            </a:r>
            <a:r>
              <a:rPr lang="en-AU" altLang="en-US" dirty="0" smtClean="0"/>
              <a:t>together by</a:t>
            </a:r>
          </a:p>
          <a:p>
            <a:r>
              <a:rPr lang="en-AU" altLang="en-US" dirty="0" smtClean="0"/>
              <a:t>PEPTIDE BONDS</a:t>
            </a:r>
          </a:p>
          <a:p>
            <a:r>
              <a:rPr lang="en-AU" altLang="en-US" dirty="0"/>
              <a:t>f</a:t>
            </a:r>
            <a:r>
              <a:rPr lang="en-AU" altLang="en-US" dirty="0" smtClean="0"/>
              <a:t>ollowing </a:t>
            </a:r>
            <a:r>
              <a:rPr lang="en-AU" altLang="en-US" dirty="0" smtClean="0"/>
              <a:t>a sequence dictated by the DNA</a:t>
            </a:r>
          </a:p>
          <a:p>
            <a:endParaRPr lang="en-AU" altLang="en-US" dirty="0" smtClean="0"/>
          </a:p>
        </p:txBody>
      </p:sp>
      <p:sp>
        <p:nvSpPr>
          <p:cNvPr id="24580" name="Footer Placeholder 3"/>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24581" name="Slide Number Placeholder 4"/>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87DC7F1F-5275-4F5D-892B-7909E9469273}" type="slidenum">
              <a:rPr lang="en-AU" altLang="en-US" sz="1400"/>
              <a:pPr eaLnBrk="1" hangingPunct="1"/>
              <a:t>11</a:t>
            </a:fld>
            <a:endParaRPr lang="en-AU" altLang="en-US" sz="1400" dirty="0"/>
          </a:p>
        </p:txBody>
      </p:sp>
      <p:sp>
        <p:nvSpPr>
          <p:cNvPr id="24582" name="TextBox 5"/>
          <p:cNvSpPr txBox="1">
            <a:spLocks noChangeArrowheads="1"/>
          </p:cNvSpPr>
          <p:nvPr/>
        </p:nvSpPr>
        <p:spPr bwMode="auto">
          <a:xfrm>
            <a:off x="6239023" y="1916832"/>
            <a:ext cx="1357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dirty="0"/>
              <a:t>DNA</a:t>
            </a:r>
          </a:p>
        </p:txBody>
      </p:sp>
      <p:sp>
        <p:nvSpPr>
          <p:cNvPr id="24583" name="TextBox 6"/>
          <p:cNvSpPr txBox="1">
            <a:spLocks noChangeArrowheads="1"/>
          </p:cNvSpPr>
          <p:nvPr/>
        </p:nvSpPr>
        <p:spPr bwMode="auto">
          <a:xfrm>
            <a:off x="6215063" y="3357563"/>
            <a:ext cx="1357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a:t>mRNA</a:t>
            </a:r>
          </a:p>
        </p:txBody>
      </p:sp>
      <p:sp>
        <p:nvSpPr>
          <p:cNvPr id="24584" name="TextBox 7"/>
          <p:cNvSpPr txBox="1">
            <a:spLocks noChangeArrowheads="1"/>
          </p:cNvSpPr>
          <p:nvPr/>
        </p:nvSpPr>
        <p:spPr bwMode="auto">
          <a:xfrm>
            <a:off x="5211912" y="5127575"/>
            <a:ext cx="3168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dirty="0" smtClean="0"/>
              <a:t>Polypeptide/Protein</a:t>
            </a:r>
            <a:endParaRPr lang="en-AU" altLang="en-US" dirty="0"/>
          </a:p>
        </p:txBody>
      </p:sp>
      <p:sp>
        <p:nvSpPr>
          <p:cNvPr id="24585" name="Down Arrow 8"/>
          <p:cNvSpPr>
            <a:spLocks noChangeArrowheads="1"/>
          </p:cNvSpPr>
          <p:nvPr/>
        </p:nvSpPr>
        <p:spPr bwMode="auto">
          <a:xfrm>
            <a:off x="6429375" y="2428875"/>
            <a:ext cx="357188" cy="928688"/>
          </a:xfrm>
          <a:prstGeom prst="downArrow">
            <a:avLst>
              <a:gd name="adj1" fmla="val 50000"/>
              <a:gd name="adj2" fmla="val 50002"/>
            </a:avLst>
          </a:prstGeom>
          <a:solidFill>
            <a:schemeClr val="accent1"/>
          </a:solidFill>
          <a:ln w="9525" algn="ctr">
            <a:solidFill>
              <a:schemeClr val="tx1"/>
            </a:solidFill>
            <a:miter lim="800000"/>
            <a:headEnd/>
            <a:tailEnd/>
          </a:ln>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4586" name="Down Arrow 9"/>
          <p:cNvSpPr>
            <a:spLocks noChangeArrowheads="1"/>
          </p:cNvSpPr>
          <p:nvPr/>
        </p:nvSpPr>
        <p:spPr bwMode="auto">
          <a:xfrm>
            <a:off x="6444208" y="3940473"/>
            <a:ext cx="357187" cy="928687"/>
          </a:xfrm>
          <a:prstGeom prst="downArrow">
            <a:avLst>
              <a:gd name="adj1" fmla="val 50000"/>
              <a:gd name="adj2" fmla="val 50002"/>
            </a:avLst>
          </a:prstGeom>
          <a:solidFill>
            <a:schemeClr val="accent1"/>
          </a:solidFill>
          <a:ln w="9525" algn="ctr">
            <a:solidFill>
              <a:schemeClr val="tx1"/>
            </a:solidFill>
            <a:miter lim="800000"/>
            <a:headEnd/>
            <a:tailEnd/>
          </a:ln>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4587" name="TextBox 10"/>
          <p:cNvSpPr txBox="1">
            <a:spLocks noChangeArrowheads="1"/>
          </p:cNvSpPr>
          <p:nvPr/>
        </p:nvSpPr>
        <p:spPr bwMode="auto">
          <a:xfrm>
            <a:off x="7020272" y="2571750"/>
            <a:ext cx="2347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dirty="0"/>
              <a:t>Transcription</a:t>
            </a:r>
          </a:p>
        </p:txBody>
      </p:sp>
      <p:sp>
        <p:nvSpPr>
          <p:cNvPr id="24588" name="TextBox 11"/>
          <p:cNvSpPr txBox="1">
            <a:spLocks noChangeArrowheads="1"/>
          </p:cNvSpPr>
          <p:nvPr/>
        </p:nvSpPr>
        <p:spPr bwMode="auto">
          <a:xfrm>
            <a:off x="7000875" y="4000500"/>
            <a:ext cx="2347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a:t>Translation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25603"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4170040D-C218-4360-8FCE-F203909C770D}" type="slidenum">
              <a:rPr lang="en-AU" altLang="en-US" sz="1400"/>
              <a:pPr eaLnBrk="1" hangingPunct="1"/>
              <a:t>12</a:t>
            </a:fld>
            <a:endParaRPr lang="en-AU" altLang="en-US" sz="1400"/>
          </a:p>
        </p:txBody>
      </p:sp>
      <p:sp>
        <p:nvSpPr>
          <p:cNvPr id="25604" name="Rectangle 2"/>
          <p:cNvSpPr>
            <a:spLocks noGrp="1" noChangeArrowheads="1"/>
          </p:cNvSpPr>
          <p:nvPr>
            <p:ph type="title"/>
          </p:nvPr>
        </p:nvSpPr>
        <p:spPr/>
        <p:txBody>
          <a:bodyPr/>
          <a:lstStyle/>
          <a:p>
            <a:pPr eaLnBrk="1" hangingPunct="1"/>
            <a:endParaRPr lang="en-US" altLang="en-US" smtClean="0"/>
          </a:p>
        </p:txBody>
      </p:sp>
      <p:sp>
        <p:nvSpPr>
          <p:cNvPr id="25605" name="Rectangle 3"/>
          <p:cNvSpPr>
            <a:spLocks noGrp="1" noChangeArrowheads="1"/>
          </p:cNvSpPr>
          <p:nvPr>
            <p:ph type="body" idx="1"/>
          </p:nvPr>
        </p:nvSpPr>
        <p:spPr/>
        <p:txBody>
          <a:bodyPr/>
          <a:lstStyle/>
          <a:p>
            <a:pPr eaLnBrk="1" hangingPunct="1"/>
            <a:endParaRPr lang="en-US" altLang="en-US" smtClean="0"/>
          </a:p>
        </p:txBody>
      </p:sp>
      <p:pic>
        <p:nvPicPr>
          <p:cNvPr id="25606" name="Picture 5" descr="aminoac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5672"/>
            <a:ext cx="8858250"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2"/>
          <p:cNvSpPr txBox="1">
            <a:spLocks noChangeArrowheads="1"/>
          </p:cNvSpPr>
          <p:nvPr/>
        </p:nvSpPr>
        <p:spPr bwMode="auto">
          <a:xfrm>
            <a:off x="5400675" y="5589240"/>
            <a:ext cx="36004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600" dirty="0"/>
              <a:t>About half can be made by our body and about half need to be consumed(Between 8-10 are essential)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2662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CAAFE9BC-4563-496D-B438-D67DFFA854E1}" type="slidenum">
              <a:rPr lang="en-AU" altLang="en-US" sz="1400"/>
              <a:pPr eaLnBrk="1" hangingPunct="1"/>
              <a:t>13</a:t>
            </a:fld>
            <a:endParaRPr lang="en-AU" altLang="en-US" sz="1400"/>
          </a:p>
        </p:txBody>
      </p:sp>
      <p:sp>
        <p:nvSpPr>
          <p:cNvPr id="26628" name="Rectangle 2"/>
          <p:cNvSpPr>
            <a:spLocks noGrp="1" noChangeArrowheads="1"/>
          </p:cNvSpPr>
          <p:nvPr>
            <p:ph type="title"/>
          </p:nvPr>
        </p:nvSpPr>
        <p:spPr/>
        <p:txBody>
          <a:bodyPr/>
          <a:lstStyle/>
          <a:p>
            <a:pPr eaLnBrk="1" hangingPunct="1"/>
            <a:r>
              <a:rPr lang="en-AU" altLang="en-US" smtClean="0"/>
              <a:t>Amino Acids</a:t>
            </a:r>
          </a:p>
        </p:txBody>
      </p:sp>
      <p:pic>
        <p:nvPicPr>
          <p:cNvPr id="26629" name="Picture 3" descr="a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600" y="5314950"/>
            <a:ext cx="39624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4" descr="gl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800" y="3886200"/>
            <a:ext cx="4470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5"/>
          <p:cNvSpPr txBox="1">
            <a:spLocks noChangeArrowheads="1"/>
          </p:cNvSpPr>
          <p:nvPr/>
        </p:nvSpPr>
        <p:spPr bwMode="auto">
          <a:xfrm>
            <a:off x="1117600" y="4241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AU" altLang="en-US"/>
              <a:t>Glutamine (gln)</a:t>
            </a:r>
          </a:p>
        </p:txBody>
      </p:sp>
      <p:sp>
        <p:nvSpPr>
          <p:cNvPr id="26632" name="Text Box 6"/>
          <p:cNvSpPr txBox="1">
            <a:spLocks noChangeArrowheads="1"/>
          </p:cNvSpPr>
          <p:nvPr/>
        </p:nvSpPr>
        <p:spPr bwMode="auto">
          <a:xfrm>
            <a:off x="1320800" y="5829300"/>
            <a:ext cx="243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AU" altLang="en-US"/>
              <a:t>Aspartic Acid (asp)</a:t>
            </a:r>
          </a:p>
        </p:txBody>
      </p:sp>
      <p:pic>
        <p:nvPicPr>
          <p:cNvPr id="26633" name="Picture 7" descr="ph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241550"/>
            <a:ext cx="49736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 Box 8"/>
          <p:cNvSpPr txBox="1">
            <a:spLocks noChangeArrowheads="1"/>
          </p:cNvSpPr>
          <p:nvPr/>
        </p:nvSpPr>
        <p:spPr bwMode="auto">
          <a:xfrm>
            <a:off x="812800" y="2698750"/>
            <a:ext cx="284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AU" altLang="en-US" dirty="0"/>
              <a:t>Phenylalanine (</a:t>
            </a:r>
            <a:r>
              <a:rPr lang="en-AU" altLang="en-US" dirty="0" err="1"/>
              <a:t>phe</a:t>
            </a:r>
            <a:r>
              <a:rPr lang="en-AU" altLang="en-US" dirty="0"/>
              <a:t>)</a:t>
            </a:r>
          </a:p>
        </p:txBody>
      </p:sp>
      <p:grpSp>
        <p:nvGrpSpPr>
          <p:cNvPr id="2" name="Group 12"/>
          <p:cNvGrpSpPr>
            <a:grpSpLocks/>
          </p:cNvGrpSpPr>
          <p:nvPr/>
        </p:nvGrpSpPr>
        <p:grpSpPr bwMode="auto">
          <a:xfrm>
            <a:off x="3438624" y="2343150"/>
            <a:ext cx="3149600" cy="3886200"/>
            <a:chOff x="1632" y="1968"/>
            <a:chExt cx="1488" cy="3264"/>
          </a:xfrm>
        </p:grpSpPr>
        <p:sp>
          <p:nvSpPr>
            <p:cNvPr id="26636" name="Rectangle 9"/>
            <p:cNvSpPr>
              <a:spLocks noChangeArrowheads="1"/>
            </p:cNvSpPr>
            <p:nvPr/>
          </p:nvSpPr>
          <p:spPr bwMode="auto">
            <a:xfrm>
              <a:off x="1632" y="1968"/>
              <a:ext cx="1344" cy="864"/>
            </a:xfrm>
            <a:prstGeom prst="rect">
              <a:avLst/>
            </a:prstGeom>
            <a:noFill/>
            <a:ln w="3810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6637" name="Rectangle 10"/>
            <p:cNvSpPr>
              <a:spLocks noChangeArrowheads="1"/>
            </p:cNvSpPr>
            <p:nvPr/>
          </p:nvSpPr>
          <p:spPr bwMode="auto">
            <a:xfrm>
              <a:off x="1776" y="3216"/>
              <a:ext cx="1344" cy="864"/>
            </a:xfrm>
            <a:prstGeom prst="rect">
              <a:avLst/>
            </a:prstGeom>
            <a:noFill/>
            <a:ln w="3810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6638" name="Rectangle 11"/>
            <p:cNvSpPr>
              <a:spLocks noChangeArrowheads="1"/>
            </p:cNvSpPr>
            <p:nvPr/>
          </p:nvSpPr>
          <p:spPr bwMode="auto">
            <a:xfrm>
              <a:off x="1680" y="4368"/>
              <a:ext cx="1344" cy="864"/>
            </a:xfrm>
            <a:prstGeom prst="rect">
              <a:avLst/>
            </a:prstGeom>
            <a:noFill/>
            <a:ln w="3810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32771"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96B2A413-B731-4134-99A9-27721DC389A5}" type="slidenum">
              <a:rPr lang="en-AU" altLang="en-US" sz="1400"/>
              <a:pPr eaLnBrk="1" hangingPunct="1"/>
              <a:t>14</a:t>
            </a:fld>
            <a:endParaRPr lang="en-AU" altLang="en-US" sz="1400"/>
          </a:p>
        </p:txBody>
      </p:sp>
      <p:pic>
        <p:nvPicPr>
          <p:cNvPr id="32773" name="Picture 5" descr="Image81"/>
          <p:cNvPicPr>
            <a:picLocks noChangeAspect="1" noChangeArrowheads="1"/>
          </p:cNvPicPr>
          <p:nvPr/>
        </p:nvPicPr>
        <p:blipFill>
          <a:blip r:embed="rId2">
            <a:extLst>
              <a:ext uri="{28A0092B-C50C-407E-A947-70E740481C1C}">
                <a14:useLocalDpi xmlns:a14="http://schemas.microsoft.com/office/drawing/2010/main" val="0"/>
              </a:ext>
            </a:extLst>
          </a:blip>
          <a:srcRect b="7152"/>
          <a:stretch>
            <a:fillRect/>
          </a:stretch>
        </p:blipFill>
        <p:spPr bwMode="auto">
          <a:xfrm>
            <a:off x="2339974" y="404813"/>
            <a:ext cx="5472385" cy="583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650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2765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0CB4D058-1C03-4D50-B3CD-B50B00BD0E76}" type="slidenum">
              <a:rPr lang="en-AU" altLang="en-US" sz="1400"/>
              <a:pPr eaLnBrk="1" hangingPunct="1"/>
              <a:t>15</a:t>
            </a:fld>
            <a:endParaRPr lang="en-AU" altLang="en-US" sz="1400"/>
          </a:p>
        </p:txBody>
      </p:sp>
      <p:sp>
        <p:nvSpPr>
          <p:cNvPr id="27652" name="Rectangle 2"/>
          <p:cNvSpPr>
            <a:spLocks noGrp="1" noChangeArrowheads="1"/>
          </p:cNvSpPr>
          <p:nvPr>
            <p:ph type="title"/>
          </p:nvPr>
        </p:nvSpPr>
        <p:spPr>
          <a:xfrm>
            <a:off x="467543" y="2492896"/>
            <a:ext cx="3032895" cy="3096344"/>
          </a:xfrm>
        </p:spPr>
        <p:txBody>
          <a:bodyPr/>
          <a:lstStyle/>
          <a:p>
            <a:pPr eaLnBrk="1" hangingPunct="1"/>
            <a:r>
              <a:rPr lang="en-AU" altLang="en-US" sz="2800" dirty="0" smtClean="0"/>
              <a:t>There are 20 </a:t>
            </a:r>
            <a:r>
              <a:rPr lang="en-AU" altLang="en-US" sz="2800" dirty="0" smtClean="0"/>
              <a:t>different</a:t>
            </a:r>
            <a:br>
              <a:rPr lang="en-AU" altLang="en-US" sz="2800" dirty="0" smtClean="0"/>
            </a:br>
            <a:r>
              <a:rPr lang="en-AU" altLang="en-US" sz="2800" dirty="0" smtClean="0"/>
              <a:t>amino acids. </a:t>
            </a:r>
            <a:br>
              <a:rPr lang="en-AU" altLang="en-US" sz="2800" dirty="0" smtClean="0"/>
            </a:br>
            <a:r>
              <a:rPr lang="en-AU" altLang="en-US" sz="2800" dirty="0" smtClean="0"/>
              <a:t>~half are </a:t>
            </a:r>
            <a:r>
              <a:rPr lang="en-AU" altLang="en-US" sz="2800" dirty="0" err="1" smtClean="0"/>
              <a:t>mfg’d</a:t>
            </a:r>
            <a:r>
              <a:rPr lang="en-AU" altLang="en-US" sz="2800" dirty="0" smtClean="0"/>
              <a:t> in the cell</a:t>
            </a:r>
            <a:br>
              <a:rPr lang="en-AU" altLang="en-US" sz="2800" dirty="0" smtClean="0"/>
            </a:br>
            <a:r>
              <a:rPr lang="en-AU" altLang="en-US" sz="2800" dirty="0" smtClean="0"/>
              <a:t>~half must come from dietary uptake</a:t>
            </a:r>
            <a:endParaRPr lang="en-AU" altLang="en-US" sz="2800" dirty="0" smtClean="0"/>
          </a:p>
        </p:txBody>
      </p:sp>
      <p:pic>
        <p:nvPicPr>
          <p:cNvPr id="27653" name="Picture 2" descr="http://www.detectingdesign.com/images/Abiogenesis/Amino%20Acid%20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0"/>
            <a:ext cx="5286375" cy="674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50938" y="357188"/>
            <a:ext cx="7794625" cy="1403350"/>
          </a:xfrm>
        </p:spPr>
        <p:txBody>
          <a:bodyPr/>
          <a:lstStyle/>
          <a:p>
            <a:r>
              <a:rPr lang="en-AU" altLang="en-US" dirty="0" smtClean="0"/>
              <a:t>Folding of </a:t>
            </a:r>
            <a:r>
              <a:rPr lang="en-AU" altLang="en-US" dirty="0" smtClean="0"/>
              <a:t>polypeptides </a:t>
            </a:r>
            <a:r>
              <a:rPr lang="en-AU" altLang="en-US" dirty="0" smtClean="0"/>
              <a:t>to form </a:t>
            </a:r>
            <a:r>
              <a:rPr lang="en-AU" altLang="en-US" dirty="0" smtClean="0"/>
              <a:t>proteins</a:t>
            </a:r>
            <a:endParaRPr lang="en-AU" altLang="en-US" dirty="0" smtClean="0"/>
          </a:p>
        </p:txBody>
      </p:sp>
      <p:sp>
        <p:nvSpPr>
          <p:cNvPr id="286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4976A01D-4AB6-4843-BC21-BC0927BC3FE4}" type="slidenum">
              <a:rPr lang="en-AU" altLang="en-US" sz="1400"/>
              <a:pPr eaLnBrk="1" hangingPunct="1"/>
              <a:t>16</a:t>
            </a:fld>
            <a:endParaRPr lang="en-AU" altLang="en-US" sz="1400"/>
          </a:p>
        </p:txBody>
      </p:sp>
      <p:sp>
        <p:nvSpPr>
          <p:cNvPr id="5" name="Rectangle 3"/>
          <p:cNvSpPr txBox="1">
            <a:spLocks noChangeArrowheads="1"/>
          </p:cNvSpPr>
          <p:nvPr/>
        </p:nvSpPr>
        <p:spPr bwMode="auto">
          <a:xfrm>
            <a:off x="80963" y="2193925"/>
            <a:ext cx="90630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257300" indent="-3429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20000"/>
              </a:spcBef>
              <a:buClr>
                <a:schemeClr val="folHlink"/>
              </a:buClr>
              <a:buSzPct val="60000"/>
              <a:buFont typeface="Wingdings" panose="05000000000000000000" pitchFamily="2" charset="2"/>
              <a:buChar char="n"/>
            </a:pPr>
            <a:r>
              <a:rPr lang="en-US" altLang="en-US" sz="3200" dirty="0"/>
              <a:t>Shape </a:t>
            </a:r>
            <a:r>
              <a:rPr lang="en-US" altLang="en-US" sz="3200" dirty="0" smtClean="0"/>
              <a:t>or 3D architecture of </a:t>
            </a:r>
            <a:r>
              <a:rPr lang="en-US" altLang="en-US" sz="3200" dirty="0"/>
              <a:t>a </a:t>
            </a:r>
            <a:r>
              <a:rPr lang="en-US" altLang="en-US" sz="3200" dirty="0" smtClean="0"/>
              <a:t>protein is </a:t>
            </a:r>
            <a:r>
              <a:rPr lang="en-US" altLang="en-US" sz="3200" dirty="0"/>
              <a:t>important because</a:t>
            </a:r>
          </a:p>
          <a:p>
            <a:pPr lvl="2" eaLnBrk="1" hangingPunct="1">
              <a:spcBef>
                <a:spcPct val="20000"/>
              </a:spcBef>
              <a:buClr>
                <a:schemeClr val="folHlink"/>
              </a:buClr>
              <a:buSzPct val="60000"/>
              <a:buFont typeface="Wingdings" panose="05000000000000000000" pitchFamily="2" charset="2"/>
              <a:buChar char="n"/>
            </a:pPr>
            <a:r>
              <a:rPr lang="en-US" altLang="en-US" sz="3200" dirty="0"/>
              <a:t>This determines how they interact with other molecules </a:t>
            </a:r>
          </a:p>
          <a:p>
            <a:pPr lvl="2" eaLnBrk="1" hangingPunct="1">
              <a:spcBef>
                <a:spcPct val="20000"/>
              </a:spcBef>
              <a:buClr>
                <a:schemeClr val="folHlink"/>
              </a:buClr>
              <a:buSzPct val="60000"/>
              <a:buFont typeface="Wingdings" panose="05000000000000000000" pitchFamily="2" charset="2"/>
              <a:buChar char="n"/>
            </a:pPr>
            <a:r>
              <a:rPr lang="en-US" altLang="en-US" sz="3200" dirty="0"/>
              <a:t>This determines their particular </a:t>
            </a:r>
            <a:r>
              <a:rPr lang="en-US" altLang="en-US" sz="3200" dirty="0" smtClean="0"/>
              <a:t>function</a:t>
            </a:r>
            <a:endParaRPr lang="en-US" altLang="en-US" sz="3200" dirty="0"/>
          </a:p>
          <a:p>
            <a:pPr marL="0" indent="0" eaLnBrk="1" hangingPunct="1">
              <a:spcBef>
                <a:spcPct val="20000"/>
              </a:spcBef>
              <a:buClr>
                <a:schemeClr val="folHlink"/>
              </a:buClr>
              <a:buSzPct val="60000"/>
            </a:pPr>
            <a:r>
              <a:rPr lang="en-US" altLang="en-US" sz="3200" dirty="0" smtClean="0"/>
              <a:t>You have &gt;100,000 different protein types (each uniquely-shaped). Some say 200,000.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2969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7D11EDCB-BCA8-4A5E-861C-E51437BD5CB1}" type="slidenum">
              <a:rPr lang="en-AU" altLang="en-US" sz="1400"/>
              <a:pPr eaLnBrk="1" hangingPunct="1"/>
              <a:t>17</a:t>
            </a:fld>
            <a:endParaRPr lang="en-AU" altLang="en-US" sz="1400"/>
          </a:p>
        </p:txBody>
      </p:sp>
      <p:sp>
        <p:nvSpPr>
          <p:cNvPr id="29700" name="Rectangle 2"/>
          <p:cNvSpPr>
            <a:spLocks noGrp="1" noChangeArrowheads="1"/>
          </p:cNvSpPr>
          <p:nvPr>
            <p:ph type="title"/>
          </p:nvPr>
        </p:nvSpPr>
        <p:spPr>
          <a:xfrm>
            <a:off x="152400" y="-523875"/>
            <a:ext cx="7772400" cy="1143000"/>
          </a:xfrm>
        </p:spPr>
        <p:txBody>
          <a:bodyPr/>
          <a:lstStyle/>
          <a:p>
            <a:pPr eaLnBrk="1" hangingPunct="1"/>
            <a:r>
              <a:rPr lang="en-AU" altLang="en-US" b="1" dirty="0" smtClean="0">
                <a:solidFill>
                  <a:srgbClr val="6600CC"/>
                </a:solidFill>
              </a:rPr>
              <a:t>Primary </a:t>
            </a:r>
            <a:r>
              <a:rPr lang="en-AU" altLang="en-US" b="1" dirty="0" smtClean="0">
                <a:solidFill>
                  <a:srgbClr val="6600CC"/>
                </a:solidFill>
              </a:rPr>
              <a:t>structure</a:t>
            </a:r>
            <a:endParaRPr lang="en-AU" altLang="en-US" b="1" dirty="0" smtClean="0">
              <a:solidFill>
                <a:srgbClr val="6600CC"/>
              </a:solidFill>
            </a:endParaRPr>
          </a:p>
        </p:txBody>
      </p:sp>
      <p:sp>
        <p:nvSpPr>
          <p:cNvPr id="29701" name="Line 4"/>
          <p:cNvSpPr>
            <a:spLocks noChangeShapeType="1"/>
          </p:cNvSpPr>
          <p:nvPr/>
        </p:nvSpPr>
        <p:spPr bwMode="auto">
          <a:xfrm>
            <a:off x="1219200" y="1803400"/>
            <a:ext cx="7416800"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2" name="Oval 5"/>
          <p:cNvSpPr>
            <a:spLocks noChangeArrowheads="1"/>
          </p:cNvSpPr>
          <p:nvPr/>
        </p:nvSpPr>
        <p:spPr bwMode="auto">
          <a:xfrm>
            <a:off x="1385888" y="1574800"/>
            <a:ext cx="704850" cy="396875"/>
          </a:xfrm>
          <a:prstGeom prst="ellipse">
            <a:avLst/>
          </a:prstGeom>
          <a:solidFill>
            <a:srgbClr val="FF0066"/>
          </a:solidFill>
          <a:ln w="9525">
            <a:solidFill>
              <a:srgbClr val="FF0066"/>
            </a:solidFill>
            <a:round/>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9703" name="Oval 6"/>
          <p:cNvSpPr>
            <a:spLocks noChangeArrowheads="1"/>
          </p:cNvSpPr>
          <p:nvPr/>
        </p:nvSpPr>
        <p:spPr bwMode="auto">
          <a:xfrm>
            <a:off x="2235200" y="1543050"/>
            <a:ext cx="703263" cy="439738"/>
          </a:xfrm>
          <a:prstGeom prst="ellipse">
            <a:avLst/>
          </a:prstGeom>
          <a:solidFill>
            <a:srgbClr val="00CC00"/>
          </a:solidFill>
          <a:ln w="9525">
            <a:solidFill>
              <a:srgbClr val="00CC00"/>
            </a:solidFill>
            <a:round/>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9704" name="Oval 7"/>
          <p:cNvSpPr>
            <a:spLocks noChangeArrowheads="1"/>
          </p:cNvSpPr>
          <p:nvPr/>
        </p:nvSpPr>
        <p:spPr bwMode="auto">
          <a:xfrm>
            <a:off x="3111500" y="1565275"/>
            <a:ext cx="703263" cy="434975"/>
          </a:xfrm>
          <a:prstGeom prst="ellipse">
            <a:avLst/>
          </a:prstGeom>
          <a:solidFill>
            <a:srgbClr val="FFFF00"/>
          </a:solidFill>
          <a:ln w="9525">
            <a:solidFill>
              <a:srgbClr val="FFFF00"/>
            </a:solidFill>
            <a:round/>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9705" name="Oval 8"/>
          <p:cNvSpPr>
            <a:spLocks noChangeArrowheads="1"/>
          </p:cNvSpPr>
          <p:nvPr/>
        </p:nvSpPr>
        <p:spPr bwMode="auto">
          <a:xfrm>
            <a:off x="3935413" y="1587500"/>
            <a:ext cx="704850" cy="412750"/>
          </a:xfrm>
          <a:prstGeom prst="ellipse">
            <a:avLst/>
          </a:prstGeom>
          <a:solidFill>
            <a:srgbClr val="FF6600"/>
          </a:solidFill>
          <a:ln w="9525">
            <a:solidFill>
              <a:srgbClr val="FF6600"/>
            </a:solidFill>
            <a:round/>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9706" name="Oval 9"/>
          <p:cNvSpPr>
            <a:spLocks noChangeArrowheads="1"/>
          </p:cNvSpPr>
          <p:nvPr/>
        </p:nvSpPr>
        <p:spPr bwMode="auto">
          <a:xfrm>
            <a:off x="4760913" y="1628775"/>
            <a:ext cx="701675" cy="428625"/>
          </a:xfrm>
          <a:prstGeom prst="ellipse">
            <a:avLst/>
          </a:prstGeom>
          <a:solidFill>
            <a:srgbClr val="00FFFF"/>
          </a:solidFill>
          <a:ln w="9525">
            <a:solidFill>
              <a:srgbClr val="00FFFF"/>
            </a:solidFill>
            <a:round/>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9707" name="Oval 10"/>
          <p:cNvSpPr>
            <a:spLocks noChangeArrowheads="1"/>
          </p:cNvSpPr>
          <p:nvPr/>
        </p:nvSpPr>
        <p:spPr bwMode="auto">
          <a:xfrm>
            <a:off x="5614988" y="1608138"/>
            <a:ext cx="703262" cy="438150"/>
          </a:xfrm>
          <a:prstGeom prst="ellipse">
            <a:avLst/>
          </a:prstGeom>
          <a:solidFill>
            <a:srgbClr val="9900CC"/>
          </a:solidFill>
          <a:ln w="9525">
            <a:solidFill>
              <a:srgbClr val="9900CC"/>
            </a:solidFill>
            <a:round/>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9708" name="Oval 11"/>
          <p:cNvSpPr>
            <a:spLocks noChangeArrowheads="1"/>
          </p:cNvSpPr>
          <p:nvPr/>
        </p:nvSpPr>
        <p:spPr bwMode="auto">
          <a:xfrm>
            <a:off x="6469063" y="1657350"/>
            <a:ext cx="704850" cy="409575"/>
          </a:xfrm>
          <a:prstGeom prst="ellipse">
            <a:avLst/>
          </a:prstGeom>
          <a:solidFill>
            <a:srgbClr val="FF0066"/>
          </a:solidFill>
          <a:ln w="9525">
            <a:solidFill>
              <a:srgbClr val="FF0066"/>
            </a:solidFill>
            <a:round/>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9709" name="Oval 12"/>
          <p:cNvSpPr>
            <a:spLocks noChangeArrowheads="1"/>
          </p:cNvSpPr>
          <p:nvPr/>
        </p:nvSpPr>
        <p:spPr bwMode="auto">
          <a:xfrm>
            <a:off x="7323138" y="1628775"/>
            <a:ext cx="703262" cy="438150"/>
          </a:xfrm>
          <a:prstGeom prst="ellipse">
            <a:avLst/>
          </a:prstGeom>
          <a:solidFill>
            <a:srgbClr val="00CC00"/>
          </a:solidFill>
          <a:ln w="9525">
            <a:solidFill>
              <a:srgbClr val="808080"/>
            </a:solidFill>
            <a:round/>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9710" name="Text Box 13"/>
          <p:cNvSpPr txBox="1">
            <a:spLocks noChangeArrowheads="1"/>
          </p:cNvSpPr>
          <p:nvPr/>
        </p:nvSpPr>
        <p:spPr bwMode="auto">
          <a:xfrm>
            <a:off x="1350963" y="1589088"/>
            <a:ext cx="12144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b="1">
                <a:solidFill>
                  <a:schemeClr val="bg1"/>
                </a:solidFill>
              </a:rPr>
              <a:t>phe</a:t>
            </a:r>
          </a:p>
        </p:txBody>
      </p:sp>
      <p:sp>
        <p:nvSpPr>
          <p:cNvPr id="29711" name="Text Box 14"/>
          <p:cNvSpPr txBox="1">
            <a:spLocks noChangeArrowheads="1"/>
          </p:cNvSpPr>
          <p:nvPr/>
        </p:nvSpPr>
        <p:spPr bwMode="auto">
          <a:xfrm>
            <a:off x="2278063" y="1628775"/>
            <a:ext cx="11588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b="1">
                <a:solidFill>
                  <a:schemeClr val="bg1"/>
                </a:solidFill>
              </a:rPr>
              <a:t>glu</a:t>
            </a:r>
          </a:p>
        </p:txBody>
      </p:sp>
      <p:sp>
        <p:nvSpPr>
          <p:cNvPr id="29712" name="Text Box 15"/>
          <p:cNvSpPr txBox="1">
            <a:spLocks noChangeArrowheads="1"/>
          </p:cNvSpPr>
          <p:nvPr/>
        </p:nvSpPr>
        <p:spPr bwMode="auto">
          <a:xfrm>
            <a:off x="3106738" y="1628775"/>
            <a:ext cx="11604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b="1"/>
              <a:t>tyr</a:t>
            </a:r>
          </a:p>
        </p:txBody>
      </p:sp>
      <p:sp>
        <p:nvSpPr>
          <p:cNvPr id="29713" name="Text Box 16"/>
          <p:cNvSpPr txBox="1">
            <a:spLocks noChangeArrowheads="1"/>
          </p:cNvSpPr>
          <p:nvPr/>
        </p:nvSpPr>
        <p:spPr bwMode="auto">
          <a:xfrm>
            <a:off x="3910013" y="1636713"/>
            <a:ext cx="11588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b="1"/>
              <a:t>ser</a:t>
            </a:r>
          </a:p>
        </p:txBody>
      </p:sp>
      <p:sp>
        <p:nvSpPr>
          <p:cNvPr id="29714" name="Text Box 17"/>
          <p:cNvSpPr txBox="1">
            <a:spLocks noChangeArrowheads="1"/>
          </p:cNvSpPr>
          <p:nvPr/>
        </p:nvSpPr>
        <p:spPr bwMode="auto">
          <a:xfrm>
            <a:off x="4808538" y="1671638"/>
            <a:ext cx="12160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b="1"/>
              <a:t>iso</a:t>
            </a:r>
          </a:p>
        </p:txBody>
      </p:sp>
      <p:sp>
        <p:nvSpPr>
          <p:cNvPr id="29715" name="Text Box 18"/>
          <p:cNvSpPr txBox="1">
            <a:spLocks noChangeArrowheads="1"/>
          </p:cNvSpPr>
          <p:nvPr/>
        </p:nvSpPr>
        <p:spPr bwMode="auto">
          <a:xfrm>
            <a:off x="5557838" y="1685925"/>
            <a:ext cx="11604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b="1"/>
              <a:t>met</a:t>
            </a:r>
          </a:p>
        </p:txBody>
      </p:sp>
      <p:sp>
        <p:nvSpPr>
          <p:cNvPr id="29716" name="Text Box 19"/>
          <p:cNvSpPr txBox="1">
            <a:spLocks noChangeArrowheads="1"/>
          </p:cNvSpPr>
          <p:nvPr/>
        </p:nvSpPr>
        <p:spPr bwMode="auto">
          <a:xfrm>
            <a:off x="6464300" y="1679575"/>
            <a:ext cx="11604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b="1">
                <a:solidFill>
                  <a:schemeClr val="bg1"/>
                </a:solidFill>
              </a:rPr>
              <a:t>phe</a:t>
            </a:r>
          </a:p>
        </p:txBody>
      </p:sp>
      <p:sp>
        <p:nvSpPr>
          <p:cNvPr id="29717" name="Text Box 20"/>
          <p:cNvSpPr txBox="1">
            <a:spLocks noChangeArrowheads="1"/>
          </p:cNvSpPr>
          <p:nvPr/>
        </p:nvSpPr>
        <p:spPr bwMode="auto">
          <a:xfrm>
            <a:off x="7297738" y="1693863"/>
            <a:ext cx="1160462"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b="1">
                <a:solidFill>
                  <a:schemeClr val="bg1"/>
                </a:solidFill>
              </a:rPr>
              <a:t>glu</a:t>
            </a:r>
          </a:p>
        </p:txBody>
      </p:sp>
      <p:sp>
        <p:nvSpPr>
          <p:cNvPr id="29719" name="Line 22"/>
          <p:cNvSpPr>
            <a:spLocks noChangeShapeType="1"/>
          </p:cNvSpPr>
          <p:nvPr/>
        </p:nvSpPr>
        <p:spPr bwMode="auto">
          <a:xfrm flipH="1">
            <a:off x="2125663" y="1155700"/>
            <a:ext cx="395287" cy="563563"/>
          </a:xfrm>
          <a:prstGeom prst="line">
            <a:avLst/>
          </a:prstGeom>
          <a:noFill/>
          <a:ln w="57150">
            <a:solidFill>
              <a:srgbClr val="0000FF"/>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9720" name="Text Box 24"/>
          <p:cNvSpPr txBox="1">
            <a:spLocks noChangeArrowheads="1"/>
          </p:cNvSpPr>
          <p:nvPr/>
        </p:nvSpPr>
        <p:spPr bwMode="auto">
          <a:xfrm>
            <a:off x="1930400" y="742950"/>
            <a:ext cx="680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AU" altLang="en-US" sz="2800"/>
              <a:t>Peptide(phosphodiester) bonds</a:t>
            </a:r>
          </a:p>
        </p:txBody>
      </p:sp>
      <p:sp>
        <p:nvSpPr>
          <p:cNvPr id="29721" name="Rectangle 27"/>
          <p:cNvSpPr>
            <a:spLocks noChangeArrowheads="1"/>
          </p:cNvSpPr>
          <p:nvPr/>
        </p:nvSpPr>
        <p:spPr bwMode="auto">
          <a:xfrm>
            <a:off x="3168650" y="201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nvGrpSpPr>
          <p:cNvPr id="29722" name="Group 41"/>
          <p:cNvGrpSpPr>
            <a:grpSpLocks/>
          </p:cNvGrpSpPr>
          <p:nvPr/>
        </p:nvGrpSpPr>
        <p:grpSpPr bwMode="auto">
          <a:xfrm>
            <a:off x="1828800" y="3486150"/>
            <a:ext cx="6502400" cy="2655888"/>
            <a:chOff x="1152" y="2196"/>
            <a:chExt cx="4096" cy="1673"/>
          </a:xfrm>
        </p:grpSpPr>
        <p:pic>
          <p:nvPicPr>
            <p:cNvPr id="29724" name="Picture 26" descr="protein structure"/>
            <p:cNvPicPr>
              <a:picLocks noChangeAspect="1" noChangeArrowheads="1"/>
            </p:cNvPicPr>
            <p:nvPr/>
          </p:nvPicPr>
          <p:blipFill>
            <a:blip r:embed="rId3">
              <a:lum contrast="12000"/>
              <a:extLst>
                <a:ext uri="{28A0092B-C50C-407E-A947-70E740481C1C}">
                  <a14:useLocalDpi xmlns:a14="http://schemas.microsoft.com/office/drawing/2010/main" val="0"/>
                </a:ext>
              </a:extLst>
            </a:blip>
            <a:srcRect l="11732" t="30946" r="20236" b="56853"/>
            <a:stretch>
              <a:fillRect/>
            </a:stretch>
          </p:blipFill>
          <p:spPr bwMode="auto">
            <a:xfrm>
              <a:off x="1152" y="2743"/>
              <a:ext cx="4096" cy="965"/>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725" name="Oval 35"/>
            <p:cNvSpPr>
              <a:spLocks noChangeArrowheads="1"/>
            </p:cNvSpPr>
            <p:nvPr/>
          </p:nvSpPr>
          <p:spPr bwMode="auto">
            <a:xfrm>
              <a:off x="3264" y="2841"/>
              <a:ext cx="256" cy="144"/>
            </a:xfrm>
            <a:prstGeom prst="ellipse">
              <a:avLst/>
            </a:prstGeom>
            <a:solidFill>
              <a:srgbClr val="FFFF00"/>
            </a:solidFill>
            <a:ln w="9525">
              <a:solidFill>
                <a:srgbClr val="FFFF00"/>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lang="en-US" altLang="en-US" b="1">
                <a:latin typeface="Times New Roman" panose="02020603050405020304" pitchFamily="18" charset="0"/>
              </a:endParaRPr>
            </a:p>
          </p:txBody>
        </p:sp>
        <p:sp>
          <p:nvSpPr>
            <p:cNvPr id="29726" name="Oval 28"/>
            <p:cNvSpPr>
              <a:spLocks noChangeArrowheads="1"/>
            </p:cNvSpPr>
            <p:nvPr/>
          </p:nvSpPr>
          <p:spPr bwMode="auto">
            <a:xfrm>
              <a:off x="2944" y="2808"/>
              <a:ext cx="256" cy="144"/>
            </a:xfrm>
            <a:prstGeom prst="ellipse">
              <a:avLst/>
            </a:prstGeom>
            <a:solidFill>
              <a:srgbClr val="FF0066"/>
            </a:solidFill>
            <a:ln w="9525">
              <a:solidFill>
                <a:srgbClr val="FF0066"/>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9727" name="Oval 29"/>
            <p:cNvSpPr>
              <a:spLocks noChangeArrowheads="1"/>
            </p:cNvSpPr>
            <p:nvPr/>
          </p:nvSpPr>
          <p:spPr bwMode="auto">
            <a:xfrm>
              <a:off x="3136" y="2772"/>
              <a:ext cx="256" cy="144"/>
            </a:xfrm>
            <a:prstGeom prst="ellipse">
              <a:avLst/>
            </a:prstGeom>
            <a:solidFill>
              <a:srgbClr val="00CC00"/>
            </a:solidFill>
            <a:ln w="9525">
              <a:solidFill>
                <a:srgbClr val="00CC00"/>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9728" name="Oval 30"/>
            <p:cNvSpPr>
              <a:spLocks noChangeArrowheads="1"/>
            </p:cNvSpPr>
            <p:nvPr/>
          </p:nvSpPr>
          <p:spPr bwMode="auto">
            <a:xfrm>
              <a:off x="4032" y="3168"/>
              <a:ext cx="256" cy="144"/>
            </a:xfrm>
            <a:prstGeom prst="ellipse">
              <a:avLst/>
            </a:prstGeom>
            <a:solidFill>
              <a:srgbClr val="00CC00"/>
            </a:solidFill>
            <a:ln w="9525">
              <a:solidFill>
                <a:srgbClr val="00CC00"/>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9729" name="Oval 31"/>
            <p:cNvSpPr>
              <a:spLocks noChangeArrowheads="1"/>
            </p:cNvSpPr>
            <p:nvPr/>
          </p:nvSpPr>
          <p:spPr bwMode="auto">
            <a:xfrm>
              <a:off x="3840" y="3158"/>
              <a:ext cx="256" cy="144"/>
            </a:xfrm>
            <a:prstGeom prst="ellipse">
              <a:avLst/>
            </a:prstGeom>
            <a:solidFill>
              <a:srgbClr val="FF0066"/>
            </a:solidFill>
            <a:ln w="9525">
              <a:solidFill>
                <a:srgbClr val="FF0066"/>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9730" name="Oval 32"/>
            <p:cNvSpPr>
              <a:spLocks noChangeArrowheads="1"/>
            </p:cNvSpPr>
            <p:nvPr/>
          </p:nvSpPr>
          <p:spPr bwMode="auto">
            <a:xfrm>
              <a:off x="3656" y="3113"/>
              <a:ext cx="256" cy="144"/>
            </a:xfrm>
            <a:prstGeom prst="ellipse">
              <a:avLst/>
            </a:prstGeom>
            <a:solidFill>
              <a:srgbClr val="9900CC"/>
            </a:solidFill>
            <a:ln w="9525">
              <a:solidFill>
                <a:srgbClr val="9900CC"/>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9731" name="Oval 33"/>
            <p:cNvSpPr>
              <a:spLocks noChangeArrowheads="1"/>
            </p:cNvSpPr>
            <p:nvPr/>
          </p:nvSpPr>
          <p:spPr bwMode="auto">
            <a:xfrm>
              <a:off x="3524" y="3029"/>
              <a:ext cx="256" cy="144"/>
            </a:xfrm>
            <a:prstGeom prst="ellipse">
              <a:avLst/>
            </a:prstGeom>
            <a:solidFill>
              <a:srgbClr val="00FFFF"/>
            </a:solidFill>
            <a:ln w="9525">
              <a:solidFill>
                <a:srgbClr val="00FFFF"/>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9732" name="Oval 34"/>
            <p:cNvSpPr>
              <a:spLocks noChangeArrowheads="1"/>
            </p:cNvSpPr>
            <p:nvPr/>
          </p:nvSpPr>
          <p:spPr bwMode="auto">
            <a:xfrm>
              <a:off x="3392" y="2945"/>
              <a:ext cx="256" cy="144"/>
            </a:xfrm>
            <a:prstGeom prst="ellipse">
              <a:avLst/>
            </a:prstGeom>
            <a:solidFill>
              <a:srgbClr val="FF6600"/>
            </a:solidFill>
            <a:ln w="9525">
              <a:solidFill>
                <a:srgbClr val="FF6600"/>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lang="en-US" altLang="en-US" b="1">
                <a:latin typeface="Times New Roman" panose="02020603050405020304" pitchFamily="18" charset="0"/>
              </a:endParaRPr>
            </a:p>
          </p:txBody>
        </p:sp>
        <p:sp>
          <p:nvSpPr>
            <p:cNvPr id="29733" name="Line 36"/>
            <p:cNvSpPr>
              <a:spLocks noChangeShapeType="1"/>
            </p:cNvSpPr>
            <p:nvPr/>
          </p:nvSpPr>
          <p:spPr bwMode="auto">
            <a:xfrm>
              <a:off x="2496" y="3293"/>
              <a:ext cx="1" cy="576"/>
            </a:xfrm>
            <a:prstGeom prst="line">
              <a:avLst/>
            </a:prstGeom>
            <a:noFill/>
            <a:ln w="762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734" name="Line 37"/>
            <p:cNvSpPr>
              <a:spLocks noChangeShapeType="1"/>
            </p:cNvSpPr>
            <p:nvPr/>
          </p:nvSpPr>
          <p:spPr bwMode="auto">
            <a:xfrm>
              <a:off x="3520" y="2196"/>
              <a:ext cx="1" cy="576"/>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35" name="Rectangle 39"/>
            <p:cNvSpPr>
              <a:spLocks noChangeArrowheads="1"/>
            </p:cNvSpPr>
            <p:nvPr/>
          </p:nvSpPr>
          <p:spPr bwMode="auto">
            <a:xfrm>
              <a:off x="2961" y="2739"/>
              <a:ext cx="1152" cy="609"/>
            </a:xfrm>
            <a:prstGeom prst="rect">
              <a:avLst/>
            </a:prstGeom>
            <a:noFill/>
            <a:ln w="5715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sp>
        <p:nvSpPr>
          <p:cNvPr id="29723" name="Rectangle 40"/>
          <p:cNvSpPr>
            <a:spLocks noChangeArrowheads="1"/>
          </p:cNvSpPr>
          <p:nvPr/>
        </p:nvSpPr>
        <p:spPr bwMode="auto">
          <a:xfrm>
            <a:off x="0" y="2743200"/>
            <a:ext cx="426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4400" b="1" dirty="0">
                <a:solidFill>
                  <a:srgbClr val="6600CC"/>
                </a:solidFill>
              </a:rPr>
              <a:t>secondary </a:t>
            </a:r>
            <a:br>
              <a:rPr lang="en-AU" altLang="en-US" sz="4400" b="1" dirty="0">
                <a:solidFill>
                  <a:srgbClr val="6600CC"/>
                </a:solidFill>
              </a:rPr>
            </a:br>
            <a:r>
              <a:rPr lang="en-AU" altLang="en-US" sz="4400" b="1" dirty="0" smtClean="0">
                <a:solidFill>
                  <a:srgbClr val="6600CC"/>
                </a:solidFill>
              </a:rPr>
              <a:t>structure</a:t>
            </a:r>
            <a:endParaRPr lang="en-AU" altLang="en-US" sz="4400" b="1" dirty="0">
              <a:solidFill>
                <a:srgbClr val="6600CC"/>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3072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A7491517-B873-49D0-9E6C-831FB4AE9378}" type="slidenum">
              <a:rPr lang="en-AU" altLang="en-US" sz="1400"/>
              <a:pPr eaLnBrk="1" hangingPunct="1"/>
              <a:t>18</a:t>
            </a:fld>
            <a:endParaRPr lang="en-AU" altLang="en-US" sz="1400"/>
          </a:p>
        </p:txBody>
      </p:sp>
      <p:sp>
        <p:nvSpPr>
          <p:cNvPr id="30724" name="Rectangle 2"/>
          <p:cNvSpPr>
            <a:spLocks noGrp="1" noChangeArrowheads="1"/>
          </p:cNvSpPr>
          <p:nvPr>
            <p:ph type="title"/>
          </p:nvPr>
        </p:nvSpPr>
        <p:spPr>
          <a:xfrm>
            <a:off x="0" y="-247650"/>
            <a:ext cx="6959600" cy="857250"/>
          </a:xfrm>
        </p:spPr>
        <p:txBody>
          <a:bodyPr/>
          <a:lstStyle/>
          <a:p>
            <a:pPr eaLnBrk="1" hangingPunct="1"/>
            <a:r>
              <a:rPr lang="en-AU" altLang="en-US" smtClean="0">
                <a:solidFill>
                  <a:srgbClr val="6600CC"/>
                </a:solidFill>
              </a:rPr>
              <a:t>Tertiary Structure</a:t>
            </a:r>
          </a:p>
        </p:txBody>
      </p:sp>
      <p:sp>
        <p:nvSpPr>
          <p:cNvPr id="30725" name="Rectangle 4"/>
          <p:cNvSpPr>
            <a:spLocks noChangeArrowheads="1"/>
          </p:cNvSpPr>
          <p:nvPr/>
        </p:nvSpPr>
        <p:spPr bwMode="auto">
          <a:xfrm>
            <a:off x="3168650" y="201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0726" name="Rectangle 5"/>
          <p:cNvSpPr>
            <a:spLocks noChangeArrowheads="1"/>
          </p:cNvSpPr>
          <p:nvPr/>
        </p:nvSpPr>
        <p:spPr bwMode="auto">
          <a:xfrm>
            <a:off x="179512" y="3128964"/>
            <a:ext cx="7772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4400" dirty="0">
                <a:solidFill>
                  <a:srgbClr val="6600CC"/>
                </a:solidFill>
              </a:rPr>
              <a:t>Quaternary </a:t>
            </a:r>
            <a:br>
              <a:rPr lang="en-AU" altLang="en-US" sz="4400" dirty="0">
                <a:solidFill>
                  <a:srgbClr val="6600CC"/>
                </a:solidFill>
              </a:rPr>
            </a:br>
            <a:r>
              <a:rPr lang="en-AU" altLang="en-US" sz="4400" dirty="0">
                <a:solidFill>
                  <a:srgbClr val="6600CC"/>
                </a:solidFill>
              </a:rPr>
              <a:t>Structure</a:t>
            </a:r>
          </a:p>
        </p:txBody>
      </p:sp>
      <p:pic>
        <p:nvPicPr>
          <p:cNvPr id="30727" name="Picture 7" descr="protein structure"/>
          <p:cNvPicPr>
            <a:picLocks noChangeAspect="1" noChangeArrowheads="1"/>
          </p:cNvPicPr>
          <p:nvPr/>
        </p:nvPicPr>
        <p:blipFill>
          <a:blip r:embed="rId3">
            <a:lum contrast="12000"/>
            <a:extLst>
              <a:ext uri="{28A0092B-C50C-407E-A947-70E740481C1C}">
                <a14:useLocalDpi xmlns:a14="http://schemas.microsoft.com/office/drawing/2010/main" val="0"/>
              </a:ext>
            </a:extLst>
          </a:blip>
          <a:srcRect l="2165" t="42685" r="2165" b="33786"/>
          <a:stretch>
            <a:fillRect/>
          </a:stretch>
        </p:blipFill>
        <p:spPr bwMode="auto">
          <a:xfrm>
            <a:off x="1681163" y="548680"/>
            <a:ext cx="6889750"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Line 8"/>
          <p:cNvSpPr>
            <a:spLocks noChangeShapeType="1"/>
          </p:cNvSpPr>
          <p:nvPr/>
        </p:nvSpPr>
        <p:spPr bwMode="auto">
          <a:xfrm flipH="1">
            <a:off x="5689600" y="2428875"/>
            <a:ext cx="0" cy="148113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9" name="Line 9"/>
          <p:cNvSpPr>
            <a:spLocks noChangeShapeType="1"/>
          </p:cNvSpPr>
          <p:nvPr/>
        </p:nvSpPr>
        <p:spPr bwMode="auto">
          <a:xfrm>
            <a:off x="3941763" y="685800"/>
            <a:ext cx="1587" cy="8001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073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8" y="3956050"/>
            <a:ext cx="3738562"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AU" altLang="en-US" dirty="0" smtClean="0"/>
              <a:t>Protein 3D morphology</a:t>
            </a:r>
            <a:endParaRPr lang="en-AU" altLang="en-US" dirty="0" smtClean="0"/>
          </a:p>
        </p:txBody>
      </p:sp>
      <p:sp>
        <p:nvSpPr>
          <p:cNvPr id="317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71AF6B7B-AAD8-44C4-8311-F9BA2E936039}" type="slidenum">
              <a:rPr lang="en-AU" altLang="en-US" sz="1400"/>
              <a:pPr eaLnBrk="1" hangingPunct="1"/>
              <a:t>19</a:t>
            </a:fld>
            <a:endParaRPr lang="en-AU" altLang="en-US" sz="1400"/>
          </a:p>
        </p:txBody>
      </p:sp>
      <p:pic>
        <p:nvPicPr>
          <p:cNvPr id="31749" name="Picture 4" descr="4levels prot structure"/>
          <p:cNvPicPr>
            <a:picLocks noChangeAspect="1" noChangeArrowheads="1"/>
          </p:cNvPicPr>
          <p:nvPr/>
        </p:nvPicPr>
        <p:blipFill>
          <a:blip r:embed="rId2">
            <a:extLst>
              <a:ext uri="{28A0092B-C50C-407E-A947-70E740481C1C}">
                <a14:useLocalDpi xmlns:a14="http://schemas.microsoft.com/office/drawing/2010/main" val="0"/>
              </a:ext>
            </a:extLst>
          </a:blip>
          <a:srcRect l="16406" t="55208" r="10938" b="15625"/>
          <a:stretch>
            <a:fillRect/>
          </a:stretch>
        </p:blipFill>
        <p:spPr bwMode="auto">
          <a:xfrm>
            <a:off x="285750" y="2800350"/>
            <a:ext cx="881697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13315"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62387469-7BF3-4A6A-BE7B-435724A542A0}" type="slidenum">
              <a:rPr lang="en-AU" altLang="en-US" sz="1400"/>
              <a:pPr eaLnBrk="1" hangingPunct="1"/>
              <a:t>2</a:t>
            </a:fld>
            <a:endParaRPr lang="en-AU" altLang="en-US" sz="1400"/>
          </a:p>
        </p:txBody>
      </p:sp>
      <p:sp>
        <p:nvSpPr>
          <p:cNvPr id="13316" name="Rectangle 2"/>
          <p:cNvSpPr>
            <a:spLocks noGrp="1" noChangeArrowheads="1"/>
          </p:cNvSpPr>
          <p:nvPr>
            <p:ph type="title"/>
          </p:nvPr>
        </p:nvSpPr>
        <p:spPr/>
        <p:txBody>
          <a:bodyPr/>
          <a:lstStyle/>
          <a:p>
            <a:pPr eaLnBrk="1" hangingPunct="1"/>
            <a:r>
              <a:rPr lang="en-AU" altLang="en-US" smtClean="0"/>
              <a:t>Carbohydrates</a:t>
            </a:r>
          </a:p>
        </p:txBody>
      </p:sp>
      <p:sp>
        <p:nvSpPr>
          <p:cNvPr id="10245" name="Rectangle 3"/>
          <p:cNvSpPr>
            <a:spLocks noGrp="1" noChangeArrowheads="1"/>
          </p:cNvSpPr>
          <p:nvPr>
            <p:ph type="body" idx="1"/>
          </p:nvPr>
        </p:nvSpPr>
        <p:spPr>
          <a:xfrm>
            <a:off x="684213" y="2133600"/>
            <a:ext cx="7772400" cy="4114800"/>
          </a:xfrm>
        </p:spPr>
        <p:txBody>
          <a:bodyPr/>
          <a:lstStyle/>
          <a:p>
            <a:pPr eaLnBrk="1" hangingPunct="1">
              <a:lnSpc>
                <a:spcPct val="80000"/>
              </a:lnSpc>
            </a:pPr>
            <a:r>
              <a:rPr lang="en-AU" altLang="en-US" sz="2800" dirty="0" smtClean="0"/>
              <a:t>Carbohydrate means “hydrated” carbon</a:t>
            </a:r>
          </a:p>
          <a:p>
            <a:pPr eaLnBrk="1" hangingPunct="1">
              <a:lnSpc>
                <a:spcPct val="80000"/>
              </a:lnSpc>
              <a:buFont typeface="Wingdings" panose="05000000000000000000" pitchFamily="2" charset="2"/>
              <a:buNone/>
            </a:pPr>
            <a:endParaRPr lang="en-AU" altLang="en-US" sz="2800" dirty="0" smtClean="0"/>
          </a:p>
          <a:p>
            <a:pPr eaLnBrk="1" hangingPunct="1">
              <a:lnSpc>
                <a:spcPct val="80000"/>
              </a:lnSpc>
            </a:pPr>
            <a:r>
              <a:rPr lang="en-AU" altLang="en-US" sz="2800" dirty="0" smtClean="0"/>
              <a:t>Comprising </a:t>
            </a:r>
            <a:r>
              <a:rPr lang="en-AU" altLang="en-US" sz="2800" dirty="0" smtClean="0"/>
              <a:t>elements C, H, O  </a:t>
            </a:r>
          </a:p>
          <a:p>
            <a:pPr eaLnBrk="1" hangingPunct="1">
              <a:lnSpc>
                <a:spcPct val="80000"/>
              </a:lnSpc>
              <a:buFont typeface="Wingdings" panose="05000000000000000000" pitchFamily="2" charset="2"/>
              <a:buNone/>
            </a:pPr>
            <a:endParaRPr lang="en-AU" altLang="en-US" sz="2800" dirty="0" smtClean="0"/>
          </a:p>
          <a:p>
            <a:pPr eaLnBrk="1" hangingPunct="1">
              <a:lnSpc>
                <a:spcPct val="80000"/>
              </a:lnSpc>
            </a:pPr>
            <a:r>
              <a:rPr lang="en-AU" altLang="en-US" sz="2800" dirty="0" smtClean="0"/>
              <a:t>Hydrogen and Oxygen are in a ratio of 2:1</a:t>
            </a:r>
          </a:p>
          <a:p>
            <a:pPr eaLnBrk="1" hangingPunct="1">
              <a:lnSpc>
                <a:spcPct val="80000"/>
              </a:lnSpc>
            </a:pPr>
            <a:endParaRPr lang="en-AU" altLang="en-US" sz="2800" dirty="0" smtClean="0"/>
          </a:p>
          <a:p>
            <a:pPr eaLnBrk="1" hangingPunct="1">
              <a:lnSpc>
                <a:spcPct val="80000"/>
              </a:lnSpc>
            </a:pPr>
            <a:r>
              <a:rPr lang="en-AU" altLang="en-US" sz="2800" dirty="0" smtClean="0"/>
              <a:t>Can be simple monomers like glucose </a:t>
            </a:r>
          </a:p>
          <a:p>
            <a:pPr eaLnBrk="1" hangingPunct="1">
              <a:lnSpc>
                <a:spcPct val="80000"/>
              </a:lnSpc>
              <a:buFont typeface="Wingdings" panose="05000000000000000000" pitchFamily="2" charset="2"/>
              <a:buNone/>
            </a:pPr>
            <a:endParaRPr lang="en-AU" altLang="en-US" sz="2800" dirty="0" smtClean="0"/>
          </a:p>
          <a:p>
            <a:pPr eaLnBrk="1" hangingPunct="1">
              <a:lnSpc>
                <a:spcPct val="80000"/>
              </a:lnSpc>
            </a:pPr>
            <a:r>
              <a:rPr lang="en-AU" altLang="en-US" sz="2800" dirty="0" smtClean="0"/>
              <a:t>Can be complex polymers like cellulose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33795"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DFF5157C-AAF3-456F-9986-10E1CEAD0F84}" type="slidenum">
              <a:rPr lang="en-AU" altLang="en-US" sz="1400"/>
              <a:pPr eaLnBrk="1" hangingPunct="1"/>
              <a:t>20</a:t>
            </a:fld>
            <a:endParaRPr lang="en-AU" altLang="en-US" sz="1400"/>
          </a:p>
        </p:txBody>
      </p:sp>
      <p:sp>
        <p:nvSpPr>
          <p:cNvPr id="33796" name="Rectangle 2"/>
          <p:cNvSpPr>
            <a:spLocks noGrp="1" noChangeArrowheads="1"/>
          </p:cNvSpPr>
          <p:nvPr>
            <p:ph type="title"/>
          </p:nvPr>
        </p:nvSpPr>
        <p:spPr/>
        <p:txBody>
          <a:bodyPr/>
          <a:lstStyle/>
          <a:p>
            <a:pPr eaLnBrk="1" hangingPunct="1"/>
            <a:r>
              <a:rPr lang="en-AU" altLang="en-US" dirty="0" smtClean="0"/>
              <a:t>CATALYSTS: lipase</a:t>
            </a:r>
            <a:endParaRPr lang="en-AU" altLang="en-US" dirty="0" smtClean="0"/>
          </a:p>
        </p:txBody>
      </p:sp>
      <p:pic>
        <p:nvPicPr>
          <p:cNvPr id="33798" name="Picture 5" descr="lipa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636838"/>
            <a:ext cx="290512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AU" altLang="en-US" dirty="0" smtClean="0"/>
              <a:t>REGULATION: hormones</a:t>
            </a:r>
            <a:endParaRPr lang="en-AU" altLang="en-US" dirty="0" smtClean="0"/>
          </a:p>
        </p:txBody>
      </p:sp>
      <p:sp>
        <p:nvSpPr>
          <p:cNvPr id="34819" name="Content Placeholder 2"/>
          <p:cNvSpPr>
            <a:spLocks noGrp="1"/>
          </p:cNvSpPr>
          <p:nvPr>
            <p:ph idx="1"/>
          </p:nvPr>
        </p:nvSpPr>
        <p:spPr/>
        <p:txBody>
          <a:bodyPr/>
          <a:lstStyle/>
          <a:p>
            <a:r>
              <a:rPr lang="en-AU" altLang="en-US" dirty="0" smtClean="0"/>
              <a:t>Insulin</a:t>
            </a:r>
            <a:endParaRPr lang="en-AU" altLang="en-US" dirty="0" smtClean="0"/>
          </a:p>
        </p:txBody>
      </p:sp>
      <p:sp>
        <p:nvSpPr>
          <p:cNvPr id="34820" name="Footer Placeholder 3"/>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34821" name="Slide Number Placeholder 4"/>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55775BE7-777A-4197-B9D0-0F9E401476E2}" type="slidenum">
              <a:rPr lang="en-AU" altLang="en-US" sz="1400"/>
              <a:pPr eaLnBrk="1" hangingPunct="1"/>
              <a:t>21</a:t>
            </a:fld>
            <a:endParaRPr lang="en-AU" altLang="en-US" sz="1400"/>
          </a:p>
        </p:txBody>
      </p:sp>
      <p:pic>
        <p:nvPicPr>
          <p:cNvPr id="34822" name="Picture 7" descr="insu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349500"/>
            <a:ext cx="3163887"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35843"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992E5DB9-60A0-46E3-9C63-5D03F92D437A}" type="slidenum">
              <a:rPr lang="en-AU" altLang="en-US" sz="1400"/>
              <a:pPr eaLnBrk="1" hangingPunct="1"/>
              <a:t>22</a:t>
            </a:fld>
            <a:endParaRPr lang="en-AU" altLang="en-US" sz="1400"/>
          </a:p>
        </p:txBody>
      </p:sp>
      <p:sp>
        <p:nvSpPr>
          <p:cNvPr id="35844" name="Rectangle 2"/>
          <p:cNvSpPr>
            <a:spLocks noGrp="1" noChangeArrowheads="1"/>
          </p:cNvSpPr>
          <p:nvPr>
            <p:ph type="title"/>
          </p:nvPr>
        </p:nvSpPr>
        <p:spPr/>
        <p:txBody>
          <a:bodyPr/>
          <a:lstStyle/>
          <a:p>
            <a:pPr eaLnBrk="1" hangingPunct="1"/>
            <a:r>
              <a:rPr lang="en-AU" altLang="en-US" dirty="0" smtClean="0"/>
              <a:t>STRUCTURAL: Keratin</a:t>
            </a:r>
            <a:endParaRPr lang="en-AU" altLang="en-US" dirty="0" smtClean="0"/>
          </a:p>
        </p:txBody>
      </p:sp>
      <p:pic>
        <p:nvPicPr>
          <p:cNvPr id="35845" name="Picture 4" descr="FG24_0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55888" y="2205038"/>
            <a:ext cx="4437062" cy="411480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36867"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309991A1-971F-46B6-8C8A-5590261E8A05}" type="slidenum">
              <a:rPr lang="en-AU" altLang="en-US" sz="1400"/>
              <a:pPr eaLnBrk="1" hangingPunct="1"/>
              <a:t>23</a:t>
            </a:fld>
            <a:endParaRPr lang="en-AU" altLang="en-US" sz="1400"/>
          </a:p>
        </p:txBody>
      </p:sp>
      <p:sp>
        <p:nvSpPr>
          <p:cNvPr id="36868" name="Rectangle 2"/>
          <p:cNvSpPr>
            <a:spLocks noGrp="1" noChangeArrowheads="1"/>
          </p:cNvSpPr>
          <p:nvPr>
            <p:ph type="title"/>
          </p:nvPr>
        </p:nvSpPr>
        <p:spPr>
          <a:xfrm>
            <a:off x="827088" y="188913"/>
            <a:ext cx="8461375" cy="1143000"/>
          </a:xfrm>
        </p:spPr>
        <p:txBody>
          <a:bodyPr/>
          <a:lstStyle/>
          <a:p>
            <a:pPr eaLnBrk="1" hangingPunct="1"/>
            <a:r>
              <a:rPr lang="en-AU" altLang="en-US" dirty="0" smtClean="0"/>
              <a:t>STRUCTURAL: Histone </a:t>
            </a:r>
            <a:endParaRPr lang="en-AU" altLang="en-US" dirty="0" smtClean="0"/>
          </a:p>
        </p:txBody>
      </p:sp>
      <p:pic>
        <p:nvPicPr>
          <p:cNvPr id="36870" name="Picture 5" descr="MGA2-02-40"/>
          <p:cNvPicPr>
            <a:picLocks noChangeAspect="1" noChangeArrowheads="1"/>
          </p:cNvPicPr>
          <p:nvPr/>
        </p:nvPicPr>
        <p:blipFill>
          <a:blip r:embed="rId2" cstate="print">
            <a:extLst>
              <a:ext uri="{28A0092B-C50C-407E-A947-70E740481C1C}">
                <a14:useLocalDpi xmlns:a14="http://schemas.microsoft.com/office/drawing/2010/main" val="0"/>
              </a:ext>
            </a:extLst>
          </a:blip>
          <a:srcRect l="17378" t="5994" r="12079" b="6178"/>
          <a:stretch>
            <a:fillRect/>
          </a:stretch>
        </p:blipFill>
        <p:spPr bwMode="auto">
          <a:xfrm>
            <a:off x="323850" y="2781300"/>
            <a:ext cx="3635375"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6" descr="chromosomehigh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649" y="1988840"/>
            <a:ext cx="4022799" cy="445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37891"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AD48E99B-B9F6-4711-A3CA-89AB83265BB9}" type="slidenum">
              <a:rPr lang="en-AU" altLang="en-US" sz="1400"/>
              <a:pPr eaLnBrk="1" hangingPunct="1"/>
              <a:t>24</a:t>
            </a:fld>
            <a:endParaRPr lang="en-AU" altLang="en-US" sz="1400"/>
          </a:p>
        </p:txBody>
      </p:sp>
      <p:sp>
        <p:nvSpPr>
          <p:cNvPr id="37892" name="Rectangle 2"/>
          <p:cNvSpPr>
            <a:spLocks noGrp="1" noChangeArrowheads="1"/>
          </p:cNvSpPr>
          <p:nvPr>
            <p:ph type="title"/>
          </p:nvPr>
        </p:nvSpPr>
        <p:spPr/>
        <p:txBody>
          <a:bodyPr/>
          <a:lstStyle/>
          <a:p>
            <a:pPr eaLnBrk="1" hangingPunct="1"/>
            <a:r>
              <a:rPr lang="en-AU" altLang="en-US" dirty="0" smtClean="0"/>
              <a:t>TRANSPORT: </a:t>
            </a:r>
            <a:r>
              <a:rPr lang="en-AU" altLang="en-US" dirty="0" err="1"/>
              <a:t>H</a:t>
            </a:r>
            <a:r>
              <a:rPr lang="en-AU" altLang="en-US" dirty="0" err="1" smtClean="0"/>
              <a:t>emoglobin</a:t>
            </a:r>
            <a:endParaRPr lang="en-AU" altLang="en-US" dirty="0" smtClean="0"/>
          </a:p>
        </p:txBody>
      </p:sp>
      <p:pic>
        <p:nvPicPr>
          <p:cNvPr id="37894" name="Picture 5" descr="hae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205038"/>
            <a:ext cx="39909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9" descr="red_blood_cells"/>
          <p:cNvPicPr>
            <a:picLocks noChangeAspect="1" noChangeArrowheads="1"/>
          </p:cNvPicPr>
          <p:nvPr/>
        </p:nvPicPr>
        <p:blipFill>
          <a:blip r:embed="rId3">
            <a:extLst>
              <a:ext uri="{28A0092B-C50C-407E-A947-70E740481C1C}">
                <a14:useLocalDpi xmlns:a14="http://schemas.microsoft.com/office/drawing/2010/main" val="0"/>
              </a:ext>
            </a:extLst>
          </a:blip>
          <a:srcRect l="6551" t="20551" r="32387"/>
          <a:stretch>
            <a:fillRect/>
          </a:stretch>
        </p:blipFill>
        <p:spPr bwMode="auto">
          <a:xfrm>
            <a:off x="4824413" y="2195513"/>
            <a:ext cx="3995737"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38915"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CBA7AAD0-BEEA-412A-B119-8892EA2C7BD3}" type="slidenum">
              <a:rPr lang="en-AU" altLang="en-US" sz="1400"/>
              <a:pPr eaLnBrk="1" hangingPunct="1"/>
              <a:t>25</a:t>
            </a:fld>
            <a:endParaRPr lang="en-AU" altLang="en-US" sz="1400"/>
          </a:p>
        </p:txBody>
      </p:sp>
      <p:sp>
        <p:nvSpPr>
          <p:cNvPr id="38916" name="Rectangle 2"/>
          <p:cNvSpPr>
            <a:spLocks noGrp="1" noChangeArrowheads="1"/>
          </p:cNvSpPr>
          <p:nvPr>
            <p:ph type="title"/>
          </p:nvPr>
        </p:nvSpPr>
        <p:spPr/>
        <p:txBody>
          <a:bodyPr/>
          <a:lstStyle/>
          <a:p>
            <a:pPr eaLnBrk="1" hangingPunct="1"/>
            <a:r>
              <a:rPr lang="en-AU" altLang="en-US" smtClean="0"/>
              <a:t>TRANSPORT:  protein channels or carrier proteins</a:t>
            </a:r>
          </a:p>
        </p:txBody>
      </p:sp>
      <p:pic>
        <p:nvPicPr>
          <p:cNvPr id="38917" name="Picture 6" descr="FG05_0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t="28572" b="30519"/>
          <a:stretch>
            <a:fillRect/>
          </a:stretch>
        </p:blipFill>
        <p:spPr>
          <a:xfrm>
            <a:off x="34925" y="2420938"/>
            <a:ext cx="9072563" cy="3217862"/>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39939"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88A11D27-7516-4B7B-9F6D-F3B02AB32EC3}" type="slidenum">
              <a:rPr lang="en-AU" altLang="en-US" sz="1400"/>
              <a:pPr eaLnBrk="1" hangingPunct="1"/>
              <a:t>26</a:t>
            </a:fld>
            <a:endParaRPr lang="en-AU" altLang="en-US" sz="1400"/>
          </a:p>
        </p:txBody>
      </p:sp>
      <p:sp>
        <p:nvSpPr>
          <p:cNvPr id="39940" name="Rectangle 2"/>
          <p:cNvSpPr>
            <a:spLocks noGrp="1" noChangeArrowheads="1"/>
          </p:cNvSpPr>
          <p:nvPr>
            <p:ph type="title"/>
          </p:nvPr>
        </p:nvSpPr>
        <p:spPr/>
        <p:txBody>
          <a:bodyPr/>
          <a:lstStyle/>
          <a:p>
            <a:pPr eaLnBrk="1" hangingPunct="1"/>
            <a:r>
              <a:rPr lang="en-AU" altLang="en-US" smtClean="0"/>
              <a:t>IMMUNITY: eg Antibodies</a:t>
            </a:r>
          </a:p>
        </p:txBody>
      </p:sp>
      <p:pic>
        <p:nvPicPr>
          <p:cNvPr id="39942" name="Picture 4" descr="Antibody%20fun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060848"/>
            <a:ext cx="4391818" cy="423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40963"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C5C7A551-CFF1-4606-925A-FAE63D32D94A}" type="slidenum">
              <a:rPr lang="en-AU" altLang="en-US" sz="1400"/>
              <a:pPr eaLnBrk="1" hangingPunct="1"/>
              <a:t>27</a:t>
            </a:fld>
            <a:endParaRPr lang="en-AU" altLang="en-US" sz="1400"/>
          </a:p>
        </p:txBody>
      </p:sp>
      <p:sp>
        <p:nvSpPr>
          <p:cNvPr id="40964" name="Rectangle 2"/>
          <p:cNvSpPr>
            <a:spLocks noGrp="1" noChangeArrowheads="1"/>
          </p:cNvSpPr>
          <p:nvPr>
            <p:ph type="title"/>
          </p:nvPr>
        </p:nvSpPr>
        <p:spPr>
          <a:xfrm>
            <a:off x="179388" y="-26988"/>
            <a:ext cx="9937750" cy="1143001"/>
          </a:xfrm>
        </p:spPr>
        <p:txBody>
          <a:bodyPr/>
          <a:lstStyle/>
          <a:p>
            <a:pPr eaLnBrk="1" hangingPunct="1"/>
            <a:r>
              <a:rPr lang="en-AU" altLang="en-US" dirty="0" smtClean="0"/>
              <a:t>CONTRACTILE: </a:t>
            </a:r>
            <a:r>
              <a:rPr lang="en-AU" altLang="en-US" dirty="0" smtClean="0"/>
              <a:t>Actin </a:t>
            </a:r>
            <a:r>
              <a:rPr lang="en-AU" altLang="en-US" dirty="0" smtClean="0"/>
              <a:t>and Myosin</a:t>
            </a:r>
          </a:p>
        </p:txBody>
      </p:sp>
      <p:pic>
        <p:nvPicPr>
          <p:cNvPr id="40966" name="Picture 5" descr="actin_myosin"/>
          <p:cNvPicPr>
            <a:picLocks noChangeAspect="1" noChangeArrowheads="1"/>
          </p:cNvPicPr>
          <p:nvPr/>
        </p:nvPicPr>
        <p:blipFill>
          <a:blip r:embed="rId2">
            <a:extLst>
              <a:ext uri="{28A0092B-C50C-407E-A947-70E740481C1C}">
                <a14:useLocalDpi xmlns:a14="http://schemas.microsoft.com/office/drawing/2010/main" val="0"/>
              </a:ext>
            </a:extLst>
          </a:blip>
          <a:srcRect b="5904"/>
          <a:stretch>
            <a:fillRect/>
          </a:stretch>
        </p:blipFill>
        <p:spPr bwMode="auto">
          <a:xfrm>
            <a:off x="1763069" y="1988840"/>
            <a:ext cx="5689251" cy="428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41987"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021A7A57-3B4D-4DCD-AB04-742A0DB9FE16}" type="slidenum">
              <a:rPr lang="en-AU" altLang="en-US" sz="1400"/>
              <a:pPr eaLnBrk="1" hangingPunct="1"/>
              <a:t>28</a:t>
            </a:fld>
            <a:endParaRPr lang="en-AU" altLang="en-US" sz="1400"/>
          </a:p>
        </p:txBody>
      </p:sp>
      <p:sp>
        <p:nvSpPr>
          <p:cNvPr id="41988" name="Rectangle 2"/>
          <p:cNvSpPr>
            <a:spLocks noGrp="1" noChangeArrowheads="1"/>
          </p:cNvSpPr>
          <p:nvPr>
            <p:ph type="title"/>
          </p:nvPr>
        </p:nvSpPr>
        <p:spPr/>
        <p:txBody>
          <a:bodyPr/>
          <a:lstStyle/>
          <a:p>
            <a:pPr eaLnBrk="1" hangingPunct="1"/>
            <a:r>
              <a:rPr lang="en-AU" altLang="en-US" sz="4000" smtClean="0"/>
              <a:t>Muscle contraction and relaxation</a:t>
            </a:r>
          </a:p>
        </p:txBody>
      </p:sp>
      <p:pic>
        <p:nvPicPr>
          <p:cNvPr id="41990" name="Picture 5" descr="actin-myos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152" y="2204864"/>
            <a:ext cx="6840810" cy="361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43011"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5A7BC313-A0C5-4CC9-AA92-CBF51E81223D}" type="slidenum">
              <a:rPr lang="en-AU" altLang="en-US" sz="1400"/>
              <a:pPr eaLnBrk="1" hangingPunct="1"/>
              <a:t>29</a:t>
            </a:fld>
            <a:endParaRPr lang="en-AU" altLang="en-US" sz="1400"/>
          </a:p>
        </p:txBody>
      </p:sp>
      <p:sp>
        <p:nvSpPr>
          <p:cNvPr id="43012" name="Rectangle 2"/>
          <p:cNvSpPr>
            <a:spLocks noGrp="1" noChangeArrowheads="1"/>
          </p:cNvSpPr>
          <p:nvPr>
            <p:ph type="title"/>
          </p:nvPr>
        </p:nvSpPr>
        <p:spPr>
          <a:xfrm>
            <a:off x="1457895" y="548680"/>
            <a:ext cx="7794625" cy="1143000"/>
          </a:xfrm>
        </p:spPr>
        <p:txBody>
          <a:bodyPr/>
          <a:lstStyle/>
          <a:p>
            <a:pPr eaLnBrk="1" hangingPunct="1"/>
            <a:r>
              <a:rPr lang="en-AU" altLang="en-US" dirty="0" smtClean="0"/>
              <a:t>Surface receptors</a:t>
            </a:r>
          </a:p>
        </p:txBody>
      </p:sp>
      <p:pic>
        <p:nvPicPr>
          <p:cNvPr id="43014" name="Picture 4" descr="Fig_11"/>
          <p:cNvPicPr>
            <a:picLocks noChangeAspect="1" noChangeArrowheads="1"/>
          </p:cNvPicPr>
          <p:nvPr/>
        </p:nvPicPr>
        <p:blipFill>
          <a:blip r:embed="rId2">
            <a:extLst>
              <a:ext uri="{28A0092B-C50C-407E-A947-70E740481C1C}">
                <a14:useLocalDpi xmlns:a14="http://schemas.microsoft.com/office/drawing/2010/main" val="0"/>
              </a:ext>
            </a:extLst>
          </a:blip>
          <a:srcRect l="59279" r="-2148" b="-6268"/>
          <a:stretch>
            <a:fillRect/>
          </a:stretch>
        </p:blipFill>
        <p:spPr bwMode="auto">
          <a:xfrm>
            <a:off x="2195736" y="2348880"/>
            <a:ext cx="4103985" cy="372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14339"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CD6C96A8-6C02-4CC0-98D9-7217112756A6}" type="slidenum">
              <a:rPr lang="en-AU" altLang="en-US" sz="1400"/>
              <a:pPr eaLnBrk="1" hangingPunct="1"/>
              <a:t>3</a:t>
            </a:fld>
            <a:endParaRPr lang="en-AU" altLang="en-US" sz="1400"/>
          </a:p>
        </p:txBody>
      </p:sp>
      <p:sp>
        <p:nvSpPr>
          <p:cNvPr id="14340" name="Rectangle 2"/>
          <p:cNvSpPr>
            <a:spLocks noGrp="1" noChangeArrowheads="1"/>
          </p:cNvSpPr>
          <p:nvPr>
            <p:ph type="title"/>
          </p:nvPr>
        </p:nvSpPr>
        <p:spPr/>
        <p:txBody>
          <a:bodyPr/>
          <a:lstStyle/>
          <a:p>
            <a:pPr eaLnBrk="1" hangingPunct="1"/>
            <a:r>
              <a:rPr lang="en-AU" altLang="en-US" smtClean="0"/>
              <a:t>Groups of Carbohydrates</a:t>
            </a:r>
          </a:p>
        </p:txBody>
      </p:sp>
      <p:sp>
        <p:nvSpPr>
          <p:cNvPr id="14342" name="Text Box 4"/>
          <p:cNvSpPr txBox="1">
            <a:spLocks noChangeArrowheads="1"/>
          </p:cNvSpPr>
          <p:nvPr/>
        </p:nvSpPr>
        <p:spPr bwMode="auto">
          <a:xfrm>
            <a:off x="2914650" y="2276475"/>
            <a:ext cx="2881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AU" altLang="en-US"/>
              <a:t>Carbohydrates</a:t>
            </a:r>
          </a:p>
        </p:txBody>
      </p:sp>
      <p:sp>
        <p:nvSpPr>
          <p:cNvPr id="14343" name="Line 5"/>
          <p:cNvSpPr>
            <a:spLocks noChangeShapeType="1"/>
          </p:cNvSpPr>
          <p:nvPr/>
        </p:nvSpPr>
        <p:spPr bwMode="auto">
          <a:xfrm>
            <a:off x="4354513" y="2708275"/>
            <a:ext cx="0" cy="50482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4344" name="Line 6"/>
          <p:cNvSpPr>
            <a:spLocks noChangeShapeType="1"/>
          </p:cNvSpPr>
          <p:nvPr/>
        </p:nvSpPr>
        <p:spPr bwMode="auto">
          <a:xfrm>
            <a:off x="2554288" y="3213100"/>
            <a:ext cx="54737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4345" name="Line 7"/>
          <p:cNvSpPr>
            <a:spLocks noChangeShapeType="1"/>
          </p:cNvSpPr>
          <p:nvPr/>
        </p:nvSpPr>
        <p:spPr bwMode="auto">
          <a:xfrm>
            <a:off x="2554288" y="3213100"/>
            <a:ext cx="0" cy="36036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4346" name="Text Box 8"/>
          <p:cNvSpPr txBox="1">
            <a:spLocks noChangeArrowheads="1"/>
          </p:cNvSpPr>
          <p:nvPr/>
        </p:nvSpPr>
        <p:spPr bwMode="auto">
          <a:xfrm>
            <a:off x="1906588" y="3500438"/>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AU" altLang="en-US" dirty="0"/>
              <a:t>S</a:t>
            </a:r>
            <a:r>
              <a:rPr lang="en-AU" altLang="en-US" dirty="0" smtClean="0"/>
              <a:t>ugars</a:t>
            </a:r>
            <a:endParaRPr lang="en-AU" altLang="en-US" dirty="0"/>
          </a:p>
        </p:txBody>
      </p:sp>
      <p:sp>
        <p:nvSpPr>
          <p:cNvPr id="14347" name="Text Box 9"/>
          <p:cNvSpPr txBox="1">
            <a:spLocks noChangeArrowheads="1"/>
          </p:cNvSpPr>
          <p:nvPr/>
        </p:nvSpPr>
        <p:spPr bwMode="auto">
          <a:xfrm>
            <a:off x="250825" y="4406900"/>
            <a:ext cx="2665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AU" altLang="en-US"/>
              <a:t>Monosaccharides (monomers)</a:t>
            </a:r>
          </a:p>
        </p:txBody>
      </p:sp>
      <p:sp>
        <p:nvSpPr>
          <p:cNvPr id="14348" name="Text Box 10"/>
          <p:cNvSpPr txBox="1">
            <a:spLocks noChangeArrowheads="1"/>
          </p:cNvSpPr>
          <p:nvPr/>
        </p:nvSpPr>
        <p:spPr bwMode="auto">
          <a:xfrm>
            <a:off x="3562350" y="4406900"/>
            <a:ext cx="2089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AU" altLang="en-US"/>
              <a:t>Disaccharides( Dimers)</a:t>
            </a:r>
          </a:p>
        </p:txBody>
      </p:sp>
      <p:sp>
        <p:nvSpPr>
          <p:cNvPr id="14349" name="Text Box 11"/>
          <p:cNvSpPr txBox="1">
            <a:spLocks noChangeArrowheads="1"/>
          </p:cNvSpPr>
          <p:nvPr/>
        </p:nvSpPr>
        <p:spPr bwMode="auto">
          <a:xfrm>
            <a:off x="6731000" y="4335463"/>
            <a:ext cx="2520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AU" altLang="en-US"/>
              <a:t>Polysaccharides (polymers)</a:t>
            </a:r>
          </a:p>
        </p:txBody>
      </p:sp>
      <p:sp>
        <p:nvSpPr>
          <p:cNvPr id="14350" name="Line 12"/>
          <p:cNvSpPr>
            <a:spLocks noChangeShapeType="1"/>
          </p:cNvSpPr>
          <p:nvPr/>
        </p:nvSpPr>
        <p:spPr bwMode="auto">
          <a:xfrm>
            <a:off x="8027988" y="3213100"/>
            <a:ext cx="0" cy="863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4351" name="Line 13"/>
          <p:cNvSpPr>
            <a:spLocks noChangeShapeType="1"/>
          </p:cNvSpPr>
          <p:nvPr/>
        </p:nvSpPr>
        <p:spPr bwMode="auto">
          <a:xfrm>
            <a:off x="2482850" y="3933825"/>
            <a:ext cx="0" cy="28733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4352" name="Line 14"/>
          <p:cNvSpPr>
            <a:spLocks noChangeShapeType="1"/>
          </p:cNvSpPr>
          <p:nvPr/>
        </p:nvSpPr>
        <p:spPr bwMode="auto">
          <a:xfrm>
            <a:off x="1185863" y="4221163"/>
            <a:ext cx="295275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4353" name="Line 15"/>
          <p:cNvSpPr>
            <a:spLocks noChangeShapeType="1"/>
          </p:cNvSpPr>
          <p:nvPr/>
        </p:nvSpPr>
        <p:spPr bwMode="auto">
          <a:xfrm>
            <a:off x="1185863" y="4248150"/>
            <a:ext cx="0" cy="2174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4354" name="Line 16"/>
          <p:cNvSpPr>
            <a:spLocks noChangeShapeType="1"/>
          </p:cNvSpPr>
          <p:nvPr/>
        </p:nvSpPr>
        <p:spPr bwMode="auto">
          <a:xfrm>
            <a:off x="4138613" y="4249738"/>
            <a:ext cx="0" cy="21748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AU" altLang="en-US" smtClean="0"/>
              <a:t>Secondary Energy source</a:t>
            </a:r>
          </a:p>
        </p:txBody>
      </p:sp>
      <p:sp>
        <p:nvSpPr>
          <p:cNvPr id="44035" name="Footer Placeholder 3"/>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44036" name="Slide Number Placeholder 4"/>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05D186A2-7C56-47C7-BC89-608201A1BCA1}" type="slidenum">
              <a:rPr lang="en-AU" altLang="en-US" sz="1400"/>
              <a:pPr eaLnBrk="1" hangingPunct="1"/>
              <a:t>30</a:t>
            </a:fld>
            <a:endParaRPr lang="en-AU" altLang="en-US" sz="1400"/>
          </a:p>
        </p:txBody>
      </p:sp>
      <p:pic>
        <p:nvPicPr>
          <p:cNvPr id="44037" name="Picture 5" descr="aminoacids"/>
          <p:cNvPicPr>
            <a:picLocks noChangeAspect="1" noChangeArrowheads="1"/>
          </p:cNvPicPr>
          <p:nvPr/>
        </p:nvPicPr>
        <p:blipFill>
          <a:blip r:embed="rId2">
            <a:extLst>
              <a:ext uri="{28A0092B-C50C-407E-A947-70E740481C1C}">
                <a14:useLocalDpi xmlns:a14="http://schemas.microsoft.com/office/drawing/2010/main" val="0"/>
              </a:ext>
            </a:extLst>
          </a:blip>
          <a:srcRect l="9239" t="19411" r="50000" b="50000"/>
          <a:stretch>
            <a:fillRect/>
          </a:stretch>
        </p:blipFill>
        <p:spPr bwMode="auto">
          <a:xfrm>
            <a:off x="19050" y="2708275"/>
            <a:ext cx="3609975"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Content Placeholder 6" descr="aminoacid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3817" t="19411" r="50000" b="50000"/>
          <a:stretch>
            <a:fillRect/>
          </a:stretch>
        </p:blipFill>
        <p:spPr>
          <a:xfrm>
            <a:off x="5580063" y="2708275"/>
            <a:ext cx="2393950" cy="2098675"/>
          </a:xfrm>
          <a:noFill/>
        </p:spPr>
      </p:pic>
      <p:cxnSp>
        <p:nvCxnSpPr>
          <p:cNvPr id="44039" name="Straight Arrow Connector 8"/>
          <p:cNvCxnSpPr>
            <a:cxnSpLocks noChangeShapeType="1"/>
          </p:cNvCxnSpPr>
          <p:nvPr/>
        </p:nvCxnSpPr>
        <p:spPr bwMode="auto">
          <a:xfrm>
            <a:off x="3851275" y="3725863"/>
            <a:ext cx="1152525" cy="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44040" name="Straight Arrow Connector 9"/>
          <p:cNvCxnSpPr>
            <a:cxnSpLocks noChangeShapeType="1"/>
          </p:cNvCxnSpPr>
          <p:nvPr/>
        </p:nvCxnSpPr>
        <p:spPr bwMode="auto">
          <a:xfrm>
            <a:off x="6804025" y="4976813"/>
            <a:ext cx="0" cy="936625"/>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44041" name="TextBox 11"/>
          <p:cNvSpPr txBox="1">
            <a:spLocks noChangeArrowheads="1"/>
          </p:cNvSpPr>
          <p:nvPr/>
        </p:nvSpPr>
        <p:spPr bwMode="auto">
          <a:xfrm>
            <a:off x="5867400" y="5892800"/>
            <a:ext cx="302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a:t>respiration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46083"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392C26E6-2675-42D4-B8A6-4796ED38BC55}" type="slidenum">
              <a:rPr lang="en-AU" altLang="en-US" sz="1400"/>
              <a:pPr eaLnBrk="1" hangingPunct="1"/>
              <a:t>31</a:t>
            </a:fld>
            <a:endParaRPr lang="en-AU" altLang="en-US" sz="1400"/>
          </a:p>
        </p:txBody>
      </p:sp>
      <p:sp>
        <p:nvSpPr>
          <p:cNvPr id="46084" name="Rectangle 2"/>
          <p:cNvSpPr>
            <a:spLocks noGrp="1" noChangeArrowheads="1"/>
          </p:cNvSpPr>
          <p:nvPr>
            <p:ph type="title"/>
          </p:nvPr>
        </p:nvSpPr>
        <p:spPr/>
        <p:txBody>
          <a:bodyPr/>
          <a:lstStyle/>
          <a:p>
            <a:pPr eaLnBrk="1" hangingPunct="1"/>
            <a:r>
              <a:rPr lang="en-AU" altLang="en-US" smtClean="0"/>
              <a:t>Lipids</a:t>
            </a:r>
          </a:p>
        </p:txBody>
      </p:sp>
      <p:sp>
        <p:nvSpPr>
          <p:cNvPr id="19461" name="Rectangle 3"/>
          <p:cNvSpPr>
            <a:spLocks noGrp="1" noChangeArrowheads="1"/>
          </p:cNvSpPr>
          <p:nvPr>
            <p:ph type="body" idx="1"/>
          </p:nvPr>
        </p:nvSpPr>
        <p:spPr>
          <a:xfrm>
            <a:off x="684213" y="2005013"/>
            <a:ext cx="8459787" cy="4724400"/>
          </a:xfrm>
        </p:spPr>
        <p:txBody>
          <a:bodyPr/>
          <a:lstStyle/>
          <a:p>
            <a:pPr eaLnBrk="1" hangingPunct="1">
              <a:lnSpc>
                <a:spcPct val="80000"/>
              </a:lnSpc>
            </a:pPr>
            <a:r>
              <a:rPr lang="en-AU" altLang="en-US" sz="2400" dirty="0" smtClean="0"/>
              <a:t>Comprising </a:t>
            </a:r>
            <a:r>
              <a:rPr lang="en-AU" altLang="en-US" sz="2400" dirty="0" smtClean="0"/>
              <a:t>elements C, H, O </a:t>
            </a:r>
          </a:p>
          <a:p>
            <a:pPr eaLnBrk="1" hangingPunct="1">
              <a:lnSpc>
                <a:spcPct val="80000"/>
              </a:lnSpc>
              <a:buFont typeface="Wingdings" panose="05000000000000000000" pitchFamily="2" charset="2"/>
              <a:buNone/>
            </a:pPr>
            <a:endParaRPr lang="en-AU" altLang="en-US" sz="2400" dirty="0" smtClean="0"/>
          </a:p>
          <a:p>
            <a:pPr eaLnBrk="1" hangingPunct="1">
              <a:lnSpc>
                <a:spcPct val="80000"/>
              </a:lnSpc>
            </a:pPr>
            <a:r>
              <a:rPr lang="en-US" altLang="en-US" sz="2400" dirty="0" smtClean="0">
                <a:solidFill>
                  <a:srgbClr val="FF0000"/>
                </a:solidFill>
              </a:rPr>
              <a:t>Lipids</a:t>
            </a:r>
            <a:r>
              <a:rPr lang="en-US" altLang="en-US" sz="2400" dirty="0" smtClean="0"/>
              <a:t> are loosely defined as groups of organic molecules that are insoluble in water. Their chemical formula vary considerably.</a:t>
            </a:r>
          </a:p>
          <a:p>
            <a:pPr eaLnBrk="1" hangingPunct="1">
              <a:lnSpc>
                <a:spcPct val="80000"/>
              </a:lnSpc>
            </a:pPr>
            <a:endParaRPr lang="en-US" altLang="en-US" sz="2400" dirty="0" smtClean="0"/>
          </a:p>
          <a:p>
            <a:pPr eaLnBrk="1" hangingPunct="1">
              <a:lnSpc>
                <a:spcPct val="80000"/>
              </a:lnSpc>
            </a:pPr>
            <a:r>
              <a:rPr lang="en-US" altLang="en-US" sz="2400" dirty="0" smtClean="0"/>
              <a:t>Include:  </a:t>
            </a:r>
          </a:p>
          <a:p>
            <a:pPr lvl="1" eaLnBrk="1" hangingPunct="1">
              <a:lnSpc>
                <a:spcPct val="80000"/>
              </a:lnSpc>
            </a:pPr>
            <a:r>
              <a:rPr lang="en-US" altLang="en-US" sz="2000" dirty="0" smtClean="0"/>
              <a:t>fats </a:t>
            </a:r>
          </a:p>
          <a:p>
            <a:pPr lvl="1" eaLnBrk="1" hangingPunct="1">
              <a:lnSpc>
                <a:spcPct val="80000"/>
              </a:lnSpc>
            </a:pPr>
            <a:r>
              <a:rPr lang="en-US" altLang="en-US" sz="2000" dirty="0" smtClean="0"/>
              <a:t>oils</a:t>
            </a:r>
          </a:p>
          <a:p>
            <a:pPr lvl="1" eaLnBrk="1" hangingPunct="1">
              <a:lnSpc>
                <a:spcPct val="80000"/>
              </a:lnSpc>
            </a:pPr>
            <a:r>
              <a:rPr lang="en-US" altLang="en-US" sz="2000" dirty="0" smtClean="0"/>
              <a:t>Waxes</a:t>
            </a:r>
          </a:p>
          <a:p>
            <a:pPr lvl="1" eaLnBrk="1" hangingPunct="1">
              <a:lnSpc>
                <a:spcPct val="80000"/>
              </a:lnSpc>
            </a:pPr>
            <a:r>
              <a:rPr lang="en-US" altLang="en-US" sz="2000" dirty="0" smtClean="0"/>
              <a:t>Phospholipids</a:t>
            </a:r>
          </a:p>
          <a:p>
            <a:pPr lvl="1" eaLnBrk="1" hangingPunct="1">
              <a:lnSpc>
                <a:spcPct val="80000"/>
              </a:lnSpc>
            </a:pPr>
            <a:r>
              <a:rPr lang="en-US" altLang="en-US" sz="2000" dirty="0" smtClean="0"/>
              <a:t>steroids: sex hormones and cholesterol</a:t>
            </a:r>
          </a:p>
          <a:p>
            <a:pPr lvl="1" eaLnBrk="1" hangingPunct="1">
              <a:lnSpc>
                <a:spcPct val="80000"/>
              </a:lnSpc>
            </a:pPr>
            <a:r>
              <a:rPr lang="en-US" altLang="en-US" sz="2000" dirty="0" smtClean="0"/>
              <a:t>some vitamins</a:t>
            </a:r>
          </a:p>
          <a:p>
            <a:pPr lvl="1" eaLnBrk="1" hangingPunct="1">
              <a:lnSpc>
                <a:spcPct val="80000"/>
              </a:lnSpc>
            </a:pPr>
            <a:r>
              <a:rPr lang="en-US" altLang="en-US" sz="2000" dirty="0" smtClean="0"/>
              <a:t>glycolipids (lipids with carbohydrates attached)</a:t>
            </a:r>
          </a:p>
          <a:p>
            <a:pPr eaLnBrk="1" hangingPunct="1">
              <a:lnSpc>
                <a:spcPct val="80000"/>
              </a:lnSpc>
              <a:buFont typeface="Wingdings" panose="05000000000000000000" pitchFamily="2" charset="2"/>
              <a:buNone/>
            </a:pPr>
            <a:endParaRPr lang="en-AU" altLang="en-US" sz="2400" dirty="0" smtClean="0"/>
          </a:p>
          <a:p>
            <a:pPr eaLnBrk="1" hangingPunct="1">
              <a:lnSpc>
                <a:spcPct val="80000"/>
              </a:lnSpc>
            </a:pPr>
            <a:endParaRPr lang="en-AU" altLang="en-US" sz="2400" dirty="0" smtClean="0"/>
          </a:p>
          <a:p>
            <a:pPr eaLnBrk="1" hangingPunct="1">
              <a:lnSpc>
                <a:spcPct val="80000"/>
              </a:lnSpc>
              <a:buFont typeface="Wingdings" panose="05000000000000000000" pitchFamily="2" charset="2"/>
              <a:buNone/>
            </a:pPr>
            <a:endParaRPr lang="en-AU" alt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6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6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6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6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6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61">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6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47107"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55D71F86-419B-47CF-8739-A9AF06F8B224}" type="slidenum">
              <a:rPr lang="en-AU" altLang="en-US" sz="1400"/>
              <a:pPr eaLnBrk="1" hangingPunct="1"/>
              <a:t>32</a:t>
            </a:fld>
            <a:endParaRPr lang="en-AU" altLang="en-US" sz="1400"/>
          </a:p>
        </p:txBody>
      </p:sp>
      <p:sp>
        <p:nvSpPr>
          <p:cNvPr id="47108" name="Rectangle 2"/>
          <p:cNvSpPr>
            <a:spLocks noGrp="1" noChangeArrowheads="1"/>
          </p:cNvSpPr>
          <p:nvPr>
            <p:ph type="title"/>
          </p:nvPr>
        </p:nvSpPr>
        <p:spPr>
          <a:xfrm>
            <a:off x="1187450" y="549275"/>
            <a:ext cx="7794625" cy="1143000"/>
          </a:xfrm>
        </p:spPr>
        <p:txBody>
          <a:bodyPr/>
          <a:lstStyle/>
          <a:p>
            <a:pPr eaLnBrk="1" hangingPunct="1"/>
            <a:r>
              <a:rPr lang="en-US" altLang="en-US" smtClean="0"/>
              <a:t>Lipid structure</a:t>
            </a:r>
          </a:p>
        </p:txBody>
      </p:sp>
      <p:sp>
        <p:nvSpPr>
          <p:cNvPr id="47109" name="Rectangle 3"/>
          <p:cNvSpPr>
            <a:spLocks noGrp="1" noChangeArrowheads="1"/>
          </p:cNvSpPr>
          <p:nvPr>
            <p:ph type="body" idx="1"/>
          </p:nvPr>
        </p:nvSpPr>
        <p:spPr>
          <a:xfrm>
            <a:off x="467544" y="1916831"/>
            <a:ext cx="8371656" cy="5414243"/>
          </a:xfrm>
        </p:spPr>
        <p:txBody>
          <a:bodyPr/>
          <a:lstStyle/>
          <a:p>
            <a:pPr eaLnBrk="1" hangingPunct="1"/>
            <a:r>
              <a:rPr lang="en-US" altLang="en-US" dirty="0" smtClean="0"/>
              <a:t>Most lipids are composed of a of glycerol molecule with attached fatty acids </a:t>
            </a:r>
          </a:p>
        </p:txBody>
      </p:sp>
      <p:sp>
        <p:nvSpPr>
          <p:cNvPr id="47110" name="Text Box 6"/>
          <p:cNvSpPr txBox="1">
            <a:spLocks noChangeArrowheads="1"/>
          </p:cNvSpPr>
          <p:nvPr/>
        </p:nvSpPr>
        <p:spPr bwMode="auto">
          <a:xfrm>
            <a:off x="5940425" y="3500438"/>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AU" altLang="en-US" b="1">
                <a:solidFill>
                  <a:srgbClr val="FF0000"/>
                </a:solidFill>
              </a:rPr>
              <a:t>Triglyceride</a:t>
            </a:r>
          </a:p>
        </p:txBody>
      </p:sp>
      <p:sp>
        <p:nvSpPr>
          <p:cNvPr id="47111" name="Text Box 7"/>
          <p:cNvSpPr txBox="1">
            <a:spLocks noChangeArrowheads="1"/>
          </p:cNvSpPr>
          <p:nvPr/>
        </p:nvSpPr>
        <p:spPr bwMode="auto">
          <a:xfrm>
            <a:off x="611188" y="4862513"/>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AU" altLang="en-US" b="1">
                <a:solidFill>
                  <a:srgbClr val="FF0000"/>
                </a:solidFill>
              </a:rPr>
              <a:t>Phospholipid</a:t>
            </a:r>
          </a:p>
        </p:txBody>
      </p:sp>
      <p:sp>
        <p:nvSpPr>
          <p:cNvPr id="47112" name="Line 8"/>
          <p:cNvSpPr>
            <a:spLocks noChangeShapeType="1"/>
          </p:cNvSpPr>
          <p:nvPr/>
        </p:nvSpPr>
        <p:spPr bwMode="auto">
          <a:xfrm>
            <a:off x="706438" y="4675188"/>
            <a:ext cx="7466012" cy="4762"/>
          </a:xfrm>
          <a:prstGeom prst="line">
            <a:avLst/>
          </a:prstGeom>
          <a:noFill/>
          <a:ln w="38100">
            <a:solidFill>
              <a:srgbClr val="FF0000"/>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 name="Rectangle 1"/>
          <p:cNvSpPr/>
          <p:nvPr/>
        </p:nvSpPr>
        <p:spPr bwMode="auto">
          <a:xfrm>
            <a:off x="1403648" y="3356992"/>
            <a:ext cx="648072" cy="1008682"/>
          </a:xfrm>
          <a:prstGeom prst="rect">
            <a:avLst/>
          </a:prstGeom>
          <a:solidFill>
            <a:srgbClr val="0000FF"/>
          </a:solidFill>
          <a:ln w="9525" cap="flat" cmpd="sng" algn="ctr">
            <a:noFill/>
            <a:prstDash val="solid"/>
            <a:miter lim="800000"/>
            <a:headEnd type="none" w="med" len="med"/>
            <a:tailEnd type="none" w="med" len="med"/>
          </a:ln>
          <a:effectLst/>
        </p:spPr>
        <p:txBody>
          <a:bodyPr vert="vert270" wrap="none"/>
          <a:lstStyle/>
          <a:p>
            <a:pPr algn="ctr">
              <a:defRPr/>
            </a:pPr>
            <a:r>
              <a:rPr lang="en-AU" sz="1800" dirty="0">
                <a:solidFill>
                  <a:schemeClr val="bg1"/>
                </a:solidFill>
              </a:rPr>
              <a:t>Glycerol</a:t>
            </a:r>
          </a:p>
        </p:txBody>
      </p:sp>
      <p:cxnSp>
        <p:nvCxnSpPr>
          <p:cNvPr id="47114" name="Straight Connector 3"/>
          <p:cNvCxnSpPr>
            <a:cxnSpLocks noChangeShapeType="1"/>
          </p:cNvCxnSpPr>
          <p:nvPr/>
        </p:nvCxnSpPr>
        <p:spPr bwMode="auto">
          <a:xfrm>
            <a:off x="2051050" y="3502025"/>
            <a:ext cx="288925" cy="0"/>
          </a:xfrm>
          <a:prstGeom prst="line">
            <a:avLst/>
          </a:prstGeom>
          <a:noFill/>
          <a:ln w="38100" algn="ctr">
            <a:solidFill>
              <a:srgbClr val="FF0000"/>
            </a:solidFill>
            <a:miter lim="800000"/>
            <a:headEnd/>
            <a:tailEnd/>
          </a:ln>
          <a:extLst>
            <a:ext uri="{909E8E84-426E-40DD-AFC4-6F175D3DCCD1}">
              <a14:hiddenFill xmlns:a14="http://schemas.microsoft.com/office/drawing/2010/main">
                <a:noFill/>
              </a14:hiddenFill>
            </a:ext>
          </a:extLst>
        </p:spPr>
      </p:cxnSp>
      <p:cxnSp>
        <p:nvCxnSpPr>
          <p:cNvPr id="47115" name="Straight Connector 13"/>
          <p:cNvCxnSpPr>
            <a:cxnSpLocks noChangeShapeType="1"/>
          </p:cNvCxnSpPr>
          <p:nvPr/>
        </p:nvCxnSpPr>
        <p:spPr bwMode="auto">
          <a:xfrm>
            <a:off x="2051050" y="3849688"/>
            <a:ext cx="288925" cy="0"/>
          </a:xfrm>
          <a:prstGeom prst="line">
            <a:avLst/>
          </a:prstGeom>
          <a:noFill/>
          <a:ln w="38100" algn="ctr">
            <a:solidFill>
              <a:srgbClr val="FF0000"/>
            </a:solidFill>
            <a:miter lim="800000"/>
            <a:headEnd/>
            <a:tailEnd/>
          </a:ln>
          <a:extLst>
            <a:ext uri="{909E8E84-426E-40DD-AFC4-6F175D3DCCD1}">
              <a14:hiddenFill xmlns:a14="http://schemas.microsoft.com/office/drawing/2010/main">
                <a:noFill/>
              </a14:hiddenFill>
            </a:ext>
          </a:extLst>
        </p:spPr>
      </p:cxnSp>
      <p:cxnSp>
        <p:nvCxnSpPr>
          <p:cNvPr id="47116" name="Straight Connector 14"/>
          <p:cNvCxnSpPr>
            <a:cxnSpLocks noChangeShapeType="1"/>
          </p:cNvCxnSpPr>
          <p:nvPr/>
        </p:nvCxnSpPr>
        <p:spPr bwMode="auto">
          <a:xfrm>
            <a:off x="2051050" y="4221163"/>
            <a:ext cx="288925" cy="0"/>
          </a:xfrm>
          <a:prstGeom prst="line">
            <a:avLst/>
          </a:prstGeom>
          <a:noFill/>
          <a:ln w="38100" algn="ctr">
            <a:solidFill>
              <a:srgbClr val="FF0000"/>
            </a:solidFill>
            <a:miter lim="800000"/>
            <a:headEnd/>
            <a:tailEnd/>
          </a:ln>
          <a:extLst>
            <a:ext uri="{909E8E84-426E-40DD-AFC4-6F175D3DCCD1}">
              <a14:hiddenFill xmlns:a14="http://schemas.microsoft.com/office/drawing/2010/main">
                <a:noFill/>
              </a14:hiddenFill>
            </a:ext>
          </a:extLst>
        </p:spPr>
      </p:cxnSp>
      <p:sp>
        <p:nvSpPr>
          <p:cNvPr id="47117" name="Rectangle 17"/>
          <p:cNvSpPr>
            <a:spLocks noChangeArrowheads="1"/>
          </p:cNvSpPr>
          <p:nvPr/>
        </p:nvSpPr>
        <p:spPr bwMode="auto">
          <a:xfrm>
            <a:off x="2327275" y="4100513"/>
            <a:ext cx="3097213" cy="215900"/>
          </a:xfrm>
          <a:prstGeom prst="rect">
            <a:avLst/>
          </a:prstGeom>
          <a:solidFill>
            <a:srgbClr val="7030A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AU" altLang="en-US" sz="1100" b="1">
                <a:solidFill>
                  <a:schemeClr val="bg1"/>
                </a:solidFill>
              </a:rPr>
              <a:t>Fatty acid</a:t>
            </a:r>
          </a:p>
        </p:txBody>
      </p:sp>
      <p:sp>
        <p:nvSpPr>
          <p:cNvPr id="47118" name="Rectangle 18"/>
          <p:cNvSpPr>
            <a:spLocks noChangeArrowheads="1"/>
          </p:cNvSpPr>
          <p:nvPr/>
        </p:nvSpPr>
        <p:spPr bwMode="auto">
          <a:xfrm>
            <a:off x="2327275" y="3741738"/>
            <a:ext cx="3097213" cy="215900"/>
          </a:xfrm>
          <a:prstGeom prst="rect">
            <a:avLst/>
          </a:prstGeom>
          <a:solidFill>
            <a:srgbClr val="00B05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AU" altLang="en-US" sz="1100" b="1">
                <a:solidFill>
                  <a:schemeClr val="bg1"/>
                </a:solidFill>
              </a:rPr>
              <a:t>Fatty acid</a:t>
            </a:r>
          </a:p>
        </p:txBody>
      </p:sp>
      <p:sp>
        <p:nvSpPr>
          <p:cNvPr id="47119" name="Rectangle 19"/>
          <p:cNvSpPr>
            <a:spLocks noChangeArrowheads="1"/>
          </p:cNvSpPr>
          <p:nvPr/>
        </p:nvSpPr>
        <p:spPr bwMode="auto">
          <a:xfrm>
            <a:off x="2339975" y="3381375"/>
            <a:ext cx="3095625" cy="215900"/>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AU" altLang="en-US" sz="1100" b="1">
                <a:solidFill>
                  <a:schemeClr val="bg1"/>
                </a:solidFill>
              </a:rPr>
              <a:t>Fatty acid</a:t>
            </a:r>
          </a:p>
        </p:txBody>
      </p:sp>
      <p:sp>
        <p:nvSpPr>
          <p:cNvPr id="6" name="TextBox 5"/>
          <p:cNvSpPr txBox="1">
            <a:spLocks noChangeArrowheads="1"/>
          </p:cNvSpPr>
          <p:nvPr/>
        </p:nvSpPr>
        <p:spPr bwMode="auto">
          <a:xfrm>
            <a:off x="971550" y="2924175"/>
            <a:ext cx="1871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a:t>GLYCEROL</a:t>
            </a:r>
          </a:p>
        </p:txBody>
      </p:sp>
      <p:sp>
        <p:nvSpPr>
          <p:cNvPr id="22" name="TextBox 21"/>
          <p:cNvSpPr txBox="1">
            <a:spLocks noChangeArrowheads="1"/>
          </p:cNvSpPr>
          <p:nvPr/>
        </p:nvSpPr>
        <p:spPr bwMode="auto">
          <a:xfrm>
            <a:off x="2987675" y="2967038"/>
            <a:ext cx="2124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dirty="0"/>
              <a:t>FATTY ACIDS</a:t>
            </a:r>
          </a:p>
        </p:txBody>
      </p:sp>
      <p:sp>
        <p:nvSpPr>
          <p:cNvPr id="24" name="Rectangle 23"/>
          <p:cNvSpPr/>
          <p:nvPr/>
        </p:nvSpPr>
        <p:spPr bwMode="auto">
          <a:xfrm>
            <a:off x="3203798" y="5156622"/>
            <a:ext cx="648072" cy="1008682"/>
          </a:xfrm>
          <a:prstGeom prst="rect">
            <a:avLst/>
          </a:prstGeom>
          <a:solidFill>
            <a:srgbClr val="0000FF"/>
          </a:solidFill>
          <a:ln w="9525" cap="flat" cmpd="sng" algn="ctr">
            <a:noFill/>
            <a:prstDash val="solid"/>
            <a:miter lim="800000"/>
            <a:headEnd type="none" w="med" len="med"/>
            <a:tailEnd type="none" w="med" len="med"/>
          </a:ln>
          <a:effectLst/>
        </p:spPr>
        <p:txBody>
          <a:bodyPr vert="vert270" wrap="none"/>
          <a:lstStyle/>
          <a:p>
            <a:pPr algn="ctr">
              <a:defRPr/>
            </a:pPr>
            <a:r>
              <a:rPr lang="en-AU" sz="1800" dirty="0">
                <a:solidFill>
                  <a:schemeClr val="bg1"/>
                </a:solidFill>
              </a:rPr>
              <a:t>Glycerol</a:t>
            </a:r>
          </a:p>
        </p:txBody>
      </p:sp>
      <p:cxnSp>
        <p:nvCxnSpPr>
          <p:cNvPr id="47123" name="Straight Connector 24"/>
          <p:cNvCxnSpPr>
            <a:cxnSpLocks noChangeShapeType="1"/>
          </p:cNvCxnSpPr>
          <p:nvPr/>
        </p:nvCxnSpPr>
        <p:spPr bwMode="auto">
          <a:xfrm>
            <a:off x="3851275" y="5300663"/>
            <a:ext cx="288925" cy="0"/>
          </a:xfrm>
          <a:prstGeom prst="line">
            <a:avLst/>
          </a:prstGeom>
          <a:noFill/>
          <a:ln w="38100" algn="ctr">
            <a:solidFill>
              <a:srgbClr val="FF0000"/>
            </a:solidFill>
            <a:miter lim="800000"/>
            <a:headEnd/>
            <a:tailEnd/>
          </a:ln>
          <a:extLst>
            <a:ext uri="{909E8E84-426E-40DD-AFC4-6F175D3DCCD1}">
              <a14:hiddenFill xmlns:a14="http://schemas.microsoft.com/office/drawing/2010/main">
                <a:noFill/>
              </a14:hiddenFill>
            </a:ext>
          </a:extLst>
        </p:spPr>
      </p:cxnSp>
      <p:cxnSp>
        <p:nvCxnSpPr>
          <p:cNvPr id="47124" name="Straight Connector 25"/>
          <p:cNvCxnSpPr>
            <a:cxnSpLocks noChangeShapeType="1"/>
          </p:cNvCxnSpPr>
          <p:nvPr/>
        </p:nvCxnSpPr>
        <p:spPr bwMode="auto">
          <a:xfrm>
            <a:off x="3851275" y="5649913"/>
            <a:ext cx="288925" cy="0"/>
          </a:xfrm>
          <a:prstGeom prst="line">
            <a:avLst/>
          </a:prstGeom>
          <a:noFill/>
          <a:ln w="38100" algn="ctr">
            <a:solidFill>
              <a:srgbClr val="FF0000"/>
            </a:solidFill>
            <a:miter lim="800000"/>
            <a:headEnd/>
            <a:tailEnd/>
          </a:ln>
          <a:extLst>
            <a:ext uri="{909E8E84-426E-40DD-AFC4-6F175D3DCCD1}">
              <a14:hiddenFill xmlns:a14="http://schemas.microsoft.com/office/drawing/2010/main">
                <a:noFill/>
              </a14:hiddenFill>
            </a:ext>
          </a:extLst>
        </p:spPr>
      </p:cxnSp>
      <p:sp>
        <p:nvSpPr>
          <p:cNvPr id="47125" name="Rectangle 28"/>
          <p:cNvSpPr>
            <a:spLocks noChangeArrowheads="1"/>
          </p:cNvSpPr>
          <p:nvPr/>
        </p:nvSpPr>
        <p:spPr bwMode="auto">
          <a:xfrm>
            <a:off x="4127500" y="5540375"/>
            <a:ext cx="3097213" cy="215900"/>
          </a:xfrm>
          <a:prstGeom prst="rect">
            <a:avLst/>
          </a:prstGeom>
          <a:solidFill>
            <a:srgbClr val="00B05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AU" altLang="en-US" sz="1100" b="1">
                <a:solidFill>
                  <a:schemeClr val="bg1"/>
                </a:solidFill>
              </a:rPr>
              <a:t>Fatty acid</a:t>
            </a:r>
          </a:p>
        </p:txBody>
      </p:sp>
      <p:sp>
        <p:nvSpPr>
          <p:cNvPr id="47126" name="Rectangle 29"/>
          <p:cNvSpPr>
            <a:spLocks noChangeArrowheads="1"/>
          </p:cNvSpPr>
          <p:nvPr/>
        </p:nvSpPr>
        <p:spPr bwMode="auto">
          <a:xfrm>
            <a:off x="4140200" y="5180013"/>
            <a:ext cx="3095625" cy="215900"/>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AU" altLang="en-US" sz="1100" b="1">
                <a:solidFill>
                  <a:schemeClr val="bg1"/>
                </a:solidFill>
              </a:rPr>
              <a:t>Fatty acid</a:t>
            </a:r>
          </a:p>
        </p:txBody>
      </p:sp>
      <p:cxnSp>
        <p:nvCxnSpPr>
          <p:cNvPr id="47127" name="Straight Connector 30"/>
          <p:cNvCxnSpPr>
            <a:cxnSpLocks noChangeShapeType="1"/>
          </p:cNvCxnSpPr>
          <p:nvPr/>
        </p:nvCxnSpPr>
        <p:spPr bwMode="auto">
          <a:xfrm>
            <a:off x="2916238" y="5949950"/>
            <a:ext cx="287337" cy="0"/>
          </a:xfrm>
          <a:prstGeom prst="line">
            <a:avLst/>
          </a:prstGeom>
          <a:noFill/>
          <a:ln w="38100" algn="ctr">
            <a:solidFill>
              <a:srgbClr val="FF0000"/>
            </a:solidFill>
            <a:miter lim="800000"/>
            <a:headEnd/>
            <a:tailEnd/>
          </a:ln>
          <a:extLst>
            <a:ext uri="{909E8E84-426E-40DD-AFC4-6F175D3DCCD1}">
              <a14:hiddenFill xmlns:a14="http://schemas.microsoft.com/office/drawing/2010/main">
                <a:noFill/>
              </a14:hiddenFill>
            </a:ext>
          </a:extLst>
        </p:spPr>
      </p:cxnSp>
      <p:sp>
        <p:nvSpPr>
          <p:cNvPr id="47128" name="Oval 6"/>
          <p:cNvSpPr>
            <a:spLocks noChangeArrowheads="1"/>
          </p:cNvSpPr>
          <p:nvPr/>
        </p:nvSpPr>
        <p:spPr bwMode="auto">
          <a:xfrm>
            <a:off x="2208213" y="5600700"/>
            <a:ext cx="792162" cy="720725"/>
          </a:xfrm>
          <a:prstGeom prst="ellipse">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a:t>PO</a:t>
            </a:r>
            <a:r>
              <a:rPr lang="en-AU" altLang="en-US" baseline="-25000"/>
              <a:t>4</a:t>
            </a:r>
          </a:p>
        </p:txBody>
      </p:sp>
      <p:grpSp>
        <p:nvGrpSpPr>
          <p:cNvPr id="12" name="Group 11"/>
          <p:cNvGrpSpPr>
            <a:grpSpLocks/>
          </p:cNvGrpSpPr>
          <p:nvPr/>
        </p:nvGrpSpPr>
        <p:grpSpPr bwMode="auto">
          <a:xfrm>
            <a:off x="1655763" y="6165850"/>
            <a:ext cx="1908175" cy="576263"/>
            <a:chOff x="1655676" y="6165304"/>
            <a:chExt cx="1908212" cy="576064"/>
          </a:xfrm>
        </p:grpSpPr>
        <p:sp>
          <p:nvSpPr>
            <p:cNvPr id="47135" name="TextBox 7"/>
            <p:cNvSpPr txBox="1">
              <a:spLocks noChangeArrowheads="1"/>
            </p:cNvSpPr>
            <p:nvPr/>
          </p:nvSpPr>
          <p:spPr bwMode="auto">
            <a:xfrm>
              <a:off x="1655676" y="6464369"/>
              <a:ext cx="19082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200"/>
                <a:t>HYDROPHYLIC END </a:t>
              </a:r>
            </a:p>
          </p:txBody>
        </p:sp>
        <p:cxnSp>
          <p:nvCxnSpPr>
            <p:cNvPr id="47136" name="Straight Connector 9"/>
            <p:cNvCxnSpPr>
              <a:cxnSpLocks noChangeShapeType="1"/>
            </p:cNvCxnSpPr>
            <p:nvPr/>
          </p:nvCxnSpPr>
          <p:spPr bwMode="auto">
            <a:xfrm flipV="1">
              <a:off x="2603812" y="6165304"/>
              <a:ext cx="0" cy="299242"/>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grpSp>
      <p:grpSp>
        <p:nvGrpSpPr>
          <p:cNvPr id="13" name="Group 12"/>
          <p:cNvGrpSpPr>
            <a:grpSpLocks/>
          </p:cNvGrpSpPr>
          <p:nvPr/>
        </p:nvGrpSpPr>
        <p:grpSpPr bwMode="auto">
          <a:xfrm>
            <a:off x="5940425" y="4797425"/>
            <a:ext cx="1908175" cy="533400"/>
            <a:chOff x="5940425" y="4797152"/>
            <a:chExt cx="1908212" cy="533107"/>
          </a:xfrm>
        </p:grpSpPr>
        <p:sp>
          <p:nvSpPr>
            <p:cNvPr id="47133" name="TextBox 33"/>
            <p:cNvSpPr txBox="1">
              <a:spLocks noChangeArrowheads="1"/>
            </p:cNvSpPr>
            <p:nvPr/>
          </p:nvSpPr>
          <p:spPr bwMode="auto">
            <a:xfrm>
              <a:off x="5940425" y="4797152"/>
              <a:ext cx="19082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200"/>
                <a:t>HYDROPHOBIC END </a:t>
              </a:r>
            </a:p>
          </p:txBody>
        </p:sp>
        <p:cxnSp>
          <p:nvCxnSpPr>
            <p:cNvPr id="47134" name="Straight Connector 37"/>
            <p:cNvCxnSpPr>
              <a:cxnSpLocks noChangeShapeType="1"/>
            </p:cNvCxnSpPr>
            <p:nvPr/>
          </p:nvCxnSpPr>
          <p:spPr bwMode="auto">
            <a:xfrm flipV="1">
              <a:off x="6894531" y="5031017"/>
              <a:ext cx="0" cy="299242"/>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grpSp>
      <p:sp>
        <p:nvSpPr>
          <p:cNvPr id="41" name="TextBox 40"/>
          <p:cNvSpPr txBox="1">
            <a:spLocks noChangeArrowheads="1"/>
          </p:cNvSpPr>
          <p:nvPr/>
        </p:nvSpPr>
        <p:spPr bwMode="auto">
          <a:xfrm>
            <a:off x="2843213" y="4745038"/>
            <a:ext cx="1871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a:t>GLYCEROL</a:t>
            </a:r>
          </a:p>
        </p:txBody>
      </p:sp>
      <p:sp>
        <p:nvSpPr>
          <p:cNvPr id="42" name="TextBox 41"/>
          <p:cNvSpPr txBox="1">
            <a:spLocks noChangeArrowheads="1"/>
          </p:cNvSpPr>
          <p:nvPr/>
        </p:nvSpPr>
        <p:spPr bwMode="auto">
          <a:xfrm>
            <a:off x="4932363" y="5861050"/>
            <a:ext cx="2124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a:t>FATTY ACIDS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Lipid structure</a:t>
            </a:r>
            <a:endParaRPr lang="en-AU" altLang="en-US" smtClean="0"/>
          </a:p>
        </p:txBody>
      </p:sp>
      <p:sp>
        <p:nvSpPr>
          <p:cNvPr id="48131" name="Content Placeholder 2"/>
          <p:cNvSpPr>
            <a:spLocks noGrp="1"/>
          </p:cNvSpPr>
          <p:nvPr>
            <p:ph idx="1"/>
          </p:nvPr>
        </p:nvSpPr>
        <p:spPr/>
        <p:txBody>
          <a:bodyPr/>
          <a:lstStyle/>
          <a:p>
            <a:r>
              <a:rPr lang="en-AU" altLang="en-US" smtClean="0"/>
              <a:t>Some lipids have a four ringed structure</a:t>
            </a:r>
          </a:p>
          <a:p>
            <a:r>
              <a:rPr lang="en-AU" altLang="en-US" smtClean="0"/>
              <a:t>Eg. Cholesterol and other lipids that are derived from cholesterol</a:t>
            </a:r>
          </a:p>
          <a:p>
            <a:endParaRPr lang="en-AU" altLang="en-US" smtClean="0"/>
          </a:p>
        </p:txBody>
      </p:sp>
      <p:sp>
        <p:nvSpPr>
          <p:cNvPr id="48132" name="Footer Placeholder 3"/>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48133" name="Slide Number Placeholder 4"/>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0356BBF7-95C9-41E3-8A92-C4B05DC774F6}" type="slidenum">
              <a:rPr lang="en-AU" altLang="en-US" sz="1400"/>
              <a:pPr eaLnBrk="1" hangingPunct="1"/>
              <a:t>33</a:t>
            </a:fld>
            <a:endParaRPr lang="en-AU" altLang="en-US" sz="1400"/>
          </a:p>
        </p:txBody>
      </p:sp>
      <p:pic>
        <p:nvPicPr>
          <p:cNvPr id="48134" name="Picture 2" descr="http://upload.wikimedia.org/wikipedia/commons/thumb/2/20/Common_lipids_lmaps.png/450px-Common_lipids_lmap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b="70276"/>
          <a:stretch>
            <a:fillRect/>
          </a:stretch>
        </p:blipFill>
        <p:spPr bwMode="auto">
          <a:xfrm>
            <a:off x="1835150" y="4005263"/>
            <a:ext cx="603567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AU" altLang="en-US" smtClean="0"/>
              <a:t>Steroid Hormones</a:t>
            </a:r>
          </a:p>
        </p:txBody>
      </p:sp>
      <p:graphicFrame>
        <p:nvGraphicFramePr>
          <p:cNvPr id="6" name="Content Placeholder 5"/>
          <p:cNvGraphicFramePr>
            <a:graphicFrameLocks noGrp="1"/>
          </p:cNvGraphicFramePr>
          <p:nvPr>
            <p:ph idx="1"/>
          </p:nvPr>
        </p:nvGraphicFramePr>
        <p:xfrm>
          <a:off x="1116013" y="1905000"/>
          <a:ext cx="7559675" cy="4495800"/>
        </p:xfrm>
        <a:graphic>
          <a:graphicData uri="http://schemas.openxmlformats.org/drawingml/2006/table">
            <a:tbl>
              <a:tblPr/>
              <a:tblGrid>
                <a:gridCol w="2854325"/>
                <a:gridCol w="4705350"/>
              </a:tblGrid>
              <a:tr h="11096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Tahoma" pitchFamily="34" charset="0"/>
                      </a:endParaRPr>
                    </a:p>
                  </a:txBody>
                  <a:tcPr marL="42685" marR="42685" marT="42685" marB="4268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Tahoma" pitchFamily="34" charset="0"/>
                        </a:rPr>
                        <a:t>Progesterone</a:t>
                      </a:r>
                      <a:r>
                        <a:rPr kumimoji="0" lang="en-AU" sz="1400" b="0" i="0" u="none" strike="noStrike" cap="none" normalizeH="0" baseline="0" smtClean="0">
                          <a:ln>
                            <a:noFill/>
                          </a:ln>
                          <a:solidFill>
                            <a:schemeClr val="tx1"/>
                          </a:solidFill>
                          <a:effectLst/>
                          <a:latin typeface="Tahoma" pitchFamily="34" charset="0"/>
                        </a:rPr>
                        <a:t>: responsible for changes associated with the menstrual cycle and with differentiation factor for mammary glands</a:t>
                      </a:r>
                    </a:p>
                  </a:txBody>
                  <a:tcPr marL="42685" marR="42685" marT="42685" marB="42685" anchor="ctr" horzOverflow="overflow">
                    <a:lnL>
                      <a:noFill/>
                    </a:lnL>
                    <a:lnR>
                      <a:noFill/>
                    </a:lnR>
                    <a:lnT>
                      <a:noFill/>
                    </a:lnT>
                    <a:lnB>
                      <a:noFill/>
                    </a:lnB>
                    <a:lnTlToBr>
                      <a:noFill/>
                    </a:lnTlToBr>
                    <a:lnBlToTr>
                      <a:noFill/>
                    </a:lnBlToTr>
                    <a:noFill/>
                  </a:tcPr>
                </a:tc>
              </a:tr>
              <a:tr h="8874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Tahoma" pitchFamily="34" charset="0"/>
                      </a:endParaRPr>
                    </a:p>
                  </a:txBody>
                  <a:tcPr marL="42685" marR="42685" marT="42685" marB="4268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Tahoma" pitchFamily="34" charset="0"/>
                        </a:rPr>
                        <a:t>Aldosterone</a:t>
                      </a:r>
                      <a:r>
                        <a:rPr kumimoji="0" lang="en-AU" sz="1400" b="0" i="0" u="none" strike="noStrike" cap="none" normalizeH="0" baseline="0" smtClean="0">
                          <a:ln>
                            <a:noFill/>
                          </a:ln>
                          <a:solidFill>
                            <a:schemeClr val="tx1"/>
                          </a:solidFill>
                          <a:effectLst/>
                          <a:latin typeface="Tahoma" pitchFamily="34" charset="0"/>
                        </a:rPr>
                        <a:t>: raises blood pressure and fluid volume, increases Na</a:t>
                      </a:r>
                      <a:r>
                        <a:rPr kumimoji="0" lang="en-AU" sz="1400" b="0" i="0" u="none" strike="noStrike" cap="none" normalizeH="0" baseline="30000" smtClean="0">
                          <a:ln>
                            <a:noFill/>
                          </a:ln>
                          <a:solidFill>
                            <a:schemeClr val="tx1"/>
                          </a:solidFill>
                          <a:effectLst/>
                          <a:latin typeface="Tahoma" pitchFamily="34" charset="0"/>
                        </a:rPr>
                        <a:t>+</a:t>
                      </a:r>
                      <a:r>
                        <a:rPr kumimoji="0" lang="en-AU" sz="1400" b="0" i="0" u="none" strike="noStrike" cap="none" normalizeH="0" baseline="0" smtClean="0">
                          <a:ln>
                            <a:noFill/>
                          </a:ln>
                          <a:solidFill>
                            <a:schemeClr val="tx1"/>
                          </a:solidFill>
                          <a:effectLst/>
                          <a:latin typeface="Tahoma" pitchFamily="34" charset="0"/>
                        </a:rPr>
                        <a:t> uptake</a:t>
                      </a:r>
                    </a:p>
                  </a:txBody>
                  <a:tcPr marL="42685" marR="42685" marT="42685" marB="42685" anchor="ctr" horzOverflow="overflow">
                    <a:lnL>
                      <a:noFill/>
                    </a:lnL>
                    <a:lnR>
                      <a:noFill/>
                    </a:lnR>
                    <a:lnT>
                      <a:noFill/>
                    </a:lnT>
                    <a:lnB>
                      <a:noFill/>
                    </a:lnB>
                    <a:lnTlToBr>
                      <a:noFill/>
                    </a:lnTlToBr>
                    <a:lnBlToTr>
                      <a:noFill/>
                    </a:lnBlToTr>
                    <a:noFill/>
                  </a:tcPr>
                </a:tc>
              </a:tr>
              <a:tr h="7540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Tahoma" pitchFamily="34" charset="0"/>
                      </a:endParaRPr>
                    </a:p>
                  </a:txBody>
                  <a:tcPr marL="42685" marR="42685" marT="42685" marB="4268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Tahoma" pitchFamily="34" charset="0"/>
                        </a:rPr>
                        <a:t>Testosterone</a:t>
                      </a:r>
                      <a:r>
                        <a:rPr kumimoji="0" lang="en-AU" sz="1400" b="0" i="0" u="none" strike="noStrike" cap="none" normalizeH="0" baseline="0" smtClean="0">
                          <a:ln>
                            <a:noFill/>
                          </a:ln>
                          <a:solidFill>
                            <a:schemeClr val="tx1"/>
                          </a:solidFill>
                          <a:effectLst/>
                          <a:latin typeface="Tahoma" pitchFamily="34" charset="0"/>
                        </a:rPr>
                        <a:t>: male sex hormone synthesized in the testes, responsible for secondary male sex characteristics</a:t>
                      </a:r>
                    </a:p>
                  </a:txBody>
                  <a:tcPr marL="42685" marR="42685" marT="42685" marB="42685" anchor="ctr" horzOverflow="overflow">
                    <a:lnL>
                      <a:noFill/>
                    </a:lnL>
                    <a:lnR>
                      <a:noFill/>
                    </a:lnR>
                    <a:lnT>
                      <a:noFill/>
                    </a:lnT>
                    <a:lnB>
                      <a:noFill/>
                    </a:lnB>
                    <a:lnTlToBr>
                      <a:noFill/>
                    </a:lnTlToBr>
                    <a:lnBlToTr>
                      <a:noFill/>
                    </a:lnBlToTr>
                    <a:noFill/>
                  </a:tcPr>
                </a:tc>
              </a:tr>
              <a:tr h="7254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Tahoma" pitchFamily="34" charset="0"/>
                      </a:endParaRPr>
                    </a:p>
                  </a:txBody>
                  <a:tcPr marL="42685" marR="42685" marT="42685" marB="4268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Tahoma" pitchFamily="34" charset="0"/>
                        </a:rPr>
                        <a:t>Estradiol</a:t>
                      </a:r>
                      <a:r>
                        <a:rPr kumimoji="0" lang="en-AU" sz="1400" b="0" i="0" u="none" strike="noStrike" cap="none" normalizeH="0" baseline="0" smtClean="0">
                          <a:ln>
                            <a:noFill/>
                          </a:ln>
                          <a:solidFill>
                            <a:schemeClr val="tx1"/>
                          </a:solidFill>
                          <a:effectLst/>
                          <a:latin typeface="Tahoma" pitchFamily="34" charset="0"/>
                        </a:rPr>
                        <a:t>: an estrogen, principal female sex hormone, produced in the ovary, responsible for secondary female sex characteristics</a:t>
                      </a:r>
                    </a:p>
                  </a:txBody>
                  <a:tcPr marL="42685" marR="42685" marT="42685" marB="42685" anchor="ctr" horzOverflow="overflow">
                    <a:lnL>
                      <a:noFill/>
                    </a:lnL>
                    <a:lnR>
                      <a:noFill/>
                    </a:lnR>
                    <a:lnT>
                      <a:noFill/>
                    </a:lnT>
                    <a:lnB>
                      <a:noFill/>
                    </a:lnB>
                    <a:lnTlToBr>
                      <a:noFill/>
                    </a:lnTlToBr>
                    <a:lnBlToTr>
                      <a:noFill/>
                    </a:lnBlToTr>
                    <a:noFill/>
                  </a:tcPr>
                </a:tc>
              </a:tr>
              <a:tr h="1019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Tahoma" pitchFamily="34" charset="0"/>
                      </a:endParaRPr>
                    </a:p>
                  </a:txBody>
                  <a:tcPr marL="42685" marR="42685" marT="42685" marB="4268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Tahoma" pitchFamily="34" charset="0"/>
                        </a:rPr>
                        <a:t>Cortisol</a:t>
                      </a:r>
                      <a:r>
                        <a:rPr kumimoji="0" lang="en-AU" sz="1400" b="0" i="0" u="none" strike="noStrike" cap="none" normalizeH="0" baseline="0" smtClean="0">
                          <a:ln>
                            <a:noFill/>
                          </a:ln>
                          <a:solidFill>
                            <a:schemeClr val="tx1"/>
                          </a:solidFill>
                          <a:effectLst/>
                          <a:latin typeface="Tahoma" pitchFamily="34" charset="0"/>
                        </a:rPr>
                        <a:t>:  involved in stress adaptation, elevates blood pressure and Na</a:t>
                      </a:r>
                      <a:r>
                        <a:rPr kumimoji="0" lang="en-AU" sz="1400" b="0" i="0" u="none" strike="noStrike" cap="none" normalizeH="0" baseline="30000" smtClean="0">
                          <a:ln>
                            <a:noFill/>
                          </a:ln>
                          <a:solidFill>
                            <a:schemeClr val="tx1"/>
                          </a:solidFill>
                          <a:effectLst/>
                          <a:latin typeface="Tahoma" pitchFamily="34" charset="0"/>
                        </a:rPr>
                        <a:t>+</a:t>
                      </a:r>
                      <a:r>
                        <a:rPr kumimoji="0" lang="en-AU" sz="1400" b="0" i="0" u="none" strike="noStrike" cap="none" normalizeH="0" baseline="0" smtClean="0">
                          <a:ln>
                            <a:noFill/>
                          </a:ln>
                          <a:solidFill>
                            <a:schemeClr val="tx1"/>
                          </a:solidFill>
                          <a:effectLst/>
                          <a:latin typeface="Tahoma" pitchFamily="34" charset="0"/>
                        </a:rPr>
                        <a:t> uptake, numerous effects on the immune system</a:t>
                      </a:r>
                    </a:p>
                  </a:txBody>
                  <a:tcPr marL="42685" marR="42685" marT="42685" marB="42685" anchor="ctr" horzOverflow="overflow">
                    <a:lnL>
                      <a:noFill/>
                    </a:lnL>
                    <a:lnR>
                      <a:noFill/>
                    </a:lnR>
                    <a:lnT>
                      <a:noFill/>
                    </a:lnT>
                    <a:lnB>
                      <a:noFill/>
                    </a:lnB>
                    <a:lnTlToBr>
                      <a:noFill/>
                    </a:lnTlToBr>
                    <a:lnBlToTr>
                      <a:noFill/>
                    </a:lnBlToTr>
                    <a:noFill/>
                  </a:tcPr>
                </a:tc>
              </a:tr>
            </a:tbl>
          </a:graphicData>
        </a:graphic>
      </p:graphicFrame>
      <p:sp>
        <p:nvSpPr>
          <p:cNvPr id="49166" name="Footer Placeholder 3"/>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49167" name="Slide Number Placeholder 4"/>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99D304CD-D1B7-4652-8032-A46B2A317882}" type="slidenum">
              <a:rPr lang="en-AU" altLang="en-US" sz="1400"/>
              <a:pPr eaLnBrk="1" hangingPunct="1"/>
              <a:t>34</a:t>
            </a:fld>
            <a:endParaRPr lang="en-AU" altLang="en-US" sz="1400"/>
          </a:p>
        </p:txBody>
      </p:sp>
      <p:pic>
        <p:nvPicPr>
          <p:cNvPr id="49168" name="Picture 1" descr="Structure of progester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13" y="5595938"/>
            <a:ext cx="1333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9" name="Picture 2" descr="Structure of aldoster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63" y="4770438"/>
            <a:ext cx="1333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0" name="Picture 3" descr="Structure of testoster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713" y="3716338"/>
            <a:ext cx="13335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1" name="Picture 4" descr="Structure of estradi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6213" y="2852738"/>
            <a:ext cx="1333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2" name="Picture 5" descr="Structure of cortis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0025" y="1885950"/>
            <a:ext cx="1333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150938" y="1481138"/>
            <a:ext cx="7794625" cy="652462"/>
          </a:xfrm>
        </p:spPr>
        <p:txBody>
          <a:bodyPr/>
          <a:lstStyle/>
          <a:p>
            <a:r>
              <a:rPr lang="en-AU" altLang="en-US" smtClean="0"/>
              <a:t/>
            </a:r>
            <a:br>
              <a:rPr lang="en-AU" altLang="en-US" smtClean="0"/>
            </a:br>
            <a:r>
              <a:rPr lang="en-AU" altLang="en-US" smtClean="0"/>
              <a:t/>
            </a:r>
            <a:br>
              <a:rPr lang="en-AU" altLang="en-US" smtClean="0"/>
            </a:br>
            <a:r>
              <a:rPr lang="en-AU" altLang="en-US" smtClean="0"/>
              <a:t/>
            </a:r>
            <a:br>
              <a:rPr lang="en-AU" altLang="en-US" smtClean="0"/>
            </a:br>
            <a:r>
              <a:rPr lang="en-AU" altLang="en-US" smtClean="0"/>
              <a:t/>
            </a:r>
            <a:br>
              <a:rPr lang="en-AU" altLang="en-US" smtClean="0"/>
            </a:br>
            <a:r>
              <a:rPr lang="en-AU" altLang="en-US" smtClean="0"/>
              <a:t/>
            </a:r>
            <a:br>
              <a:rPr lang="en-AU" altLang="en-US" smtClean="0"/>
            </a:br>
            <a:r>
              <a:rPr lang="en-AU" altLang="en-US" smtClean="0"/>
              <a:t/>
            </a:r>
            <a:br>
              <a:rPr lang="en-AU" altLang="en-US" smtClean="0"/>
            </a:br>
            <a:r>
              <a:rPr lang="en-AU" altLang="en-US" smtClean="0"/>
              <a:t>Saturated fats:</a:t>
            </a:r>
            <a:br>
              <a:rPr lang="en-AU" altLang="en-US" smtClean="0"/>
            </a:br>
            <a:endParaRPr lang="en-AU" altLang="en-US" smtClean="0"/>
          </a:p>
        </p:txBody>
      </p:sp>
      <p:sp>
        <p:nvSpPr>
          <p:cNvPr id="3" name="Content Placeholder 2"/>
          <p:cNvSpPr>
            <a:spLocks noGrp="1"/>
          </p:cNvSpPr>
          <p:nvPr>
            <p:ph idx="1"/>
          </p:nvPr>
        </p:nvSpPr>
        <p:spPr>
          <a:xfrm>
            <a:off x="827088" y="1773238"/>
            <a:ext cx="8286750" cy="4114800"/>
          </a:xfrm>
        </p:spPr>
        <p:txBody>
          <a:bodyPr/>
          <a:lstStyle/>
          <a:p>
            <a:pPr marL="0" indent="0">
              <a:buFont typeface="Wingdings" panose="05000000000000000000" pitchFamily="2" charset="2"/>
              <a:buNone/>
              <a:defRPr/>
            </a:pPr>
            <a:r>
              <a:rPr lang="en-AU" dirty="0" smtClean="0"/>
              <a:t>Their fatty acids </a:t>
            </a:r>
          </a:p>
          <a:p>
            <a:pPr>
              <a:defRPr/>
            </a:pPr>
            <a:r>
              <a:rPr lang="en-AU" dirty="0" smtClean="0"/>
              <a:t>have no double bonds between carbon atoms(have maximum number of hydrogen atoms)</a:t>
            </a:r>
          </a:p>
          <a:p>
            <a:pPr>
              <a:defRPr/>
            </a:pPr>
            <a:r>
              <a:rPr lang="en-AU" dirty="0" smtClean="0"/>
              <a:t>Straight structure</a:t>
            </a:r>
          </a:p>
          <a:p>
            <a:pPr>
              <a:defRPr/>
            </a:pPr>
            <a:r>
              <a:rPr lang="en-AU" dirty="0"/>
              <a:t>U</a:t>
            </a:r>
            <a:r>
              <a:rPr lang="en-AU" dirty="0" smtClean="0"/>
              <a:t>nhealthy fats usually from animal sources</a:t>
            </a:r>
          </a:p>
          <a:p>
            <a:pPr>
              <a:defRPr/>
            </a:pPr>
            <a:r>
              <a:rPr lang="en-AU" dirty="0"/>
              <a:t>S</a:t>
            </a:r>
            <a:r>
              <a:rPr lang="en-AU" dirty="0" smtClean="0"/>
              <a:t>olid at room temperature(20</a:t>
            </a:r>
            <a:r>
              <a:rPr lang="en-US" dirty="0" smtClean="0"/>
              <a:t>°</a:t>
            </a:r>
            <a:r>
              <a:rPr lang="en-AU" dirty="0" smtClean="0"/>
              <a:t>C)</a:t>
            </a:r>
            <a:endParaRPr lang="en-AU" dirty="0"/>
          </a:p>
        </p:txBody>
      </p:sp>
      <p:sp>
        <p:nvSpPr>
          <p:cNvPr id="50180" name="Footer Placeholder 3"/>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50181" name="Slide Number Placeholder 4"/>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59826955-2F5D-482D-9685-1C842ED92C79}" type="slidenum">
              <a:rPr lang="en-AU" altLang="en-US" sz="1400"/>
              <a:pPr eaLnBrk="1" hangingPunct="1"/>
              <a:t>35</a:t>
            </a:fld>
            <a:endParaRPr lang="en-AU" altLang="en-US" sz="1400"/>
          </a:p>
        </p:txBody>
      </p:sp>
      <p:pic>
        <p:nvPicPr>
          <p:cNvPr id="50182" name="Picture 2" descr="http://teacherweb.com/MS/RosaScott/BiochemistryWebQuest/lipid-molecule.jpg"/>
          <p:cNvPicPr>
            <a:picLocks noChangeAspect="1" noChangeArrowheads="1"/>
          </p:cNvPicPr>
          <p:nvPr/>
        </p:nvPicPr>
        <p:blipFill>
          <a:blip r:embed="rId2">
            <a:extLst>
              <a:ext uri="{28A0092B-C50C-407E-A947-70E740481C1C}">
                <a14:useLocalDpi xmlns:a14="http://schemas.microsoft.com/office/drawing/2010/main" val="0"/>
              </a:ext>
            </a:extLst>
          </a:blip>
          <a:srcRect t="12416" b="57326"/>
          <a:stretch>
            <a:fillRect/>
          </a:stretch>
        </p:blipFill>
        <p:spPr bwMode="auto">
          <a:xfrm>
            <a:off x="4927600" y="515938"/>
            <a:ext cx="4227513"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6425" y="5013325"/>
            <a:ext cx="21526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0184" name="TextBox 9"/>
          <p:cNvSpPr txBox="1">
            <a:spLocks noChangeArrowheads="1"/>
          </p:cNvSpPr>
          <p:nvPr/>
        </p:nvSpPr>
        <p:spPr bwMode="auto">
          <a:xfrm>
            <a:off x="5519738" y="-26988"/>
            <a:ext cx="3948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a:t>Saturated fatty acid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AU" altLang="en-US" smtClean="0"/>
              <a:t>Unsaturated</a:t>
            </a:r>
            <a:br>
              <a:rPr lang="en-AU" altLang="en-US" smtClean="0"/>
            </a:br>
            <a:r>
              <a:rPr lang="en-AU" altLang="en-US" smtClean="0"/>
              <a:t>fats</a:t>
            </a:r>
          </a:p>
        </p:txBody>
      </p:sp>
      <p:sp>
        <p:nvSpPr>
          <p:cNvPr id="3" name="Content Placeholder 2"/>
          <p:cNvSpPr>
            <a:spLocks noGrp="1"/>
          </p:cNvSpPr>
          <p:nvPr>
            <p:ph idx="1"/>
          </p:nvPr>
        </p:nvSpPr>
        <p:spPr/>
        <p:txBody>
          <a:bodyPr/>
          <a:lstStyle/>
          <a:p>
            <a:pPr marL="0" indent="0">
              <a:buFont typeface="Wingdings" panose="05000000000000000000" pitchFamily="2" charset="2"/>
              <a:buNone/>
              <a:defRPr/>
            </a:pPr>
            <a:r>
              <a:rPr lang="en-AU" dirty="0" smtClean="0"/>
              <a:t>Their Fatty acids have:</a:t>
            </a:r>
          </a:p>
          <a:p>
            <a:pPr>
              <a:defRPr/>
            </a:pPr>
            <a:r>
              <a:rPr lang="en-AU" dirty="0" smtClean="0"/>
              <a:t>Have some carbon atoms that are double bonded(not fully hydrogenated)</a:t>
            </a:r>
          </a:p>
          <a:p>
            <a:pPr>
              <a:defRPr/>
            </a:pPr>
            <a:r>
              <a:rPr lang="en-AU" dirty="0"/>
              <a:t>K</a:t>
            </a:r>
            <a:r>
              <a:rPr lang="en-AU" dirty="0" smtClean="0"/>
              <a:t>inked in shape</a:t>
            </a:r>
          </a:p>
          <a:p>
            <a:pPr>
              <a:defRPr/>
            </a:pPr>
            <a:r>
              <a:rPr lang="en-AU" dirty="0"/>
              <a:t>H</a:t>
            </a:r>
            <a:r>
              <a:rPr lang="en-AU" dirty="0" smtClean="0"/>
              <a:t>ealthy  </a:t>
            </a:r>
          </a:p>
          <a:p>
            <a:pPr>
              <a:defRPr/>
            </a:pPr>
            <a:r>
              <a:rPr lang="en-AU" dirty="0"/>
              <a:t>F</a:t>
            </a:r>
            <a:r>
              <a:rPr lang="en-AU" dirty="0" smtClean="0"/>
              <a:t>rom plant sources</a:t>
            </a:r>
          </a:p>
          <a:p>
            <a:pPr marL="342900" lvl="1" indent="-342900">
              <a:buClr>
                <a:schemeClr val="folHlink"/>
              </a:buClr>
              <a:buSzPct val="60000"/>
              <a:defRPr/>
            </a:pPr>
            <a:r>
              <a:rPr lang="en-AU" dirty="0"/>
              <a:t>L</a:t>
            </a:r>
            <a:r>
              <a:rPr lang="en-AU" dirty="0" smtClean="0"/>
              <a:t>iquid at room temperature (20</a:t>
            </a:r>
            <a:r>
              <a:rPr lang="en-US" dirty="0" smtClean="0"/>
              <a:t>°</a:t>
            </a:r>
            <a:r>
              <a:rPr lang="en-AU" dirty="0" smtClean="0"/>
              <a:t>C)</a:t>
            </a:r>
            <a:endParaRPr lang="en-AU" dirty="0"/>
          </a:p>
        </p:txBody>
      </p:sp>
      <p:sp>
        <p:nvSpPr>
          <p:cNvPr id="51204" name="Footer Placeholder 3"/>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51205" name="Slide Number Placeholder 4"/>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FF80E8D2-1969-4D9F-8586-EDF88C2331C3}" type="slidenum">
              <a:rPr lang="en-AU" altLang="en-US" sz="1400"/>
              <a:pPr eaLnBrk="1" hangingPunct="1"/>
              <a:t>36</a:t>
            </a:fld>
            <a:endParaRPr lang="en-AU" altLang="en-US" sz="1400"/>
          </a:p>
        </p:txBody>
      </p:sp>
      <p:pic>
        <p:nvPicPr>
          <p:cNvPr id="51206" name="Picture 4" descr="http://teacherweb.com/MS/RosaScott/BiochemistryWebQuest/lipid-molecule.jpg"/>
          <p:cNvPicPr>
            <a:picLocks noChangeAspect="1" noChangeArrowheads="1"/>
          </p:cNvPicPr>
          <p:nvPr/>
        </p:nvPicPr>
        <p:blipFill>
          <a:blip r:embed="rId2">
            <a:extLst>
              <a:ext uri="{28A0092B-C50C-407E-A947-70E740481C1C}">
                <a14:useLocalDpi xmlns:a14="http://schemas.microsoft.com/office/drawing/2010/main" val="0"/>
              </a:ext>
            </a:extLst>
          </a:blip>
          <a:srcRect t="62538" b="7037"/>
          <a:stretch>
            <a:fillRect/>
          </a:stretch>
        </p:blipFill>
        <p:spPr bwMode="auto">
          <a:xfrm>
            <a:off x="4276725" y="446088"/>
            <a:ext cx="4471988"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4076700"/>
            <a:ext cx="1500187"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1208" name="TextBox 5"/>
          <p:cNvSpPr txBox="1">
            <a:spLocks noChangeArrowheads="1"/>
          </p:cNvSpPr>
          <p:nvPr/>
        </p:nvSpPr>
        <p:spPr bwMode="auto">
          <a:xfrm>
            <a:off x="4859338" y="-26988"/>
            <a:ext cx="3949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a:t>Unsaturated fatty acid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52227"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267405D3-DC5D-4A51-A7EC-49847A0D3E67}" type="slidenum">
              <a:rPr lang="en-AU" altLang="en-US" sz="1400"/>
              <a:pPr eaLnBrk="1" hangingPunct="1"/>
              <a:t>37</a:t>
            </a:fld>
            <a:endParaRPr lang="en-AU" altLang="en-US" sz="1400"/>
          </a:p>
        </p:txBody>
      </p:sp>
      <p:sp>
        <p:nvSpPr>
          <p:cNvPr id="52228" name="Rectangle 2"/>
          <p:cNvSpPr>
            <a:spLocks noGrp="1" noChangeArrowheads="1"/>
          </p:cNvSpPr>
          <p:nvPr>
            <p:ph type="title"/>
          </p:nvPr>
        </p:nvSpPr>
        <p:spPr/>
        <p:txBody>
          <a:bodyPr/>
          <a:lstStyle/>
          <a:p>
            <a:pPr eaLnBrk="1" hangingPunct="1"/>
            <a:r>
              <a:rPr lang="en-AU" altLang="en-US" dirty="0" smtClean="0"/>
              <a:t>Purpose</a:t>
            </a:r>
            <a:r>
              <a:rPr lang="en-AU" altLang="en-US" dirty="0" smtClean="0"/>
              <a:t>; </a:t>
            </a:r>
            <a:r>
              <a:rPr lang="en-AU" altLang="en-US" dirty="0" smtClean="0"/>
              <a:t>Biological Role</a:t>
            </a:r>
          </a:p>
        </p:txBody>
      </p:sp>
      <p:sp>
        <p:nvSpPr>
          <p:cNvPr id="21509" name="Rectangle 3"/>
          <p:cNvSpPr>
            <a:spLocks noGrp="1" noChangeArrowheads="1"/>
          </p:cNvSpPr>
          <p:nvPr>
            <p:ph type="body" idx="1"/>
          </p:nvPr>
        </p:nvSpPr>
        <p:spPr>
          <a:xfrm>
            <a:off x="250825" y="1989138"/>
            <a:ext cx="9063038" cy="4114800"/>
          </a:xfrm>
        </p:spPr>
        <p:txBody>
          <a:bodyPr/>
          <a:lstStyle/>
          <a:p>
            <a:pPr eaLnBrk="1" hangingPunct="1"/>
            <a:r>
              <a:rPr lang="en-US" altLang="en-US" smtClean="0"/>
              <a:t>Used to store energy (approx 36 kj/gram)</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grpSp>
        <p:nvGrpSpPr>
          <p:cNvPr id="52230" name="Group 1"/>
          <p:cNvGrpSpPr>
            <a:grpSpLocks/>
          </p:cNvGrpSpPr>
          <p:nvPr/>
        </p:nvGrpSpPr>
        <p:grpSpPr bwMode="auto">
          <a:xfrm>
            <a:off x="684213" y="2997200"/>
            <a:ext cx="3163887" cy="2406650"/>
            <a:chOff x="5576590" y="4545211"/>
            <a:chExt cx="3164458" cy="2406551"/>
          </a:xfrm>
        </p:grpSpPr>
        <p:pic>
          <p:nvPicPr>
            <p:cNvPr id="522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6590" y="4545211"/>
              <a:ext cx="3125391" cy="231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2237" name="Rectangle 7"/>
            <p:cNvSpPr>
              <a:spLocks/>
            </p:cNvSpPr>
            <p:nvPr/>
          </p:nvSpPr>
          <p:spPr bwMode="auto">
            <a:xfrm>
              <a:off x="5615657" y="6442770"/>
              <a:ext cx="3125391"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9375" eaLnBrk="0" hangingPunct="0">
                <a:tabLst>
                  <a:tab pos="365125" algn="l"/>
                </a:tabLst>
                <a:defRPr sz="2400">
                  <a:solidFill>
                    <a:schemeClr val="tx1"/>
                  </a:solidFill>
                  <a:latin typeface="Tahoma" panose="020B0604030504040204" pitchFamily="34" charset="0"/>
                </a:defRPr>
              </a:lvl1pPr>
              <a:lvl2pPr marL="742950" indent="-285750" eaLnBrk="0" hangingPunct="0">
                <a:tabLst>
                  <a:tab pos="365125" algn="l"/>
                </a:tabLst>
                <a:defRPr sz="2400">
                  <a:solidFill>
                    <a:schemeClr val="tx1"/>
                  </a:solidFill>
                  <a:latin typeface="Tahoma" panose="020B0604030504040204" pitchFamily="34" charset="0"/>
                </a:defRPr>
              </a:lvl2pPr>
              <a:lvl3pPr marL="1143000" indent="-228600" eaLnBrk="0" hangingPunct="0">
                <a:tabLst>
                  <a:tab pos="365125" algn="l"/>
                </a:tabLst>
                <a:defRPr sz="2400">
                  <a:solidFill>
                    <a:schemeClr val="tx1"/>
                  </a:solidFill>
                  <a:latin typeface="Tahoma" panose="020B0604030504040204" pitchFamily="34" charset="0"/>
                </a:defRPr>
              </a:lvl3pPr>
              <a:lvl4pPr marL="1600200" indent="-228600" eaLnBrk="0" hangingPunct="0">
                <a:tabLst>
                  <a:tab pos="365125" algn="l"/>
                </a:tabLst>
                <a:defRPr sz="2400">
                  <a:solidFill>
                    <a:schemeClr val="tx1"/>
                  </a:solidFill>
                  <a:latin typeface="Tahoma" panose="020B0604030504040204" pitchFamily="34" charset="0"/>
                </a:defRPr>
              </a:lvl4pPr>
              <a:lvl5pPr marL="2057400" indent="-228600" eaLnBrk="0" hangingPunct="0">
                <a:tabLst>
                  <a:tab pos="365125" algn="l"/>
                </a:tabLst>
                <a:defRPr sz="2400">
                  <a:solidFill>
                    <a:schemeClr val="tx1"/>
                  </a:solidFill>
                  <a:latin typeface="Tahoma" panose="020B0604030504040204" pitchFamily="34" charset="0"/>
                </a:defRPr>
              </a:lvl5pPr>
              <a:lvl6pPr marL="25146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6pPr>
              <a:lvl7pPr marL="29718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7pPr>
              <a:lvl8pPr marL="34290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8pPr>
              <a:lvl9pPr marL="38862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9pPr>
            </a:lstStyle>
            <a:p>
              <a:pPr algn="ctr" eaLnBrk="1" hangingPunct="1">
                <a:lnSpc>
                  <a:spcPct val="106000"/>
                </a:lnSpc>
              </a:pPr>
              <a:r>
                <a:rPr lang="en-US" altLang="en-US" sz="1300">
                  <a:solidFill>
                    <a:srgbClr val="2D00FA"/>
                  </a:solidFill>
                  <a:latin typeface="Arial" panose="020B0604020202020204" pitchFamily="34" charset="0"/>
                  <a:cs typeface="Arial" panose="020B0604020202020204" pitchFamily="34" charset="0"/>
                  <a:sym typeface="Arial" panose="020B0604020202020204" pitchFamily="34" charset="0"/>
                </a:rPr>
                <a:t>Lipids are often stored in special </a:t>
              </a:r>
              <a:r>
                <a:rPr lang="en-US" altLang="en-US" sz="1300" b="1">
                  <a:solidFill>
                    <a:srgbClr val="2D00FA"/>
                  </a:solidFill>
                  <a:latin typeface="Arial" panose="020B0604020202020204" pitchFamily="34" charset="0"/>
                  <a:cs typeface="Arial" panose="020B0604020202020204" pitchFamily="34" charset="0"/>
                  <a:sym typeface="Arial" panose="020B0604020202020204" pitchFamily="34" charset="0"/>
                </a:rPr>
                <a:t>adipose tissue</a:t>
              </a:r>
              <a:r>
                <a:rPr lang="en-US" altLang="en-US" sz="1300">
                  <a:solidFill>
                    <a:srgbClr val="2D00FA"/>
                  </a:solidFill>
                  <a:latin typeface="Arial" panose="020B0604020202020204" pitchFamily="34" charset="0"/>
                  <a:cs typeface="Arial" panose="020B0604020202020204" pitchFamily="34" charset="0"/>
                  <a:sym typeface="Arial" panose="020B0604020202020204" pitchFamily="34" charset="0"/>
                </a:rPr>
                <a:t>, within large fat cells</a:t>
              </a:r>
            </a:p>
          </p:txBody>
        </p:sp>
        <p:sp>
          <p:nvSpPr>
            <p:cNvPr id="52238" name="Rectangle 8"/>
            <p:cNvSpPr>
              <a:spLocks/>
            </p:cNvSpPr>
            <p:nvPr/>
          </p:nvSpPr>
          <p:spPr bwMode="auto">
            <a:xfrm>
              <a:off x="6677746" y="4696467"/>
              <a:ext cx="625078" cy="24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9375" eaLnBrk="0" hangingPunct="0">
                <a:tabLst>
                  <a:tab pos="365125" algn="l"/>
                </a:tabLst>
                <a:defRPr sz="2400">
                  <a:solidFill>
                    <a:schemeClr val="tx1"/>
                  </a:solidFill>
                  <a:latin typeface="Tahoma" panose="020B0604030504040204" pitchFamily="34" charset="0"/>
                </a:defRPr>
              </a:lvl1pPr>
              <a:lvl2pPr marL="742950" indent="-285750" eaLnBrk="0" hangingPunct="0">
                <a:tabLst>
                  <a:tab pos="365125" algn="l"/>
                </a:tabLst>
                <a:defRPr sz="2400">
                  <a:solidFill>
                    <a:schemeClr val="tx1"/>
                  </a:solidFill>
                  <a:latin typeface="Tahoma" panose="020B0604030504040204" pitchFamily="34" charset="0"/>
                </a:defRPr>
              </a:lvl2pPr>
              <a:lvl3pPr marL="1143000" indent="-228600" eaLnBrk="0" hangingPunct="0">
                <a:tabLst>
                  <a:tab pos="365125" algn="l"/>
                </a:tabLst>
                <a:defRPr sz="2400">
                  <a:solidFill>
                    <a:schemeClr val="tx1"/>
                  </a:solidFill>
                  <a:latin typeface="Tahoma" panose="020B0604030504040204" pitchFamily="34" charset="0"/>
                </a:defRPr>
              </a:lvl3pPr>
              <a:lvl4pPr marL="1600200" indent="-228600" eaLnBrk="0" hangingPunct="0">
                <a:tabLst>
                  <a:tab pos="365125" algn="l"/>
                </a:tabLst>
                <a:defRPr sz="2400">
                  <a:solidFill>
                    <a:schemeClr val="tx1"/>
                  </a:solidFill>
                  <a:latin typeface="Tahoma" panose="020B0604030504040204" pitchFamily="34" charset="0"/>
                </a:defRPr>
              </a:lvl4pPr>
              <a:lvl5pPr marL="2057400" indent="-228600" eaLnBrk="0" hangingPunct="0">
                <a:tabLst>
                  <a:tab pos="365125" algn="l"/>
                </a:tabLst>
                <a:defRPr sz="2400">
                  <a:solidFill>
                    <a:schemeClr val="tx1"/>
                  </a:solidFill>
                  <a:latin typeface="Tahoma" panose="020B0604030504040204" pitchFamily="34" charset="0"/>
                </a:defRPr>
              </a:lvl5pPr>
              <a:lvl6pPr marL="25146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6pPr>
              <a:lvl7pPr marL="29718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7pPr>
              <a:lvl8pPr marL="34290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8pPr>
              <a:lvl9pPr marL="38862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9pPr>
            </a:lstStyle>
            <a:p>
              <a:pPr algn="ctr" eaLnBrk="1" hangingPunct="1">
                <a:lnSpc>
                  <a:spcPct val="106000"/>
                </a:lnSpc>
              </a:pPr>
              <a:r>
                <a:rPr lang="en-US" altLang="en-US" sz="1100">
                  <a:solidFill>
                    <a:srgbClr val="000000"/>
                  </a:solidFill>
                  <a:latin typeface="Arial" panose="020B0604020202020204" pitchFamily="34" charset="0"/>
                  <a:cs typeface="Arial" panose="020B0604020202020204" pitchFamily="34" charset="0"/>
                  <a:sym typeface="Arial" panose="020B0604020202020204" pitchFamily="34" charset="0"/>
                </a:rPr>
                <a:t>Fat cell</a:t>
              </a:r>
            </a:p>
          </p:txBody>
        </p:sp>
      </p:grpSp>
      <p:grpSp>
        <p:nvGrpSpPr>
          <p:cNvPr id="13" name="Group 8"/>
          <p:cNvGrpSpPr>
            <a:grpSpLocks/>
          </p:cNvGrpSpPr>
          <p:nvPr/>
        </p:nvGrpSpPr>
        <p:grpSpPr bwMode="auto">
          <a:xfrm>
            <a:off x="4243388" y="2420938"/>
            <a:ext cx="4794250" cy="4751387"/>
            <a:chOff x="-227" y="0"/>
            <a:chExt cx="3306" cy="4257"/>
          </a:xfrm>
        </p:grpSpPr>
        <p:pic>
          <p:nvPicPr>
            <p:cNvPr id="5223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320"/>
              <a:ext cx="2264" cy="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2233" name="Rectangle 10"/>
            <p:cNvSpPr>
              <a:spLocks/>
            </p:cNvSpPr>
            <p:nvPr/>
          </p:nvSpPr>
          <p:spPr bwMode="auto">
            <a:xfrm>
              <a:off x="-227" y="3017"/>
              <a:ext cx="3306" cy="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9375" eaLnBrk="0" hangingPunct="0">
                <a:tabLst>
                  <a:tab pos="365125" algn="l"/>
                </a:tabLst>
                <a:defRPr sz="2400">
                  <a:solidFill>
                    <a:schemeClr val="tx1"/>
                  </a:solidFill>
                  <a:latin typeface="Tahoma" panose="020B0604030504040204" pitchFamily="34" charset="0"/>
                </a:defRPr>
              </a:lvl1pPr>
              <a:lvl2pPr marL="742950" indent="-285750" eaLnBrk="0" hangingPunct="0">
                <a:tabLst>
                  <a:tab pos="365125" algn="l"/>
                </a:tabLst>
                <a:defRPr sz="2400">
                  <a:solidFill>
                    <a:schemeClr val="tx1"/>
                  </a:solidFill>
                  <a:latin typeface="Tahoma" panose="020B0604030504040204" pitchFamily="34" charset="0"/>
                </a:defRPr>
              </a:lvl2pPr>
              <a:lvl3pPr marL="1143000" indent="-228600" eaLnBrk="0" hangingPunct="0">
                <a:tabLst>
                  <a:tab pos="365125" algn="l"/>
                </a:tabLst>
                <a:defRPr sz="2400">
                  <a:solidFill>
                    <a:schemeClr val="tx1"/>
                  </a:solidFill>
                  <a:latin typeface="Tahoma" panose="020B0604030504040204" pitchFamily="34" charset="0"/>
                </a:defRPr>
              </a:lvl3pPr>
              <a:lvl4pPr marL="1600200" indent="-228600" eaLnBrk="0" hangingPunct="0">
                <a:tabLst>
                  <a:tab pos="365125" algn="l"/>
                </a:tabLst>
                <a:defRPr sz="2400">
                  <a:solidFill>
                    <a:schemeClr val="tx1"/>
                  </a:solidFill>
                  <a:latin typeface="Tahoma" panose="020B0604030504040204" pitchFamily="34" charset="0"/>
                </a:defRPr>
              </a:lvl4pPr>
              <a:lvl5pPr marL="2057400" indent="-228600" eaLnBrk="0" hangingPunct="0">
                <a:tabLst>
                  <a:tab pos="365125" algn="l"/>
                </a:tabLst>
                <a:defRPr sz="2400">
                  <a:solidFill>
                    <a:schemeClr val="tx1"/>
                  </a:solidFill>
                  <a:latin typeface="Tahoma" panose="020B0604030504040204" pitchFamily="34" charset="0"/>
                </a:defRPr>
              </a:lvl5pPr>
              <a:lvl6pPr marL="25146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6pPr>
              <a:lvl7pPr marL="29718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7pPr>
              <a:lvl8pPr marL="34290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8pPr>
              <a:lvl9pPr marL="38862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9pPr>
            </a:lstStyle>
            <a:p>
              <a:pPr algn="ctr" eaLnBrk="1" hangingPunct="1">
                <a:lnSpc>
                  <a:spcPct val="110000"/>
                </a:lnSpc>
              </a:pPr>
              <a:r>
                <a:rPr lang="en-US" altLang="en-US" sz="1400">
                  <a:solidFill>
                    <a:srgbClr val="2D00FA"/>
                  </a:solidFill>
                  <a:latin typeface="Arial" panose="020B0604020202020204" pitchFamily="34" charset="0"/>
                  <a:cs typeface="Arial" panose="020B0604020202020204" pitchFamily="34" charset="0"/>
                  <a:sym typeface="Arial" panose="020B0604020202020204" pitchFamily="34" charset="0"/>
                </a:rPr>
                <a:t>Lipids are concentrated sources of </a:t>
              </a:r>
              <a:r>
                <a:rPr lang="en-US" altLang="en-US" sz="1400" b="1">
                  <a:solidFill>
                    <a:srgbClr val="2D00FA"/>
                  </a:solidFill>
                  <a:latin typeface="Arial" panose="020B0604020202020204" pitchFamily="34" charset="0"/>
                  <a:cs typeface="Arial" panose="020B0604020202020204" pitchFamily="34" charset="0"/>
                  <a:sym typeface="Arial" panose="020B0604020202020204" pitchFamily="34" charset="0"/>
                </a:rPr>
                <a:t>energy</a:t>
              </a:r>
              <a:r>
                <a:rPr lang="en-US" altLang="en-US" sz="1400">
                  <a:solidFill>
                    <a:srgbClr val="2D00FA"/>
                  </a:solidFill>
                  <a:latin typeface="Arial" panose="020B0604020202020204" pitchFamily="34" charset="0"/>
                  <a:cs typeface="Arial" panose="020B0604020202020204" pitchFamily="34" charset="0"/>
                  <a:sym typeface="Arial" panose="020B0604020202020204" pitchFamily="34" charset="0"/>
                </a:rPr>
                <a:t> and can be broken down (through fatty acid oxidation in the mitochondria) to provide fuel for aerobic respiration</a:t>
              </a:r>
            </a:p>
          </p:txBody>
        </p:sp>
        <p:pic>
          <p:nvPicPr>
            <p:cNvPr id="5223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66" cy="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2235" name="Rectangle 12"/>
            <p:cNvSpPr>
              <a:spLocks/>
            </p:cNvSpPr>
            <p:nvPr/>
          </p:nvSpPr>
          <p:spPr bwMode="auto">
            <a:xfrm>
              <a:off x="1481" y="536"/>
              <a:ext cx="136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9375" eaLnBrk="0" hangingPunct="0">
                <a:tabLst>
                  <a:tab pos="365125" algn="l"/>
                </a:tabLst>
                <a:defRPr sz="2400">
                  <a:solidFill>
                    <a:schemeClr val="tx1"/>
                  </a:solidFill>
                  <a:latin typeface="Tahoma" panose="020B0604030504040204" pitchFamily="34" charset="0"/>
                </a:defRPr>
              </a:lvl1pPr>
              <a:lvl2pPr marL="742950" indent="-285750" eaLnBrk="0" hangingPunct="0">
                <a:tabLst>
                  <a:tab pos="365125" algn="l"/>
                </a:tabLst>
                <a:defRPr sz="2400">
                  <a:solidFill>
                    <a:schemeClr val="tx1"/>
                  </a:solidFill>
                  <a:latin typeface="Tahoma" panose="020B0604030504040204" pitchFamily="34" charset="0"/>
                </a:defRPr>
              </a:lvl2pPr>
              <a:lvl3pPr marL="1143000" indent="-228600" eaLnBrk="0" hangingPunct="0">
                <a:tabLst>
                  <a:tab pos="365125" algn="l"/>
                </a:tabLst>
                <a:defRPr sz="2400">
                  <a:solidFill>
                    <a:schemeClr val="tx1"/>
                  </a:solidFill>
                  <a:latin typeface="Tahoma" panose="020B0604030504040204" pitchFamily="34" charset="0"/>
                </a:defRPr>
              </a:lvl3pPr>
              <a:lvl4pPr marL="1600200" indent="-228600" eaLnBrk="0" hangingPunct="0">
                <a:tabLst>
                  <a:tab pos="365125" algn="l"/>
                </a:tabLst>
                <a:defRPr sz="2400">
                  <a:solidFill>
                    <a:schemeClr val="tx1"/>
                  </a:solidFill>
                  <a:latin typeface="Tahoma" panose="020B0604030504040204" pitchFamily="34" charset="0"/>
                </a:defRPr>
              </a:lvl4pPr>
              <a:lvl5pPr marL="2057400" indent="-228600" eaLnBrk="0" hangingPunct="0">
                <a:tabLst>
                  <a:tab pos="365125" algn="l"/>
                </a:tabLst>
                <a:defRPr sz="2400">
                  <a:solidFill>
                    <a:schemeClr val="tx1"/>
                  </a:solidFill>
                  <a:latin typeface="Tahoma" panose="020B0604030504040204" pitchFamily="34" charset="0"/>
                </a:defRPr>
              </a:lvl5pPr>
              <a:lvl6pPr marL="25146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6pPr>
              <a:lvl7pPr marL="29718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7pPr>
              <a:lvl8pPr marL="34290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8pPr>
              <a:lvl9pPr marL="38862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9pPr>
            </a:lstStyle>
            <a:p>
              <a:pPr algn="ctr" eaLnBrk="1" hangingPunct="1"/>
              <a:r>
                <a:rPr lang="en-US" altLang="en-US" sz="1300" b="1">
                  <a:solidFill>
                    <a:srgbClr val="2D00FA"/>
                  </a:solidFill>
                  <a:latin typeface="Arial" panose="020B0604020202020204" pitchFamily="34" charset="0"/>
                  <a:cs typeface="Arial" panose="020B0604020202020204" pitchFamily="34" charset="0"/>
                  <a:sym typeface="Arial" panose="020B0604020202020204" pitchFamily="34" charset="0"/>
                </a:rPr>
                <a:t>Mitochondrion</a:t>
              </a:r>
              <a:r>
                <a:rPr lang="en-US" altLang="en-US" sz="1300">
                  <a:solidFill>
                    <a:srgbClr val="2D00FA"/>
                  </a:solidFill>
                  <a:latin typeface="Arial" panose="020B0604020202020204" pitchFamily="34" charset="0"/>
                  <a:cs typeface="Arial" panose="020B0604020202020204" pitchFamily="34" charset="0"/>
                  <a:sym typeface="Arial" panose="020B0604020202020204" pitchFamily="34" charset="0"/>
                </a:rPr>
                <a:t> </a:t>
              </a:r>
            </a:p>
            <a:p>
              <a:pPr algn="ctr" eaLnBrk="1" hangingPunct="1"/>
              <a:r>
                <a:rPr lang="en-US" altLang="en-US" sz="1300">
                  <a:solidFill>
                    <a:srgbClr val="2D00FA"/>
                  </a:solidFill>
                  <a:latin typeface="Arial" panose="020B0604020202020204" pitchFamily="34" charset="0"/>
                  <a:cs typeface="Arial" panose="020B0604020202020204" pitchFamily="34" charset="0"/>
                  <a:sym typeface="Arial" panose="020B0604020202020204" pitchFamily="34" charset="0"/>
                </a:rPr>
                <a:t>(false color TEM)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53251"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7C8844FC-755B-4049-8DDF-7CDC7DAA7BDB}" type="slidenum">
              <a:rPr lang="en-AU" altLang="en-US" sz="1400"/>
              <a:pPr eaLnBrk="1" hangingPunct="1"/>
              <a:t>38</a:t>
            </a:fld>
            <a:endParaRPr lang="en-AU" altLang="en-US" sz="1400"/>
          </a:p>
        </p:txBody>
      </p:sp>
      <p:sp>
        <p:nvSpPr>
          <p:cNvPr id="53252" name="Rectangle 2"/>
          <p:cNvSpPr>
            <a:spLocks noGrp="1" noChangeArrowheads="1"/>
          </p:cNvSpPr>
          <p:nvPr>
            <p:ph type="title"/>
          </p:nvPr>
        </p:nvSpPr>
        <p:spPr/>
        <p:txBody>
          <a:bodyPr/>
          <a:lstStyle/>
          <a:p>
            <a:pPr eaLnBrk="1" hangingPunct="1"/>
            <a:r>
              <a:rPr lang="en-AU" altLang="en-US" dirty="0" smtClean="0"/>
              <a:t>Purpose</a:t>
            </a:r>
            <a:r>
              <a:rPr lang="en-AU" altLang="en-US" dirty="0" smtClean="0"/>
              <a:t>; </a:t>
            </a:r>
            <a:r>
              <a:rPr lang="en-AU" altLang="en-US" dirty="0" smtClean="0"/>
              <a:t>Biological Role</a:t>
            </a:r>
          </a:p>
        </p:txBody>
      </p:sp>
      <p:sp>
        <p:nvSpPr>
          <p:cNvPr id="21509" name="Rectangle 3"/>
          <p:cNvSpPr>
            <a:spLocks noGrp="1" noChangeArrowheads="1"/>
          </p:cNvSpPr>
          <p:nvPr>
            <p:ph type="body" idx="1"/>
          </p:nvPr>
        </p:nvSpPr>
        <p:spPr>
          <a:xfrm>
            <a:off x="80963" y="2193925"/>
            <a:ext cx="9063037" cy="4114800"/>
          </a:xfrm>
        </p:spPr>
        <p:txBody>
          <a:bodyPr/>
          <a:lstStyle/>
          <a:p>
            <a:pPr eaLnBrk="1" hangingPunct="1"/>
            <a:r>
              <a:rPr lang="en-US" altLang="en-US" smtClean="0"/>
              <a:t>An important structural component of membranes</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buFont typeface="Wingdings" panose="05000000000000000000" pitchFamily="2" charset="2"/>
              <a:buNone/>
            </a:pPr>
            <a:endParaRPr lang="en-US" altLang="en-US" smtClean="0"/>
          </a:p>
        </p:txBody>
      </p:sp>
      <p:pic>
        <p:nvPicPr>
          <p:cNvPr id="532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221038"/>
            <a:ext cx="3744912"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3255" name="Line 4"/>
          <p:cNvSpPr>
            <a:spLocks noChangeShapeType="1"/>
          </p:cNvSpPr>
          <p:nvPr/>
        </p:nvSpPr>
        <p:spPr bwMode="auto">
          <a:xfrm>
            <a:off x="2146300" y="4368800"/>
            <a:ext cx="176213" cy="247650"/>
          </a:xfrm>
          <a:prstGeom prst="line">
            <a:avLst/>
          </a:prstGeom>
          <a:noFill/>
          <a:ln w="50800">
            <a:solidFill>
              <a:srgbClr val="6E3620"/>
            </a:solidFill>
            <a:round/>
            <a:headEnd type="stealth" w="med" len="med"/>
            <a:tailEnd/>
          </a:ln>
          <a:extLst>
            <a:ext uri="{909E8E84-426E-40DD-AFC4-6F175D3DCCD1}">
              <a14:hiddenFill xmlns:a14="http://schemas.microsoft.com/office/drawing/2010/main">
                <a:noFill/>
              </a14:hiddenFill>
            </a:ext>
          </a:extLst>
        </p:spPr>
        <p:txBody>
          <a:bodyPr lIns="64291" tIns="32146" rIns="64291" bIns="32146"/>
          <a:lstStyle/>
          <a:p>
            <a:endParaRPr lang="en-US"/>
          </a:p>
        </p:txBody>
      </p:sp>
      <p:sp>
        <p:nvSpPr>
          <p:cNvPr id="53256" name="Rectangle 6"/>
          <p:cNvSpPr>
            <a:spLocks/>
          </p:cNvSpPr>
          <p:nvPr/>
        </p:nvSpPr>
        <p:spPr bwMode="auto">
          <a:xfrm>
            <a:off x="395288" y="6026150"/>
            <a:ext cx="40179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9375" eaLnBrk="0" hangingPunct="0">
              <a:tabLst>
                <a:tab pos="365125" algn="l"/>
              </a:tabLst>
              <a:defRPr sz="2400">
                <a:solidFill>
                  <a:schemeClr val="tx1"/>
                </a:solidFill>
                <a:latin typeface="Tahoma" panose="020B0604030504040204" pitchFamily="34" charset="0"/>
              </a:defRPr>
            </a:lvl1pPr>
            <a:lvl2pPr marL="742950" indent="-285750" eaLnBrk="0" hangingPunct="0">
              <a:tabLst>
                <a:tab pos="365125" algn="l"/>
              </a:tabLst>
              <a:defRPr sz="2400">
                <a:solidFill>
                  <a:schemeClr val="tx1"/>
                </a:solidFill>
                <a:latin typeface="Tahoma" panose="020B0604030504040204" pitchFamily="34" charset="0"/>
              </a:defRPr>
            </a:lvl2pPr>
            <a:lvl3pPr marL="1143000" indent="-228600" eaLnBrk="0" hangingPunct="0">
              <a:tabLst>
                <a:tab pos="365125" algn="l"/>
              </a:tabLst>
              <a:defRPr sz="2400">
                <a:solidFill>
                  <a:schemeClr val="tx1"/>
                </a:solidFill>
                <a:latin typeface="Tahoma" panose="020B0604030504040204" pitchFamily="34" charset="0"/>
              </a:defRPr>
            </a:lvl3pPr>
            <a:lvl4pPr marL="1600200" indent="-228600" eaLnBrk="0" hangingPunct="0">
              <a:tabLst>
                <a:tab pos="365125" algn="l"/>
              </a:tabLst>
              <a:defRPr sz="2400">
                <a:solidFill>
                  <a:schemeClr val="tx1"/>
                </a:solidFill>
                <a:latin typeface="Tahoma" panose="020B0604030504040204" pitchFamily="34" charset="0"/>
              </a:defRPr>
            </a:lvl4pPr>
            <a:lvl5pPr marL="2057400" indent="-228600" eaLnBrk="0" hangingPunct="0">
              <a:tabLst>
                <a:tab pos="365125" algn="l"/>
              </a:tabLst>
              <a:defRPr sz="2400">
                <a:solidFill>
                  <a:schemeClr val="tx1"/>
                </a:solidFill>
                <a:latin typeface="Tahoma" panose="020B0604030504040204" pitchFamily="34" charset="0"/>
              </a:defRPr>
            </a:lvl5pPr>
            <a:lvl6pPr marL="25146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6pPr>
            <a:lvl7pPr marL="29718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7pPr>
            <a:lvl8pPr marL="34290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8pPr>
            <a:lvl9pPr marL="38862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9pPr>
          </a:lstStyle>
          <a:p>
            <a:pPr algn="ctr" eaLnBrk="1" hangingPunct="1">
              <a:lnSpc>
                <a:spcPct val="106000"/>
              </a:lnSpc>
            </a:pPr>
            <a:r>
              <a:rPr lang="en-US" altLang="en-US" sz="1300" b="1">
                <a:solidFill>
                  <a:srgbClr val="2D00FA"/>
                </a:solidFill>
                <a:latin typeface="Arial" panose="020B0604020202020204" pitchFamily="34" charset="0"/>
                <a:cs typeface="Arial" panose="020B0604020202020204" pitchFamily="34" charset="0"/>
                <a:sym typeface="Arial" panose="020B0604020202020204" pitchFamily="34" charset="0"/>
              </a:rPr>
              <a:t>Phospholipids</a:t>
            </a:r>
            <a:r>
              <a:rPr lang="en-US" altLang="en-US" sz="1300">
                <a:solidFill>
                  <a:srgbClr val="2D00FA"/>
                </a:solidFill>
                <a:latin typeface="Arial" panose="020B0604020202020204" pitchFamily="34" charset="0"/>
                <a:cs typeface="Arial" panose="020B0604020202020204" pitchFamily="34" charset="0"/>
                <a:sym typeface="Arial" panose="020B0604020202020204" pitchFamily="34" charset="0"/>
              </a:rPr>
              <a:t> are the primary structural component of all cellular membranes, such as the plasma membrane (false color TEM above).</a:t>
            </a:r>
          </a:p>
        </p:txBody>
      </p:sp>
      <p:pic>
        <p:nvPicPr>
          <p:cNvPr id="53257" name="Picture 2" descr="http://studentweb.usq.edu.au/home/U1013108/biotutor/images/PL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3086100"/>
            <a:ext cx="3732212"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54275"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C83820A0-A248-4D83-9288-FD1E038CA6C4}" type="slidenum">
              <a:rPr lang="en-AU" altLang="en-US" sz="1400"/>
              <a:pPr eaLnBrk="1" hangingPunct="1"/>
              <a:t>39</a:t>
            </a:fld>
            <a:endParaRPr lang="en-AU" altLang="en-US" sz="1400"/>
          </a:p>
        </p:txBody>
      </p:sp>
      <p:sp>
        <p:nvSpPr>
          <p:cNvPr id="54276" name="Rectangle 2"/>
          <p:cNvSpPr>
            <a:spLocks noGrp="1" noChangeArrowheads="1"/>
          </p:cNvSpPr>
          <p:nvPr>
            <p:ph type="title"/>
          </p:nvPr>
        </p:nvSpPr>
        <p:spPr/>
        <p:txBody>
          <a:bodyPr/>
          <a:lstStyle/>
          <a:p>
            <a:pPr eaLnBrk="1" hangingPunct="1"/>
            <a:r>
              <a:rPr lang="en-AU" altLang="en-US" dirty="0" smtClean="0"/>
              <a:t>Purpose</a:t>
            </a:r>
            <a:r>
              <a:rPr lang="en-AU" altLang="en-US" dirty="0" smtClean="0"/>
              <a:t>; </a:t>
            </a:r>
            <a:r>
              <a:rPr lang="en-AU" altLang="en-US" dirty="0" smtClean="0"/>
              <a:t>Biological Role</a:t>
            </a:r>
          </a:p>
        </p:txBody>
      </p:sp>
      <p:sp>
        <p:nvSpPr>
          <p:cNvPr id="21509" name="Rectangle 3"/>
          <p:cNvSpPr>
            <a:spLocks noGrp="1" noChangeArrowheads="1"/>
          </p:cNvSpPr>
          <p:nvPr>
            <p:ph type="body" idx="1"/>
          </p:nvPr>
        </p:nvSpPr>
        <p:spPr>
          <a:xfrm>
            <a:off x="80963" y="2193925"/>
            <a:ext cx="9063037" cy="4114800"/>
          </a:xfrm>
        </p:spPr>
        <p:txBody>
          <a:bodyPr/>
          <a:lstStyle/>
          <a:p>
            <a:pPr eaLnBrk="1" hangingPunct="1"/>
            <a:r>
              <a:rPr lang="en-US" altLang="en-US" smtClean="0"/>
              <a:t>acts as a shock absorber </a:t>
            </a:r>
          </a:p>
          <a:p>
            <a:pPr eaLnBrk="1" hangingPunct="1">
              <a:buFont typeface="Wingdings" panose="05000000000000000000" pitchFamily="2" charset="2"/>
              <a:buNone/>
            </a:pPr>
            <a:r>
              <a:rPr lang="en-US" altLang="en-US" smtClean="0"/>
              <a:t>				  and good insulator </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sp>
        <p:nvSpPr>
          <p:cNvPr id="54278" name="Line 4"/>
          <p:cNvSpPr>
            <a:spLocks noChangeShapeType="1"/>
          </p:cNvSpPr>
          <p:nvPr/>
        </p:nvSpPr>
        <p:spPr bwMode="auto">
          <a:xfrm>
            <a:off x="2146300" y="4368800"/>
            <a:ext cx="176213" cy="247650"/>
          </a:xfrm>
          <a:prstGeom prst="line">
            <a:avLst/>
          </a:prstGeom>
          <a:noFill/>
          <a:ln w="50800">
            <a:solidFill>
              <a:srgbClr val="6E3620"/>
            </a:solidFill>
            <a:round/>
            <a:headEnd type="stealth" w="med" len="med"/>
            <a:tailEnd/>
          </a:ln>
          <a:extLst>
            <a:ext uri="{909E8E84-426E-40DD-AFC4-6F175D3DCCD1}">
              <a14:hiddenFill xmlns:a14="http://schemas.microsoft.com/office/drawing/2010/main">
                <a:noFill/>
              </a14:hiddenFill>
            </a:ext>
          </a:extLst>
        </p:spPr>
        <p:txBody>
          <a:bodyPr lIns="64291" tIns="32146" rIns="64291" bIns="32146"/>
          <a:lstStyle/>
          <a:p>
            <a:endParaRPr lang="en-US"/>
          </a:p>
        </p:txBody>
      </p:sp>
      <p:grpSp>
        <p:nvGrpSpPr>
          <p:cNvPr id="14" name="Group 5"/>
          <p:cNvGrpSpPr>
            <a:grpSpLocks/>
          </p:cNvGrpSpPr>
          <p:nvPr/>
        </p:nvGrpSpPr>
        <p:grpSpPr bwMode="auto">
          <a:xfrm>
            <a:off x="1276350" y="2913063"/>
            <a:ext cx="2620963" cy="3159125"/>
            <a:chOff x="-156" y="-13"/>
            <a:chExt cx="2348" cy="2829"/>
          </a:xfrm>
        </p:grpSpPr>
        <p:grpSp>
          <p:nvGrpSpPr>
            <p:cNvPr id="54284" name="Group 6"/>
            <p:cNvGrpSpPr>
              <a:grpSpLocks/>
            </p:cNvGrpSpPr>
            <p:nvPr/>
          </p:nvGrpSpPr>
          <p:grpSpPr bwMode="auto">
            <a:xfrm>
              <a:off x="-156" y="-13"/>
              <a:ext cx="2348" cy="2829"/>
              <a:chOff x="-156" y="-13"/>
              <a:chExt cx="2348" cy="2829"/>
            </a:xfrm>
          </p:grpSpPr>
          <p:sp>
            <p:nvSpPr>
              <p:cNvPr id="54288" name="Rectangle 7"/>
              <p:cNvSpPr>
                <a:spLocks/>
              </p:cNvSpPr>
              <p:nvPr/>
            </p:nvSpPr>
            <p:spPr bwMode="auto">
              <a:xfrm>
                <a:off x="72" y="1776"/>
                <a:ext cx="2120" cy="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9375" eaLnBrk="0" hangingPunct="0">
                  <a:tabLst>
                    <a:tab pos="365125" algn="l"/>
                  </a:tabLst>
                  <a:defRPr sz="2400">
                    <a:solidFill>
                      <a:schemeClr val="tx1"/>
                    </a:solidFill>
                    <a:latin typeface="Tahoma" panose="020B0604030504040204" pitchFamily="34" charset="0"/>
                  </a:defRPr>
                </a:lvl1pPr>
                <a:lvl2pPr marL="742950" indent="-285750" eaLnBrk="0" hangingPunct="0">
                  <a:tabLst>
                    <a:tab pos="365125" algn="l"/>
                  </a:tabLst>
                  <a:defRPr sz="2400">
                    <a:solidFill>
                      <a:schemeClr val="tx1"/>
                    </a:solidFill>
                    <a:latin typeface="Tahoma" panose="020B0604030504040204" pitchFamily="34" charset="0"/>
                  </a:defRPr>
                </a:lvl2pPr>
                <a:lvl3pPr marL="1143000" indent="-228600" eaLnBrk="0" hangingPunct="0">
                  <a:tabLst>
                    <a:tab pos="365125" algn="l"/>
                  </a:tabLst>
                  <a:defRPr sz="2400">
                    <a:solidFill>
                      <a:schemeClr val="tx1"/>
                    </a:solidFill>
                    <a:latin typeface="Tahoma" panose="020B0604030504040204" pitchFamily="34" charset="0"/>
                  </a:defRPr>
                </a:lvl3pPr>
                <a:lvl4pPr marL="1600200" indent="-228600" eaLnBrk="0" hangingPunct="0">
                  <a:tabLst>
                    <a:tab pos="365125" algn="l"/>
                  </a:tabLst>
                  <a:defRPr sz="2400">
                    <a:solidFill>
                      <a:schemeClr val="tx1"/>
                    </a:solidFill>
                    <a:latin typeface="Tahoma" panose="020B0604030504040204" pitchFamily="34" charset="0"/>
                  </a:defRPr>
                </a:lvl4pPr>
                <a:lvl5pPr marL="2057400" indent="-228600" eaLnBrk="0" hangingPunct="0">
                  <a:tabLst>
                    <a:tab pos="365125" algn="l"/>
                  </a:tabLst>
                  <a:defRPr sz="2400">
                    <a:solidFill>
                      <a:schemeClr val="tx1"/>
                    </a:solidFill>
                    <a:latin typeface="Tahoma" panose="020B0604030504040204" pitchFamily="34" charset="0"/>
                  </a:defRPr>
                </a:lvl5pPr>
                <a:lvl6pPr marL="25146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6pPr>
                <a:lvl7pPr marL="29718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7pPr>
                <a:lvl8pPr marL="34290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8pPr>
                <a:lvl9pPr marL="38862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9pPr>
              </a:lstStyle>
              <a:p>
                <a:pPr algn="ctr" eaLnBrk="1" hangingPunct="1">
                  <a:lnSpc>
                    <a:spcPct val="110000"/>
                  </a:lnSpc>
                </a:pPr>
                <a:r>
                  <a:rPr lang="en-US" altLang="en-US" sz="1400">
                    <a:solidFill>
                      <a:srgbClr val="2D00FA"/>
                    </a:solidFill>
                    <a:latin typeface="Arial" panose="020B0604020202020204" pitchFamily="34" charset="0"/>
                    <a:cs typeface="Arial" panose="020B0604020202020204" pitchFamily="34" charset="0"/>
                    <a:sym typeface="Arial" panose="020B0604020202020204" pitchFamily="34" charset="0"/>
                  </a:rPr>
                  <a:t>Fat </a:t>
                </a:r>
                <a:r>
                  <a:rPr lang="en-US" altLang="en-US" sz="1400" b="1">
                    <a:solidFill>
                      <a:srgbClr val="2D00FA"/>
                    </a:solidFill>
                    <a:latin typeface="Arial" panose="020B0604020202020204" pitchFamily="34" charset="0"/>
                    <a:cs typeface="Arial" panose="020B0604020202020204" pitchFamily="34" charset="0"/>
                    <a:sym typeface="Arial" panose="020B0604020202020204" pitchFamily="34" charset="0"/>
                  </a:rPr>
                  <a:t>absorbs shocks</a:t>
                </a:r>
                <a:r>
                  <a:rPr lang="en-US" altLang="en-US" sz="1400">
                    <a:solidFill>
                      <a:srgbClr val="2D00FA"/>
                    </a:solidFill>
                    <a:latin typeface="Arial" panose="020B0604020202020204" pitchFamily="34" charset="0"/>
                    <a:cs typeface="Arial" panose="020B0604020202020204" pitchFamily="34" charset="0"/>
                    <a:sym typeface="Arial" panose="020B0604020202020204" pitchFamily="34" charset="0"/>
                  </a:rPr>
                  <a:t>. Organs that are prone to bumps and shocks (e.g. kidneys) are cushioned with a relatively thick layer of fat.</a:t>
                </a:r>
              </a:p>
            </p:txBody>
          </p:sp>
          <p:pic>
            <p:nvPicPr>
              <p:cNvPr id="5428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 y="-13"/>
                <a:ext cx="2264" cy="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grpSp>
        <p:sp>
          <p:nvSpPr>
            <p:cNvPr id="54285" name="Rectangle 9"/>
            <p:cNvSpPr>
              <a:spLocks/>
            </p:cNvSpPr>
            <p:nvPr/>
          </p:nvSpPr>
          <p:spPr bwMode="auto">
            <a:xfrm>
              <a:off x="240" y="1144"/>
              <a:ext cx="178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9375" eaLnBrk="0" hangingPunct="0">
                <a:tabLst>
                  <a:tab pos="365125" algn="l"/>
                </a:tabLst>
                <a:defRPr sz="2400">
                  <a:solidFill>
                    <a:schemeClr val="tx1"/>
                  </a:solidFill>
                  <a:latin typeface="Tahoma" panose="020B0604030504040204" pitchFamily="34" charset="0"/>
                </a:defRPr>
              </a:lvl1pPr>
              <a:lvl2pPr marL="742950" indent="-285750" eaLnBrk="0" hangingPunct="0">
                <a:tabLst>
                  <a:tab pos="365125" algn="l"/>
                </a:tabLst>
                <a:defRPr sz="2400">
                  <a:solidFill>
                    <a:schemeClr val="tx1"/>
                  </a:solidFill>
                  <a:latin typeface="Tahoma" panose="020B0604030504040204" pitchFamily="34" charset="0"/>
                </a:defRPr>
              </a:lvl2pPr>
              <a:lvl3pPr marL="1143000" indent="-228600" eaLnBrk="0" hangingPunct="0">
                <a:tabLst>
                  <a:tab pos="365125" algn="l"/>
                </a:tabLst>
                <a:defRPr sz="2400">
                  <a:solidFill>
                    <a:schemeClr val="tx1"/>
                  </a:solidFill>
                  <a:latin typeface="Tahoma" panose="020B0604030504040204" pitchFamily="34" charset="0"/>
                </a:defRPr>
              </a:lvl3pPr>
              <a:lvl4pPr marL="1600200" indent="-228600" eaLnBrk="0" hangingPunct="0">
                <a:tabLst>
                  <a:tab pos="365125" algn="l"/>
                </a:tabLst>
                <a:defRPr sz="2400">
                  <a:solidFill>
                    <a:schemeClr val="tx1"/>
                  </a:solidFill>
                  <a:latin typeface="Tahoma" panose="020B0604030504040204" pitchFamily="34" charset="0"/>
                </a:defRPr>
              </a:lvl4pPr>
              <a:lvl5pPr marL="2057400" indent="-228600" eaLnBrk="0" hangingPunct="0">
                <a:tabLst>
                  <a:tab pos="365125" algn="l"/>
                </a:tabLst>
                <a:defRPr sz="2400">
                  <a:solidFill>
                    <a:schemeClr val="tx1"/>
                  </a:solidFill>
                  <a:latin typeface="Tahoma" panose="020B0604030504040204" pitchFamily="34" charset="0"/>
                </a:defRPr>
              </a:lvl5pPr>
              <a:lvl6pPr marL="25146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6pPr>
              <a:lvl7pPr marL="29718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7pPr>
              <a:lvl8pPr marL="34290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8pPr>
              <a:lvl9pPr marL="38862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9pPr>
            </a:lstStyle>
            <a:p>
              <a:pPr algn="ctr" eaLnBrk="1" hangingPunct="1"/>
              <a:r>
                <a:rPr lang="en-US" altLang="en-US" sz="1100" i="1">
                  <a:solidFill>
                    <a:srgbClr val="000000"/>
                  </a:solidFill>
                  <a:latin typeface="Arial" panose="020B0604020202020204" pitchFamily="34" charset="0"/>
                  <a:cs typeface="Arial" panose="020B0604020202020204" pitchFamily="34" charset="0"/>
                  <a:sym typeface="Arial" panose="020B0604020202020204" pitchFamily="34" charset="0"/>
                </a:rPr>
                <a:t>The white fat tissue (arrows) is visible in this ox kidney</a:t>
              </a:r>
            </a:p>
          </p:txBody>
        </p:sp>
        <p:sp>
          <p:nvSpPr>
            <p:cNvPr id="54286" name="Line 10"/>
            <p:cNvSpPr>
              <a:spLocks noChangeShapeType="1"/>
            </p:cNvSpPr>
            <p:nvPr/>
          </p:nvSpPr>
          <p:spPr bwMode="auto">
            <a:xfrm>
              <a:off x="1592" y="656"/>
              <a:ext cx="113" cy="161"/>
            </a:xfrm>
            <a:prstGeom prst="line">
              <a:avLst/>
            </a:prstGeom>
            <a:noFill/>
            <a:ln w="38100">
              <a:solidFill>
                <a:srgbClr val="F8FF23"/>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54287" name="Line 11"/>
            <p:cNvSpPr>
              <a:spLocks noChangeShapeType="1"/>
            </p:cNvSpPr>
            <p:nvPr/>
          </p:nvSpPr>
          <p:spPr bwMode="auto">
            <a:xfrm>
              <a:off x="976" y="592"/>
              <a:ext cx="113" cy="161"/>
            </a:xfrm>
            <a:prstGeom prst="line">
              <a:avLst/>
            </a:prstGeom>
            <a:noFill/>
            <a:ln w="38100">
              <a:solidFill>
                <a:srgbClr val="F8FF23"/>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21" name="Group 12"/>
          <p:cNvGrpSpPr>
            <a:grpSpLocks/>
          </p:cNvGrpSpPr>
          <p:nvPr/>
        </p:nvGrpSpPr>
        <p:grpSpPr bwMode="auto">
          <a:xfrm>
            <a:off x="6122988" y="1798638"/>
            <a:ext cx="2606675" cy="4724400"/>
            <a:chOff x="0" y="0"/>
            <a:chExt cx="2336" cy="4232"/>
          </a:xfrm>
        </p:grpSpPr>
        <p:pic>
          <p:nvPicPr>
            <p:cNvPr id="5428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 y="1440"/>
              <a:ext cx="2264"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4282" name="Rectangle 14"/>
            <p:cNvSpPr>
              <a:spLocks/>
            </p:cNvSpPr>
            <p:nvPr/>
          </p:nvSpPr>
          <p:spPr bwMode="auto">
            <a:xfrm>
              <a:off x="0" y="3192"/>
              <a:ext cx="2320" cy="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9375" eaLnBrk="0" hangingPunct="0">
                <a:tabLst>
                  <a:tab pos="365125" algn="l"/>
                </a:tabLst>
                <a:defRPr sz="2400">
                  <a:solidFill>
                    <a:schemeClr val="tx1"/>
                  </a:solidFill>
                  <a:latin typeface="Tahoma" panose="020B0604030504040204" pitchFamily="34" charset="0"/>
                </a:defRPr>
              </a:lvl1pPr>
              <a:lvl2pPr marL="742950" indent="-285750" eaLnBrk="0" hangingPunct="0">
                <a:tabLst>
                  <a:tab pos="365125" algn="l"/>
                </a:tabLst>
                <a:defRPr sz="2400">
                  <a:solidFill>
                    <a:schemeClr val="tx1"/>
                  </a:solidFill>
                  <a:latin typeface="Tahoma" panose="020B0604030504040204" pitchFamily="34" charset="0"/>
                </a:defRPr>
              </a:lvl2pPr>
              <a:lvl3pPr marL="1143000" indent="-228600" eaLnBrk="0" hangingPunct="0">
                <a:tabLst>
                  <a:tab pos="365125" algn="l"/>
                </a:tabLst>
                <a:defRPr sz="2400">
                  <a:solidFill>
                    <a:schemeClr val="tx1"/>
                  </a:solidFill>
                  <a:latin typeface="Tahoma" panose="020B0604030504040204" pitchFamily="34" charset="0"/>
                </a:defRPr>
              </a:lvl3pPr>
              <a:lvl4pPr marL="1600200" indent="-228600" eaLnBrk="0" hangingPunct="0">
                <a:tabLst>
                  <a:tab pos="365125" algn="l"/>
                </a:tabLst>
                <a:defRPr sz="2400">
                  <a:solidFill>
                    <a:schemeClr val="tx1"/>
                  </a:solidFill>
                  <a:latin typeface="Tahoma" panose="020B0604030504040204" pitchFamily="34" charset="0"/>
                </a:defRPr>
              </a:lvl4pPr>
              <a:lvl5pPr marL="2057400" indent="-228600" eaLnBrk="0" hangingPunct="0">
                <a:tabLst>
                  <a:tab pos="365125" algn="l"/>
                </a:tabLst>
                <a:defRPr sz="2400">
                  <a:solidFill>
                    <a:schemeClr val="tx1"/>
                  </a:solidFill>
                  <a:latin typeface="Tahoma" panose="020B0604030504040204" pitchFamily="34" charset="0"/>
                </a:defRPr>
              </a:lvl5pPr>
              <a:lvl6pPr marL="25146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6pPr>
              <a:lvl7pPr marL="29718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7pPr>
              <a:lvl8pPr marL="34290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8pPr>
              <a:lvl9pPr marL="38862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9pPr>
            </a:lstStyle>
            <a:p>
              <a:pPr algn="ctr" eaLnBrk="1" hangingPunct="1">
                <a:lnSpc>
                  <a:spcPct val="110000"/>
                </a:lnSpc>
              </a:pPr>
              <a:r>
                <a:rPr lang="en-US" altLang="en-US" sz="1400">
                  <a:solidFill>
                    <a:srgbClr val="2D00FA"/>
                  </a:solidFill>
                  <a:latin typeface="Arial" panose="020B0604020202020204" pitchFamily="34" charset="0"/>
                  <a:cs typeface="Arial" panose="020B0604020202020204" pitchFamily="34" charset="0"/>
                  <a:sym typeface="Arial" panose="020B0604020202020204" pitchFamily="34" charset="0"/>
                </a:rPr>
                <a:t>Stored lipids provide </a:t>
              </a:r>
              <a:r>
                <a:rPr lang="en-US" altLang="en-US" sz="1400" b="1">
                  <a:solidFill>
                    <a:srgbClr val="2D00FA"/>
                  </a:solidFill>
                  <a:latin typeface="Arial" panose="020B0604020202020204" pitchFamily="34" charset="0"/>
                  <a:cs typeface="Arial" panose="020B0604020202020204" pitchFamily="34" charset="0"/>
                  <a:sym typeface="Arial" panose="020B0604020202020204" pitchFamily="34" charset="0"/>
                </a:rPr>
                <a:t>insulation</a:t>
              </a:r>
              <a:r>
                <a:rPr lang="en-US" altLang="en-US" sz="1400">
                  <a:solidFill>
                    <a:srgbClr val="2D00FA"/>
                  </a:solidFill>
                  <a:latin typeface="Arial" panose="020B0604020202020204" pitchFamily="34" charset="0"/>
                  <a:cs typeface="Arial" panose="020B0604020202020204" pitchFamily="34" charset="0"/>
                  <a:sym typeface="Arial" panose="020B0604020202020204" pitchFamily="34" charset="0"/>
                </a:rPr>
                <a:t> in extreme environments. Increased body fat levels in winter reduce heat losses to the environment.</a:t>
              </a:r>
            </a:p>
          </p:txBody>
        </p:sp>
        <p:pic>
          <p:nvPicPr>
            <p:cNvPr id="5428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 y="0"/>
              <a:ext cx="1056" cy="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15363"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12111AF5-0013-4BF8-B637-EDFC0C52C1DC}" type="slidenum">
              <a:rPr lang="en-AU" altLang="en-US" sz="1400"/>
              <a:pPr eaLnBrk="1" hangingPunct="1"/>
              <a:t>4</a:t>
            </a:fld>
            <a:endParaRPr lang="en-AU" altLang="en-US" sz="1400"/>
          </a:p>
        </p:txBody>
      </p:sp>
      <p:sp>
        <p:nvSpPr>
          <p:cNvPr id="15364" name="Rectangle 2"/>
          <p:cNvSpPr>
            <a:spLocks noGrp="1" noChangeArrowheads="1"/>
          </p:cNvSpPr>
          <p:nvPr>
            <p:ph type="title"/>
          </p:nvPr>
        </p:nvSpPr>
        <p:spPr/>
        <p:txBody>
          <a:bodyPr/>
          <a:lstStyle/>
          <a:p>
            <a:pPr eaLnBrk="1" hangingPunct="1"/>
            <a:r>
              <a:rPr lang="en-AU" altLang="en-US" smtClean="0"/>
              <a:t>Monosaccharides</a:t>
            </a:r>
            <a:br>
              <a:rPr lang="en-AU" altLang="en-US" smtClean="0"/>
            </a:br>
            <a:r>
              <a:rPr lang="en-AU" altLang="en-US" smtClean="0"/>
              <a:t> </a:t>
            </a:r>
            <a:r>
              <a:rPr lang="en-AU" altLang="en-US" sz="2800" smtClean="0"/>
              <a:t>C</a:t>
            </a:r>
            <a:r>
              <a:rPr lang="en-AU" altLang="en-US" sz="2800" baseline="-25000" smtClean="0"/>
              <a:t>6</a:t>
            </a:r>
            <a:r>
              <a:rPr lang="en-AU" altLang="en-US" sz="2800" smtClean="0"/>
              <a:t>H</a:t>
            </a:r>
            <a:r>
              <a:rPr lang="en-AU" altLang="en-US" sz="2800" baseline="-25000" smtClean="0"/>
              <a:t>12</a:t>
            </a:r>
            <a:r>
              <a:rPr lang="en-AU" altLang="en-US" sz="2800" smtClean="0"/>
              <a:t>O</a:t>
            </a:r>
            <a:r>
              <a:rPr lang="en-AU" altLang="en-US" sz="2800" baseline="-25000" smtClean="0"/>
              <a:t>6</a:t>
            </a:r>
          </a:p>
        </p:txBody>
      </p:sp>
      <p:sp>
        <p:nvSpPr>
          <p:cNvPr id="15365" name="Rectangle 3"/>
          <p:cNvSpPr>
            <a:spLocks noGrp="1" noChangeArrowheads="1"/>
          </p:cNvSpPr>
          <p:nvPr>
            <p:ph type="body" idx="1"/>
          </p:nvPr>
        </p:nvSpPr>
        <p:spPr>
          <a:xfrm>
            <a:off x="1182688" y="1600200"/>
            <a:ext cx="7772400" cy="2260600"/>
          </a:xfrm>
        </p:spPr>
        <p:txBody>
          <a:bodyPr/>
          <a:lstStyle/>
          <a:p>
            <a:pPr eaLnBrk="1" hangingPunct="1">
              <a:lnSpc>
                <a:spcPct val="80000"/>
              </a:lnSpc>
              <a:buFont typeface="Wingdings" panose="05000000000000000000" pitchFamily="2" charset="2"/>
              <a:buNone/>
            </a:pPr>
            <a:endParaRPr lang="en-US" altLang="en-US" sz="2800" smtClean="0">
              <a:latin typeface="Comic Sans MS" panose="030F0702030302020204" pitchFamily="66" charset="0"/>
              <a:cs typeface="Times New Roman" panose="02020603050405020304" pitchFamily="18" charset="0"/>
            </a:endParaRPr>
          </a:p>
          <a:p>
            <a:pPr eaLnBrk="1" hangingPunct="1">
              <a:lnSpc>
                <a:spcPct val="80000"/>
              </a:lnSpc>
            </a:pPr>
            <a:r>
              <a:rPr lang="en-US" altLang="en-US" sz="2800" smtClean="0">
                <a:latin typeface="Comic Sans MS" panose="030F0702030302020204" pitchFamily="66" charset="0"/>
                <a:cs typeface="Times New Roman" panose="02020603050405020304" pitchFamily="18" charset="0"/>
              </a:rPr>
              <a:t>Fructose</a:t>
            </a:r>
          </a:p>
          <a:p>
            <a:pPr eaLnBrk="1" hangingPunct="1">
              <a:lnSpc>
                <a:spcPct val="80000"/>
              </a:lnSpc>
            </a:pPr>
            <a:r>
              <a:rPr lang="en-US" altLang="en-US" sz="2800" smtClean="0">
                <a:latin typeface="Comic Sans MS" panose="030F0702030302020204" pitchFamily="66" charset="0"/>
                <a:cs typeface="Times New Roman" panose="02020603050405020304" pitchFamily="18" charset="0"/>
              </a:rPr>
              <a:t>Galactose </a:t>
            </a:r>
          </a:p>
          <a:p>
            <a:pPr eaLnBrk="1" hangingPunct="1">
              <a:lnSpc>
                <a:spcPct val="80000"/>
              </a:lnSpc>
            </a:pPr>
            <a:r>
              <a:rPr lang="en-US" altLang="en-US" sz="2800" smtClean="0">
                <a:latin typeface="Comic Sans MS" panose="030F0702030302020204" pitchFamily="66" charset="0"/>
                <a:cs typeface="Times New Roman" panose="02020603050405020304" pitchFamily="18" charset="0"/>
              </a:rPr>
              <a:t>Glucose</a:t>
            </a:r>
          </a:p>
          <a:p>
            <a:pPr eaLnBrk="1" hangingPunct="1">
              <a:lnSpc>
                <a:spcPct val="80000"/>
              </a:lnSpc>
              <a:buFont typeface="Wingdings" panose="05000000000000000000" pitchFamily="2" charset="2"/>
              <a:buNone/>
            </a:pPr>
            <a:endParaRPr lang="en-AU" altLang="en-US" sz="2800" smtClean="0">
              <a:latin typeface="Comic Sans MS" panose="030F0702030302020204" pitchFamily="66" charset="0"/>
              <a:cs typeface="Times New Roman" panose="02020603050405020304" pitchFamily="18" charset="0"/>
            </a:endParaRPr>
          </a:p>
        </p:txBody>
      </p:sp>
      <p:pic>
        <p:nvPicPr>
          <p:cNvPr id="15366" name="Picture 7" descr="Monosaccharides"/>
          <p:cNvPicPr>
            <a:picLocks noChangeAspect="1" noChangeArrowheads="1"/>
          </p:cNvPicPr>
          <p:nvPr/>
        </p:nvPicPr>
        <p:blipFill>
          <a:blip r:embed="rId2">
            <a:extLst>
              <a:ext uri="{28A0092B-C50C-407E-A947-70E740481C1C}">
                <a14:useLocalDpi xmlns:a14="http://schemas.microsoft.com/office/drawing/2010/main" val="0"/>
              </a:ext>
            </a:extLst>
          </a:blip>
          <a:srcRect t="12770" r="51782" b="41432"/>
          <a:stretch>
            <a:fillRect/>
          </a:stretch>
        </p:blipFill>
        <p:spPr bwMode="auto">
          <a:xfrm>
            <a:off x="34925" y="3356992"/>
            <a:ext cx="2952750" cy="295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1" descr="Monosaccharides"/>
          <p:cNvPicPr>
            <a:picLocks noChangeAspect="1" noChangeArrowheads="1"/>
          </p:cNvPicPr>
          <p:nvPr/>
        </p:nvPicPr>
        <p:blipFill>
          <a:blip r:embed="rId2">
            <a:extLst>
              <a:ext uri="{28A0092B-C50C-407E-A947-70E740481C1C}">
                <a14:useLocalDpi xmlns:a14="http://schemas.microsoft.com/office/drawing/2010/main" val="0"/>
              </a:ext>
            </a:extLst>
          </a:blip>
          <a:srcRect l="51064" t="18098" b="41432"/>
          <a:stretch>
            <a:fillRect/>
          </a:stretch>
        </p:blipFill>
        <p:spPr bwMode="auto">
          <a:xfrm>
            <a:off x="2771949" y="3501008"/>
            <a:ext cx="3024187" cy="259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3" descr="Monosaccharides"/>
          <p:cNvPicPr>
            <a:picLocks noChangeAspect="1" noChangeArrowheads="1"/>
          </p:cNvPicPr>
          <p:nvPr/>
        </p:nvPicPr>
        <p:blipFill>
          <a:blip r:embed="rId2">
            <a:extLst>
              <a:ext uri="{28A0092B-C50C-407E-A947-70E740481C1C}">
                <a14:useLocalDpi xmlns:a14="http://schemas.microsoft.com/office/drawing/2010/main" val="0"/>
              </a:ext>
            </a:extLst>
          </a:blip>
          <a:srcRect l="11351" t="66010" r="22514"/>
          <a:stretch>
            <a:fillRect/>
          </a:stretch>
        </p:blipFill>
        <p:spPr bwMode="auto">
          <a:xfrm>
            <a:off x="5508625" y="3573016"/>
            <a:ext cx="3708400" cy="251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55299"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37E213C8-F16F-42CF-A5A5-AF35719192EC}" type="slidenum">
              <a:rPr lang="en-AU" altLang="en-US" sz="1400"/>
              <a:pPr eaLnBrk="1" hangingPunct="1"/>
              <a:t>40</a:t>
            </a:fld>
            <a:endParaRPr lang="en-AU" altLang="en-US" sz="1400"/>
          </a:p>
        </p:txBody>
      </p:sp>
      <p:sp>
        <p:nvSpPr>
          <p:cNvPr id="55300" name="Rectangle 2"/>
          <p:cNvSpPr>
            <a:spLocks noGrp="1" noChangeArrowheads="1"/>
          </p:cNvSpPr>
          <p:nvPr>
            <p:ph type="title"/>
          </p:nvPr>
        </p:nvSpPr>
        <p:spPr/>
        <p:txBody>
          <a:bodyPr/>
          <a:lstStyle/>
          <a:p>
            <a:pPr eaLnBrk="1" hangingPunct="1"/>
            <a:r>
              <a:rPr lang="en-AU" altLang="en-US" dirty="0" smtClean="0"/>
              <a:t>Purpose</a:t>
            </a:r>
            <a:r>
              <a:rPr lang="en-AU" altLang="en-US" dirty="0" smtClean="0"/>
              <a:t>; </a:t>
            </a:r>
            <a:r>
              <a:rPr lang="en-AU" altLang="en-US" dirty="0" smtClean="0"/>
              <a:t>Biological Role</a:t>
            </a:r>
          </a:p>
        </p:txBody>
      </p:sp>
      <p:sp>
        <p:nvSpPr>
          <p:cNvPr id="21509" name="Rectangle 3"/>
          <p:cNvSpPr>
            <a:spLocks noGrp="1" noChangeArrowheads="1"/>
          </p:cNvSpPr>
          <p:nvPr>
            <p:ph type="body" idx="1"/>
          </p:nvPr>
        </p:nvSpPr>
        <p:spPr>
          <a:xfrm>
            <a:off x="80963" y="2193925"/>
            <a:ext cx="9063037" cy="4114800"/>
          </a:xfrm>
        </p:spPr>
        <p:txBody>
          <a:bodyPr/>
          <a:lstStyle/>
          <a:p>
            <a:pPr eaLnBrk="1" hangingPunct="1"/>
            <a:r>
              <a:rPr lang="en-US" altLang="en-US" smtClean="0"/>
              <a:t>Water proofing of some </a:t>
            </a:r>
          </a:p>
          <a:p>
            <a:pPr eaLnBrk="1" hangingPunct="1">
              <a:buFont typeface="Wingdings" panose="05000000000000000000" pitchFamily="2" charset="2"/>
              <a:buNone/>
            </a:pPr>
            <a:r>
              <a:rPr lang="en-US" altLang="en-US" smtClean="0"/>
              <a:t>   surfaces</a:t>
            </a:r>
          </a:p>
          <a:p>
            <a:pPr eaLnBrk="1" hangingPunct="1"/>
            <a:endParaRPr lang="en-US" altLang="en-US" smtClean="0"/>
          </a:p>
          <a:p>
            <a:pPr eaLnBrk="1" hangingPunct="1">
              <a:buFont typeface="Wingdings" panose="05000000000000000000" pitchFamily="2" charset="2"/>
              <a:buNone/>
            </a:pPr>
            <a:endParaRPr lang="en-US" altLang="en-US" smtClean="0"/>
          </a:p>
          <a:p>
            <a:pPr eaLnBrk="1" hangingPunct="1"/>
            <a:r>
              <a:rPr lang="en-US" altLang="en-US" smtClean="0"/>
              <a:t>Transmission of </a:t>
            </a:r>
          </a:p>
          <a:p>
            <a:pPr eaLnBrk="1" hangingPunct="1">
              <a:buFont typeface="Wingdings" panose="05000000000000000000" pitchFamily="2" charset="2"/>
              <a:buNone/>
            </a:pPr>
            <a:r>
              <a:rPr lang="en-US" altLang="en-US" smtClean="0"/>
              <a:t>   chemical messages</a:t>
            </a:r>
          </a:p>
          <a:p>
            <a:pPr eaLnBrk="1" hangingPunct="1">
              <a:buFont typeface="Wingdings" panose="05000000000000000000" pitchFamily="2" charset="2"/>
              <a:buNone/>
            </a:pPr>
            <a:r>
              <a:rPr lang="en-US" altLang="en-US" smtClean="0"/>
              <a:t>   via hormones</a:t>
            </a:r>
            <a:endParaRPr lang="en-AU" altLang="en-US" smtClean="0"/>
          </a:p>
        </p:txBody>
      </p:sp>
      <p:grpSp>
        <p:nvGrpSpPr>
          <p:cNvPr id="10" name="Group 13"/>
          <p:cNvGrpSpPr>
            <a:grpSpLocks/>
          </p:cNvGrpSpPr>
          <p:nvPr/>
        </p:nvGrpSpPr>
        <p:grpSpPr bwMode="auto">
          <a:xfrm>
            <a:off x="5435600" y="1870075"/>
            <a:ext cx="3590925" cy="4633913"/>
            <a:chOff x="0" y="0"/>
            <a:chExt cx="3216" cy="4152"/>
          </a:xfrm>
        </p:grpSpPr>
        <p:pic>
          <p:nvPicPr>
            <p:cNvPr id="5530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2"/>
              <a:ext cx="2264" cy="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5305" name="Rectangle 15"/>
            <p:cNvSpPr>
              <a:spLocks/>
            </p:cNvSpPr>
            <p:nvPr/>
          </p:nvSpPr>
          <p:spPr bwMode="auto">
            <a:xfrm>
              <a:off x="56" y="3312"/>
              <a:ext cx="1952"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9375" eaLnBrk="0" hangingPunct="0">
                <a:tabLst>
                  <a:tab pos="365125" algn="l"/>
                </a:tabLst>
                <a:defRPr sz="2400">
                  <a:solidFill>
                    <a:schemeClr val="tx1"/>
                  </a:solidFill>
                  <a:latin typeface="Tahoma" panose="020B0604030504040204" pitchFamily="34" charset="0"/>
                </a:defRPr>
              </a:lvl1pPr>
              <a:lvl2pPr marL="742950" indent="-285750" eaLnBrk="0" hangingPunct="0">
                <a:tabLst>
                  <a:tab pos="365125" algn="l"/>
                </a:tabLst>
                <a:defRPr sz="2400">
                  <a:solidFill>
                    <a:schemeClr val="tx1"/>
                  </a:solidFill>
                  <a:latin typeface="Tahoma" panose="020B0604030504040204" pitchFamily="34" charset="0"/>
                </a:defRPr>
              </a:lvl2pPr>
              <a:lvl3pPr marL="1143000" indent="-228600" eaLnBrk="0" hangingPunct="0">
                <a:tabLst>
                  <a:tab pos="365125" algn="l"/>
                </a:tabLst>
                <a:defRPr sz="2400">
                  <a:solidFill>
                    <a:schemeClr val="tx1"/>
                  </a:solidFill>
                  <a:latin typeface="Tahoma" panose="020B0604030504040204" pitchFamily="34" charset="0"/>
                </a:defRPr>
              </a:lvl3pPr>
              <a:lvl4pPr marL="1600200" indent="-228600" eaLnBrk="0" hangingPunct="0">
                <a:tabLst>
                  <a:tab pos="365125" algn="l"/>
                </a:tabLst>
                <a:defRPr sz="2400">
                  <a:solidFill>
                    <a:schemeClr val="tx1"/>
                  </a:solidFill>
                  <a:latin typeface="Tahoma" panose="020B0604030504040204" pitchFamily="34" charset="0"/>
                </a:defRPr>
              </a:lvl4pPr>
              <a:lvl5pPr marL="2057400" indent="-228600" eaLnBrk="0" hangingPunct="0">
                <a:tabLst>
                  <a:tab pos="365125" algn="l"/>
                </a:tabLst>
                <a:defRPr sz="2400">
                  <a:solidFill>
                    <a:schemeClr val="tx1"/>
                  </a:solidFill>
                  <a:latin typeface="Tahoma" panose="020B0604030504040204" pitchFamily="34" charset="0"/>
                </a:defRPr>
              </a:lvl5pPr>
              <a:lvl6pPr marL="25146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6pPr>
              <a:lvl7pPr marL="29718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7pPr>
              <a:lvl8pPr marL="34290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8pPr>
              <a:lvl9pPr marL="3886200" indent="-228600" eaLnBrk="0" fontAlgn="base" hangingPunct="0">
                <a:spcBef>
                  <a:spcPct val="0"/>
                </a:spcBef>
                <a:spcAft>
                  <a:spcPct val="0"/>
                </a:spcAft>
                <a:tabLst>
                  <a:tab pos="365125" algn="l"/>
                </a:tabLst>
                <a:defRPr sz="2400">
                  <a:solidFill>
                    <a:schemeClr val="tx1"/>
                  </a:solidFill>
                  <a:latin typeface="Tahoma" panose="020B0604030504040204" pitchFamily="34" charset="0"/>
                </a:defRPr>
              </a:lvl9pPr>
            </a:lstStyle>
            <a:p>
              <a:pPr algn="ctr" eaLnBrk="1" hangingPunct="1">
                <a:lnSpc>
                  <a:spcPct val="110000"/>
                </a:lnSpc>
              </a:pPr>
              <a:r>
                <a:rPr lang="en-US" altLang="en-US" sz="1400">
                  <a:solidFill>
                    <a:srgbClr val="2D00FA"/>
                  </a:solidFill>
                  <a:latin typeface="Arial" panose="020B0604020202020204" pitchFamily="34" charset="0"/>
                  <a:cs typeface="Arial" panose="020B0604020202020204" pitchFamily="34" charset="0"/>
                  <a:sym typeface="Arial" panose="020B0604020202020204" pitchFamily="34" charset="0"/>
                </a:rPr>
                <a:t>Waxes and oils, when secreted on to surfaces provide </a:t>
              </a:r>
              <a:r>
                <a:rPr lang="en-US" altLang="en-US" sz="1400" b="1">
                  <a:solidFill>
                    <a:srgbClr val="2D00FA"/>
                  </a:solidFill>
                  <a:latin typeface="Arial" panose="020B0604020202020204" pitchFamily="34" charset="0"/>
                  <a:cs typeface="Arial" panose="020B0604020202020204" pitchFamily="34" charset="0"/>
                  <a:sym typeface="Arial" panose="020B0604020202020204" pitchFamily="34" charset="0"/>
                </a:rPr>
                <a:t>waterproofing</a:t>
              </a:r>
              <a:r>
                <a:rPr lang="en-US" altLang="en-US" sz="1400">
                  <a:solidFill>
                    <a:srgbClr val="2D00FA"/>
                  </a:solidFill>
                  <a:latin typeface="Arial" panose="020B0604020202020204" pitchFamily="34" charset="0"/>
                  <a:cs typeface="Arial" panose="020B0604020202020204" pitchFamily="34" charset="0"/>
                  <a:sym typeface="Arial" panose="020B0604020202020204" pitchFamily="34" charset="0"/>
                </a:rPr>
                <a:t> in plants and animals.</a:t>
              </a:r>
            </a:p>
          </p:txBody>
        </p:sp>
        <p:pic>
          <p:nvPicPr>
            <p:cNvPr id="5530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0"/>
              <a:ext cx="2784" cy="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56323"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E78B687C-5065-4A0C-A7BE-78D1EC17FE15}" type="slidenum">
              <a:rPr lang="en-AU" altLang="en-US" sz="1400"/>
              <a:pPr eaLnBrk="1" hangingPunct="1"/>
              <a:t>41</a:t>
            </a:fld>
            <a:endParaRPr lang="en-AU" altLang="en-US" sz="1400"/>
          </a:p>
        </p:txBody>
      </p:sp>
      <p:sp>
        <p:nvSpPr>
          <p:cNvPr id="56324" name="Rectangle 2"/>
          <p:cNvSpPr>
            <a:spLocks noGrp="1" noChangeArrowheads="1"/>
          </p:cNvSpPr>
          <p:nvPr>
            <p:ph type="title"/>
          </p:nvPr>
        </p:nvSpPr>
        <p:spPr/>
        <p:txBody>
          <a:bodyPr/>
          <a:lstStyle/>
          <a:p>
            <a:pPr eaLnBrk="1" hangingPunct="1"/>
            <a:r>
              <a:rPr lang="en-AU" altLang="en-US" smtClean="0"/>
              <a:t>Forming a triglyceride</a:t>
            </a:r>
          </a:p>
        </p:txBody>
      </p:sp>
      <p:sp>
        <p:nvSpPr>
          <p:cNvPr id="56325" name="Rectangle 3"/>
          <p:cNvSpPr>
            <a:spLocks noGrp="1" noChangeArrowheads="1"/>
          </p:cNvSpPr>
          <p:nvPr>
            <p:ph type="body" idx="1"/>
          </p:nvPr>
        </p:nvSpPr>
        <p:spPr/>
        <p:txBody>
          <a:bodyPr/>
          <a:lstStyle/>
          <a:p>
            <a:pPr eaLnBrk="1" hangingPunct="1"/>
            <a:r>
              <a:rPr lang="en-US" altLang="en-US" smtClean="0">
                <a:solidFill>
                  <a:srgbClr val="FF0000"/>
                </a:solidFill>
              </a:rPr>
              <a:t>NOT a Polymer</a:t>
            </a:r>
          </a:p>
        </p:txBody>
      </p:sp>
      <p:pic>
        <p:nvPicPr>
          <p:cNvPr id="56326" name="Picture 4" descr="3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338" y="2889250"/>
            <a:ext cx="7747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58371"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D2FF75AC-1716-4F66-BA6C-234F4E6CA13C}" type="slidenum">
              <a:rPr lang="en-AU" altLang="en-US" sz="1400"/>
              <a:pPr eaLnBrk="1" hangingPunct="1"/>
              <a:t>42</a:t>
            </a:fld>
            <a:endParaRPr lang="en-AU" altLang="en-US" sz="1400"/>
          </a:p>
        </p:txBody>
      </p:sp>
      <p:sp>
        <p:nvSpPr>
          <p:cNvPr id="58372" name="Rectangle 2"/>
          <p:cNvSpPr>
            <a:spLocks noGrp="1" noChangeArrowheads="1"/>
          </p:cNvSpPr>
          <p:nvPr>
            <p:ph type="title"/>
          </p:nvPr>
        </p:nvSpPr>
        <p:spPr/>
        <p:txBody>
          <a:bodyPr/>
          <a:lstStyle/>
          <a:p>
            <a:pPr eaLnBrk="1" hangingPunct="1"/>
            <a:r>
              <a:rPr lang="en-US" altLang="en-US" smtClean="0"/>
              <a:t>Nucleic Acids</a:t>
            </a:r>
          </a:p>
        </p:txBody>
      </p:sp>
      <p:sp>
        <p:nvSpPr>
          <p:cNvPr id="58373" name="Rectangle 3"/>
          <p:cNvSpPr>
            <a:spLocks noGrp="1" noChangeArrowheads="1"/>
          </p:cNvSpPr>
          <p:nvPr>
            <p:ph type="body" idx="1"/>
          </p:nvPr>
        </p:nvSpPr>
        <p:spPr/>
        <p:txBody>
          <a:bodyPr/>
          <a:lstStyle/>
          <a:p>
            <a:pPr eaLnBrk="1" hangingPunct="1"/>
            <a:r>
              <a:rPr lang="en-US" altLang="en-US" dirty="0" smtClean="0">
                <a:solidFill>
                  <a:schemeClr val="hlink"/>
                </a:solidFill>
              </a:rPr>
              <a:t>Comprising </a:t>
            </a:r>
            <a:r>
              <a:rPr lang="en-US" altLang="en-US" dirty="0" smtClean="0">
                <a:solidFill>
                  <a:schemeClr val="hlink"/>
                </a:solidFill>
              </a:rPr>
              <a:t>elements: </a:t>
            </a:r>
            <a:r>
              <a:rPr lang="en-US" altLang="en-US" dirty="0" smtClean="0"/>
              <a:t>C, H , O, P, N</a:t>
            </a:r>
          </a:p>
          <a:p>
            <a:pPr eaLnBrk="1" hangingPunct="1"/>
            <a:r>
              <a:rPr lang="en-US" altLang="en-US" dirty="0" smtClean="0">
                <a:solidFill>
                  <a:schemeClr val="hlink"/>
                </a:solidFill>
              </a:rPr>
              <a:t>Deoxyribonucleic Acid (DNA</a:t>
            </a:r>
            <a:r>
              <a:rPr lang="en-US" altLang="en-US" dirty="0" smtClean="0"/>
              <a:t>)</a:t>
            </a:r>
          </a:p>
          <a:p>
            <a:pPr lvl="1" eaLnBrk="1" hangingPunct="1"/>
            <a:r>
              <a:rPr lang="en-US" altLang="en-US" dirty="0" smtClean="0"/>
              <a:t>Encodes information used to assemble proteins.</a:t>
            </a:r>
            <a:endParaRPr lang="en-US" altLang="en-US" dirty="0" smtClean="0">
              <a:solidFill>
                <a:schemeClr val="hlink"/>
              </a:solidFill>
            </a:endParaRPr>
          </a:p>
          <a:p>
            <a:pPr eaLnBrk="1" hangingPunct="1"/>
            <a:r>
              <a:rPr lang="en-US" altLang="en-US" dirty="0" smtClean="0">
                <a:solidFill>
                  <a:schemeClr val="hlink"/>
                </a:solidFill>
              </a:rPr>
              <a:t>Ribonucleic Acid (RNA</a:t>
            </a:r>
            <a:r>
              <a:rPr lang="en-US" altLang="en-US" dirty="0" smtClean="0"/>
              <a:t>)</a:t>
            </a:r>
          </a:p>
          <a:p>
            <a:pPr lvl="1" eaLnBrk="1" hangingPunct="1"/>
            <a:r>
              <a:rPr lang="en-US" altLang="en-US" dirty="0" smtClean="0"/>
              <a:t>Reads DNA-encoded information to direct protein synthesis.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5939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30E61E42-ADE9-4599-BFE8-E06A41591D8C}" type="slidenum">
              <a:rPr lang="en-AU" altLang="en-US" sz="1400"/>
              <a:pPr eaLnBrk="1" hangingPunct="1"/>
              <a:t>43</a:t>
            </a:fld>
            <a:endParaRPr lang="en-AU" altLang="en-US" sz="1400"/>
          </a:p>
        </p:txBody>
      </p:sp>
      <p:sp>
        <p:nvSpPr>
          <p:cNvPr id="59396" name="Rectangle 2"/>
          <p:cNvSpPr>
            <a:spLocks noGrp="1" noChangeArrowheads="1"/>
          </p:cNvSpPr>
          <p:nvPr>
            <p:ph type="title"/>
          </p:nvPr>
        </p:nvSpPr>
        <p:spPr/>
        <p:txBody>
          <a:bodyPr/>
          <a:lstStyle/>
          <a:p>
            <a:pPr eaLnBrk="1" hangingPunct="1"/>
            <a:r>
              <a:rPr lang="en-AU" altLang="en-US" smtClean="0"/>
              <a:t>DNA nucleotides</a:t>
            </a:r>
          </a:p>
        </p:txBody>
      </p:sp>
      <p:sp>
        <p:nvSpPr>
          <p:cNvPr id="59397" name="Rectangle 3"/>
          <p:cNvSpPr>
            <a:spLocks noChangeArrowheads="1"/>
          </p:cNvSpPr>
          <p:nvPr/>
        </p:nvSpPr>
        <p:spPr bwMode="auto">
          <a:xfrm>
            <a:off x="3852863" y="3005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pic>
        <p:nvPicPr>
          <p:cNvPr id="59398" name="Picture 4" descr="double helix"/>
          <p:cNvPicPr>
            <a:picLocks noChangeAspect="1" noChangeArrowheads="1"/>
          </p:cNvPicPr>
          <p:nvPr/>
        </p:nvPicPr>
        <p:blipFill>
          <a:blip r:embed="rId2">
            <a:extLst>
              <a:ext uri="{28A0092B-C50C-407E-A947-70E740481C1C}">
                <a14:useLocalDpi xmlns:a14="http://schemas.microsoft.com/office/drawing/2010/main" val="0"/>
              </a:ext>
            </a:extLst>
          </a:blip>
          <a:srcRect l="52057" t="10313" r="20909" b="78468"/>
          <a:stretch>
            <a:fillRect/>
          </a:stretch>
        </p:blipFill>
        <p:spPr bwMode="auto">
          <a:xfrm>
            <a:off x="5105400" y="2209800"/>
            <a:ext cx="320040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Rectangle 5"/>
          <p:cNvSpPr>
            <a:spLocks noChangeArrowheads="1"/>
          </p:cNvSpPr>
          <p:nvPr/>
        </p:nvSpPr>
        <p:spPr bwMode="auto">
          <a:xfrm>
            <a:off x="39004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pic>
        <p:nvPicPr>
          <p:cNvPr id="59400" name="Picture 6" descr="double helix"/>
          <p:cNvPicPr>
            <a:picLocks noChangeAspect="1" noChangeArrowheads="1"/>
          </p:cNvPicPr>
          <p:nvPr/>
        </p:nvPicPr>
        <p:blipFill>
          <a:blip r:embed="rId2">
            <a:extLst>
              <a:ext uri="{28A0092B-C50C-407E-A947-70E740481C1C}">
                <a14:useLocalDpi xmlns:a14="http://schemas.microsoft.com/office/drawing/2010/main" val="0"/>
              </a:ext>
            </a:extLst>
          </a:blip>
          <a:srcRect l="51488" r="24249" b="89125"/>
          <a:stretch>
            <a:fillRect/>
          </a:stretch>
        </p:blipFill>
        <p:spPr bwMode="auto">
          <a:xfrm>
            <a:off x="5334000" y="4267200"/>
            <a:ext cx="32004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Rectangle 7"/>
          <p:cNvSpPr>
            <a:spLocks noChangeArrowheads="1"/>
          </p:cNvSpPr>
          <p:nvPr/>
        </p:nvSpPr>
        <p:spPr bwMode="auto">
          <a:xfrm>
            <a:off x="3876675" y="3014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pic>
        <p:nvPicPr>
          <p:cNvPr id="59402" name="Picture 8" descr="double helix"/>
          <p:cNvPicPr>
            <a:picLocks noChangeAspect="1" noChangeArrowheads="1"/>
          </p:cNvPicPr>
          <p:nvPr/>
        </p:nvPicPr>
        <p:blipFill>
          <a:blip r:embed="rId2">
            <a:extLst>
              <a:ext uri="{28A0092B-C50C-407E-A947-70E740481C1C}">
                <a14:useLocalDpi xmlns:a14="http://schemas.microsoft.com/office/drawing/2010/main" val="0"/>
              </a:ext>
            </a:extLst>
          </a:blip>
          <a:srcRect l="13921" r="60800" b="89474"/>
          <a:stretch>
            <a:fillRect/>
          </a:stretch>
        </p:blipFill>
        <p:spPr bwMode="auto">
          <a:xfrm>
            <a:off x="990600" y="2149475"/>
            <a:ext cx="32004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3" name="Rectangle 9"/>
          <p:cNvSpPr>
            <a:spLocks noChangeArrowheads="1"/>
          </p:cNvSpPr>
          <p:nvPr/>
        </p:nvSpPr>
        <p:spPr bwMode="auto">
          <a:xfrm>
            <a:off x="3871913" y="3014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pic>
        <p:nvPicPr>
          <p:cNvPr id="59404" name="Picture 10" descr="double helix"/>
          <p:cNvPicPr>
            <a:picLocks noChangeAspect="1" noChangeArrowheads="1"/>
          </p:cNvPicPr>
          <p:nvPr/>
        </p:nvPicPr>
        <p:blipFill>
          <a:blip r:embed="rId2">
            <a:extLst>
              <a:ext uri="{28A0092B-C50C-407E-A947-70E740481C1C}">
                <a14:useLocalDpi xmlns:a14="http://schemas.microsoft.com/office/drawing/2010/main" val="0"/>
              </a:ext>
            </a:extLst>
          </a:blip>
          <a:srcRect l="13976" t="10733" r="59950" b="78366"/>
          <a:stretch>
            <a:fillRect/>
          </a:stretch>
        </p:blipFill>
        <p:spPr bwMode="auto">
          <a:xfrm>
            <a:off x="1219200" y="4343400"/>
            <a:ext cx="3276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6041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C2359FA7-C37F-4CF3-8CDF-6CEC7E950D91}" type="slidenum">
              <a:rPr lang="en-AU" altLang="en-US" sz="1400"/>
              <a:pPr eaLnBrk="1" hangingPunct="1"/>
              <a:t>44</a:t>
            </a:fld>
            <a:endParaRPr lang="en-AU" altLang="en-US" sz="1400"/>
          </a:p>
        </p:txBody>
      </p:sp>
      <p:sp>
        <p:nvSpPr>
          <p:cNvPr id="60420" name="Rectangle 2"/>
          <p:cNvSpPr>
            <a:spLocks noGrp="1" noChangeArrowheads="1"/>
          </p:cNvSpPr>
          <p:nvPr>
            <p:ph type="title"/>
          </p:nvPr>
        </p:nvSpPr>
        <p:spPr/>
        <p:txBody>
          <a:bodyPr/>
          <a:lstStyle/>
          <a:p>
            <a:pPr eaLnBrk="1" hangingPunct="1"/>
            <a:r>
              <a:rPr lang="en-AU" altLang="en-US" smtClean="0"/>
              <a:t>Nucleotide structure</a:t>
            </a:r>
          </a:p>
        </p:txBody>
      </p:sp>
      <p:sp>
        <p:nvSpPr>
          <p:cNvPr id="60421" name="Rectangle 3"/>
          <p:cNvSpPr>
            <a:spLocks noChangeArrowheads="1"/>
          </p:cNvSpPr>
          <p:nvPr/>
        </p:nvSpPr>
        <p:spPr bwMode="auto">
          <a:xfrm>
            <a:off x="2438400" y="2890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0422" name="Text Box 4"/>
          <p:cNvSpPr txBox="1">
            <a:spLocks noChangeArrowheads="1"/>
          </p:cNvSpPr>
          <p:nvPr/>
        </p:nvSpPr>
        <p:spPr bwMode="auto">
          <a:xfrm>
            <a:off x="3352800" y="47244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AU" altLang="en-US">
                <a:latin typeface="Times New Roman" panose="02020603050405020304" pitchFamily="18" charset="0"/>
              </a:rPr>
              <a:t>3’</a:t>
            </a:r>
          </a:p>
        </p:txBody>
      </p:sp>
      <p:sp>
        <p:nvSpPr>
          <p:cNvPr id="60423" name="Rectangle 5"/>
          <p:cNvSpPr>
            <a:spLocks noChangeArrowheads="1"/>
          </p:cNvSpPr>
          <p:nvPr/>
        </p:nvSpPr>
        <p:spPr bwMode="auto">
          <a:xfrm>
            <a:off x="2438400" y="2890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nvGrpSpPr>
          <p:cNvPr id="60424" name="Group 6"/>
          <p:cNvGrpSpPr>
            <a:grpSpLocks/>
          </p:cNvGrpSpPr>
          <p:nvPr/>
        </p:nvGrpSpPr>
        <p:grpSpPr bwMode="auto">
          <a:xfrm>
            <a:off x="1295400" y="2667000"/>
            <a:ext cx="5943600" cy="2057400"/>
            <a:chOff x="576" y="3351"/>
            <a:chExt cx="4416" cy="1641"/>
          </a:xfrm>
        </p:grpSpPr>
        <p:pic>
          <p:nvPicPr>
            <p:cNvPr id="60429" name="Picture 7" descr="bASE"/>
            <p:cNvPicPr>
              <a:picLocks noChangeAspect="1" noChangeArrowheads="1"/>
            </p:cNvPicPr>
            <p:nvPr/>
          </p:nvPicPr>
          <p:blipFill>
            <a:blip r:embed="rId2">
              <a:lum contrast="12000"/>
              <a:extLst>
                <a:ext uri="{28A0092B-C50C-407E-A947-70E740481C1C}">
                  <a14:useLocalDpi xmlns:a14="http://schemas.microsoft.com/office/drawing/2010/main" val="0"/>
                </a:ext>
              </a:extLst>
            </a:blip>
            <a:srcRect l="26785" t="8752" r="19643" b="15044"/>
            <a:stretch>
              <a:fillRect/>
            </a:stretch>
          </p:blipFill>
          <p:spPr bwMode="auto">
            <a:xfrm>
              <a:off x="576" y="3408"/>
              <a:ext cx="441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0" name="Oval 8"/>
            <p:cNvSpPr>
              <a:spLocks noChangeArrowheads="1"/>
            </p:cNvSpPr>
            <p:nvPr/>
          </p:nvSpPr>
          <p:spPr bwMode="auto">
            <a:xfrm>
              <a:off x="2295" y="3351"/>
              <a:ext cx="75" cy="87"/>
            </a:xfrm>
            <a:prstGeom prst="ellipse">
              <a:avLst/>
            </a:prstGeom>
            <a:solidFill>
              <a:schemeClr val="bg1"/>
            </a:solidFill>
            <a:ln w="9525">
              <a:solidFill>
                <a:schemeClr val="bg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sp>
        <p:nvSpPr>
          <p:cNvPr id="60425" name="Text Box 9"/>
          <p:cNvSpPr txBox="1">
            <a:spLocks noChangeArrowheads="1"/>
          </p:cNvSpPr>
          <p:nvPr/>
        </p:nvSpPr>
        <p:spPr bwMode="auto">
          <a:xfrm>
            <a:off x="228600" y="3733800"/>
            <a:ext cx="1981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AU" altLang="en-US">
                <a:latin typeface="Times New Roman" panose="02020603050405020304" pitchFamily="18" charset="0"/>
              </a:rPr>
              <a:t>Deoxyribose</a:t>
            </a:r>
          </a:p>
          <a:p>
            <a:pPr eaLnBrk="1" hangingPunct="1">
              <a:spcBef>
                <a:spcPct val="50000"/>
              </a:spcBef>
            </a:pPr>
            <a:r>
              <a:rPr lang="en-AU" altLang="en-US">
                <a:latin typeface="Times New Roman" panose="02020603050405020304" pitchFamily="18" charset="0"/>
              </a:rPr>
              <a:t>(sugar)</a:t>
            </a:r>
          </a:p>
        </p:txBody>
      </p:sp>
      <p:sp>
        <p:nvSpPr>
          <p:cNvPr id="60426" name="Text Box 10"/>
          <p:cNvSpPr txBox="1">
            <a:spLocks noChangeArrowheads="1"/>
          </p:cNvSpPr>
          <p:nvPr/>
        </p:nvSpPr>
        <p:spPr bwMode="auto">
          <a:xfrm>
            <a:off x="152400" y="2667000"/>
            <a:ext cx="144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AU" altLang="en-US">
                <a:latin typeface="Times New Roman" panose="02020603050405020304" pitchFamily="18" charset="0"/>
              </a:rPr>
              <a:t>Phosphate group</a:t>
            </a:r>
          </a:p>
        </p:txBody>
      </p:sp>
      <p:sp>
        <p:nvSpPr>
          <p:cNvPr id="60427" name="Text Box 11"/>
          <p:cNvSpPr txBox="1">
            <a:spLocks noChangeArrowheads="1"/>
          </p:cNvSpPr>
          <p:nvPr/>
        </p:nvSpPr>
        <p:spPr bwMode="auto">
          <a:xfrm>
            <a:off x="7183438" y="3200400"/>
            <a:ext cx="18843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a:latin typeface="Times New Roman" panose="02020603050405020304" pitchFamily="18" charset="0"/>
              </a:rPr>
              <a:t>Nitrogen base</a:t>
            </a:r>
          </a:p>
          <a:p>
            <a:pPr eaLnBrk="1" hangingPunct="1"/>
            <a:r>
              <a:rPr lang="en-AU" altLang="en-US">
                <a:latin typeface="Times New Roman" panose="02020603050405020304" pitchFamily="18" charset="0"/>
              </a:rPr>
              <a:t>(A,G,C,T)</a:t>
            </a:r>
          </a:p>
        </p:txBody>
      </p:sp>
      <p:sp>
        <p:nvSpPr>
          <p:cNvPr id="60428" name="Text Box 12"/>
          <p:cNvSpPr txBox="1">
            <a:spLocks noChangeArrowheads="1"/>
          </p:cNvSpPr>
          <p:nvPr/>
        </p:nvSpPr>
        <p:spPr bwMode="auto">
          <a:xfrm>
            <a:off x="3048000" y="24384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AU" altLang="en-US">
                <a:latin typeface="Times New Roman" panose="02020603050405020304" pitchFamily="18" charset="0"/>
              </a:rPr>
              <a:t>5’</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6349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07AB0077-3F9A-4A39-B702-F5C014EF5C8B}" type="slidenum">
              <a:rPr lang="en-AU" altLang="en-US" sz="1400"/>
              <a:pPr eaLnBrk="1" hangingPunct="1"/>
              <a:t>45</a:t>
            </a:fld>
            <a:endParaRPr lang="en-AU" altLang="en-US" sz="1400"/>
          </a:p>
        </p:txBody>
      </p:sp>
      <p:pic>
        <p:nvPicPr>
          <p:cNvPr id="63493" name="Picture 3" descr="chromosomehigh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
            <a:ext cx="599122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6451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A983A9EA-3E3A-4315-A1BA-B0826511BD09}" type="slidenum">
              <a:rPr lang="en-AU" altLang="en-US" sz="1400"/>
              <a:pPr eaLnBrk="1" hangingPunct="1"/>
              <a:t>46</a:t>
            </a:fld>
            <a:endParaRPr lang="en-AU" altLang="en-US" sz="1400"/>
          </a:p>
        </p:txBody>
      </p:sp>
      <p:sp>
        <p:nvSpPr>
          <p:cNvPr id="64516" name="Rectangle 2"/>
          <p:cNvSpPr>
            <a:spLocks noGrp="1" noChangeArrowheads="1"/>
          </p:cNvSpPr>
          <p:nvPr>
            <p:ph type="title"/>
          </p:nvPr>
        </p:nvSpPr>
        <p:spPr/>
        <p:txBody>
          <a:bodyPr/>
          <a:lstStyle/>
          <a:p>
            <a:pPr eaLnBrk="1" hangingPunct="1"/>
            <a:endParaRPr lang="en-US" altLang="en-US" smtClean="0"/>
          </a:p>
        </p:txBody>
      </p:sp>
      <p:pic>
        <p:nvPicPr>
          <p:cNvPr id="64517" name="Picture 3" descr="dna_molec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Line 4"/>
          <p:cNvSpPr>
            <a:spLocks noChangeShapeType="1"/>
          </p:cNvSpPr>
          <p:nvPr/>
        </p:nvSpPr>
        <p:spPr bwMode="auto">
          <a:xfrm flipV="1">
            <a:off x="1219200" y="5562600"/>
            <a:ext cx="184785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19" name="Line 5"/>
          <p:cNvSpPr>
            <a:spLocks noChangeShapeType="1"/>
          </p:cNvSpPr>
          <p:nvPr/>
        </p:nvSpPr>
        <p:spPr bwMode="auto">
          <a:xfrm flipH="1" flipV="1">
            <a:off x="5148263" y="5438775"/>
            <a:ext cx="23622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0" name="Line 6"/>
          <p:cNvSpPr>
            <a:spLocks noChangeShapeType="1"/>
          </p:cNvSpPr>
          <p:nvPr/>
        </p:nvSpPr>
        <p:spPr bwMode="auto">
          <a:xfrm>
            <a:off x="1295400" y="5562600"/>
            <a:ext cx="3505200" cy="685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1" name="Line 7"/>
          <p:cNvSpPr>
            <a:spLocks noChangeShapeType="1"/>
          </p:cNvSpPr>
          <p:nvPr/>
        </p:nvSpPr>
        <p:spPr bwMode="auto">
          <a:xfrm flipH="1" flipV="1">
            <a:off x="3505200" y="3962400"/>
            <a:ext cx="3962400" cy="1447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6984" name="Text Box 8"/>
          <p:cNvSpPr txBox="1">
            <a:spLocks noChangeArrowheads="1"/>
          </p:cNvSpPr>
          <p:nvPr/>
        </p:nvSpPr>
        <p:spPr bwMode="auto">
          <a:xfrm>
            <a:off x="228600" y="55626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AU" altLang="en-US" sz="2800" b="1">
                <a:solidFill>
                  <a:schemeClr val="accent2"/>
                </a:solidFill>
                <a:latin typeface="Times New Roman" panose="02020603050405020304" pitchFamily="18" charset="0"/>
              </a:rPr>
              <a:t>purines</a:t>
            </a:r>
          </a:p>
        </p:txBody>
      </p:sp>
      <p:sp>
        <p:nvSpPr>
          <p:cNvPr id="126985" name="Text Box 9"/>
          <p:cNvSpPr txBox="1">
            <a:spLocks noChangeArrowheads="1"/>
          </p:cNvSpPr>
          <p:nvPr/>
        </p:nvSpPr>
        <p:spPr bwMode="auto">
          <a:xfrm>
            <a:off x="6858000" y="5410200"/>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AU" altLang="en-US" sz="2800" b="1">
                <a:solidFill>
                  <a:schemeClr val="accent2"/>
                </a:solidFill>
                <a:latin typeface="Times New Roman" panose="02020603050405020304" pitchFamily="18" charset="0"/>
              </a:rPr>
              <a:t>pyrimidines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6984"/>
                                        </p:tgtEl>
                                        <p:attrNameLst>
                                          <p:attrName>style.visibility</p:attrName>
                                        </p:attrNameLst>
                                      </p:cBhvr>
                                      <p:to>
                                        <p:strVal val="visible"/>
                                      </p:to>
                                    </p:set>
                                    <p:animEffect transition="in" filter="dissolve">
                                      <p:cBhvr>
                                        <p:cTn id="7" dur="500"/>
                                        <p:tgtEl>
                                          <p:spTgt spid="1269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6985"/>
                                        </p:tgtEl>
                                        <p:attrNameLst>
                                          <p:attrName>style.visibility</p:attrName>
                                        </p:attrNameLst>
                                      </p:cBhvr>
                                      <p:to>
                                        <p:strVal val="visible"/>
                                      </p:to>
                                    </p:set>
                                    <p:animEffect transition="in" filter="dissolve">
                                      <p:cBhvr>
                                        <p:cTn id="12" dur="500"/>
                                        <p:tgtEl>
                                          <p:spTgt spid="126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4" grpId="0" autoUpdateAnimBg="0"/>
      <p:bldP spid="126985"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6553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65B597C6-0534-42D5-B1B3-4711ECA20ED5}" type="slidenum">
              <a:rPr lang="en-AU" altLang="en-US" sz="1400"/>
              <a:pPr eaLnBrk="1" hangingPunct="1"/>
              <a:t>47</a:t>
            </a:fld>
            <a:endParaRPr lang="en-AU" altLang="en-US" sz="1400"/>
          </a:p>
        </p:txBody>
      </p:sp>
      <p:pic>
        <p:nvPicPr>
          <p:cNvPr id="65541" name="Picture 3" descr="dna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370" y="1412776"/>
            <a:ext cx="5030894" cy="482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17411"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3205EC08-E5A2-4BE5-BE1F-6BB95328E574}" type="slidenum">
              <a:rPr lang="en-AU" altLang="en-US" sz="1400"/>
              <a:pPr eaLnBrk="1" hangingPunct="1"/>
              <a:t>5</a:t>
            </a:fld>
            <a:endParaRPr lang="en-AU" altLang="en-US" sz="1400"/>
          </a:p>
        </p:txBody>
      </p:sp>
      <p:sp>
        <p:nvSpPr>
          <p:cNvPr id="17412" name="Rectangle 2"/>
          <p:cNvSpPr>
            <a:spLocks noGrp="1" noChangeArrowheads="1"/>
          </p:cNvSpPr>
          <p:nvPr>
            <p:ph type="title"/>
          </p:nvPr>
        </p:nvSpPr>
        <p:spPr/>
        <p:txBody>
          <a:bodyPr/>
          <a:lstStyle/>
          <a:p>
            <a:pPr eaLnBrk="1" hangingPunct="1"/>
            <a:r>
              <a:rPr lang="en-AU" altLang="en-US" smtClean="0"/>
              <a:t>Disaccharides</a:t>
            </a:r>
          </a:p>
        </p:txBody>
      </p:sp>
      <p:sp>
        <p:nvSpPr>
          <p:cNvPr id="17413" name="Rectangle 3"/>
          <p:cNvSpPr>
            <a:spLocks noGrp="1" noChangeArrowheads="1"/>
          </p:cNvSpPr>
          <p:nvPr>
            <p:ph type="body" idx="1"/>
          </p:nvPr>
        </p:nvSpPr>
        <p:spPr>
          <a:xfrm>
            <a:off x="914400" y="1485900"/>
            <a:ext cx="8075613" cy="3789363"/>
          </a:xfrm>
        </p:spPr>
        <p:txBody>
          <a:bodyPr/>
          <a:lstStyle/>
          <a:p>
            <a:pPr eaLnBrk="1" hangingPunct="1">
              <a:buFont typeface="Wingdings" panose="05000000000000000000" pitchFamily="2" charset="2"/>
              <a:buNone/>
            </a:pPr>
            <a:endParaRPr lang="en-US" altLang="en-US" smtClean="0">
              <a:latin typeface="Comic Sans MS" panose="030F0702030302020204" pitchFamily="66" charset="0"/>
              <a:cs typeface="Times New Roman" panose="02020603050405020304" pitchFamily="18" charset="0"/>
            </a:endParaRPr>
          </a:p>
          <a:p>
            <a:pPr eaLnBrk="1" hangingPunct="1"/>
            <a:r>
              <a:rPr lang="en-US" altLang="en-US" smtClean="0">
                <a:latin typeface="Comic Sans MS" panose="030F0702030302020204" pitchFamily="66" charset="0"/>
                <a:cs typeface="Times New Roman" panose="02020603050405020304" pitchFamily="18" charset="0"/>
              </a:rPr>
              <a:t>Lactose: glucose + galactose</a:t>
            </a:r>
          </a:p>
          <a:p>
            <a:pPr eaLnBrk="1" hangingPunct="1"/>
            <a:r>
              <a:rPr lang="en-US" altLang="en-US" smtClean="0">
                <a:latin typeface="Comic Sans MS" panose="030F0702030302020204" pitchFamily="66" charset="0"/>
                <a:cs typeface="Times New Roman" panose="02020603050405020304" pitchFamily="18" charset="0"/>
              </a:rPr>
              <a:t>Maltose: glucose + glucose</a:t>
            </a:r>
            <a:r>
              <a:rPr lang="en-AU" altLang="en-US" smtClean="0"/>
              <a:t> </a:t>
            </a:r>
          </a:p>
          <a:p>
            <a:pPr eaLnBrk="1" hangingPunct="1"/>
            <a:r>
              <a:rPr lang="en-US" altLang="en-US" smtClean="0">
                <a:latin typeface="Comic Sans MS" panose="030F0702030302020204" pitchFamily="66" charset="0"/>
                <a:cs typeface="Times New Roman" panose="02020603050405020304" pitchFamily="18" charset="0"/>
              </a:rPr>
              <a:t>Sucrose: glucose + fructose</a:t>
            </a:r>
            <a:endParaRPr lang="en-AU" altLang="en-US" smtClean="0">
              <a:latin typeface="Comic Sans MS" panose="030F0702030302020204" pitchFamily="66" charset="0"/>
              <a:cs typeface="Times New Roman" panose="02020603050405020304" pitchFamily="18" charset="0"/>
            </a:endParaRPr>
          </a:p>
        </p:txBody>
      </p:sp>
      <p:pic>
        <p:nvPicPr>
          <p:cNvPr id="17414" name="Picture 4" descr="ch9_common%20disaccharides"/>
          <p:cNvPicPr>
            <a:picLocks noChangeAspect="1" noChangeArrowheads="1"/>
          </p:cNvPicPr>
          <p:nvPr/>
        </p:nvPicPr>
        <p:blipFill>
          <a:blip r:embed="rId3">
            <a:extLst>
              <a:ext uri="{28A0092B-C50C-407E-A947-70E740481C1C}">
                <a14:useLocalDpi xmlns:a14="http://schemas.microsoft.com/office/drawing/2010/main" val="0"/>
              </a:ext>
            </a:extLst>
          </a:blip>
          <a:srcRect l="2870" t="11171" r="53847" b="63989"/>
          <a:stretch>
            <a:fillRect/>
          </a:stretch>
        </p:blipFill>
        <p:spPr bwMode="auto">
          <a:xfrm>
            <a:off x="1547813" y="3860800"/>
            <a:ext cx="568801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5"/>
          <p:cNvSpPr txBox="1">
            <a:spLocks noChangeArrowheads="1"/>
          </p:cNvSpPr>
          <p:nvPr/>
        </p:nvSpPr>
        <p:spPr bwMode="auto">
          <a:xfrm>
            <a:off x="4064000" y="5943600"/>
            <a:ext cx="203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AU" altLang="en-US" b="1"/>
              <a:t>sucrose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18435"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A855E209-B993-45BA-99B8-8AAC0EC9840A}" type="slidenum">
              <a:rPr lang="en-AU" altLang="en-US" sz="1400"/>
              <a:pPr eaLnBrk="1" hangingPunct="1"/>
              <a:t>6</a:t>
            </a:fld>
            <a:endParaRPr lang="en-AU" altLang="en-US" sz="1400"/>
          </a:p>
        </p:txBody>
      </p:sp>
      <p:sp>
        <p:nvSpPr>
          <p:cNvPr id="18436" name="Rectangle 2"/>
          <p:cNvSpPr>
            <a:spLocks noGrp="1" noChangeArrowheads="1"/>
          </p:cNvSpPr>
          <p:nvPr>
            <p:ph type="title"/>
          </p:nvPr>
        </p:nvSpPr>
        <p:spPr>
          <a:xfrm>
            <a:off x="827088" y="44450"/>
            <a:ext cx="8316912" cy="1143000"/>
          </a:xfrm>
        </p:spPr>
        <p:txBody>
          <a:bodyPr/>
          <a:lstStyle/>
          <a:p>
            <a:pPr eaLnBrk="1" hangingPunct="1"/>
            <a:r>
              <a:rPr lang="en-AU" altLang="en-US" sz="4000" smtClean="0"/>
              <a:t>Condensation to form Disaccharides</a:t>
            </a:r>
          </a:p>
        </p:txBody>
      </p:sp>
      <p:pic>
        <p:nvPicPr>
          <p:cNvPr id="18438" name="Picture 5" descr="3_09"/>
          <p:cNvPicPr>
            <a:picLocks noChangeAspect="1" noChangeArrowheads="1"/>
          </p:cNvPicPr>
          <p:nvPr/>
        </p:nvPicPr>
        <p:blipFill>
          <a:blip r:embed="rId3">
            <a:extLst>
              <a:ext uri="{28A0092B-C50C-407E-A947-70E740481C1C}">
                <a14:useLocalDpi xmlns:a14="http://schemas.microsoft.com/office/drawing/2010/main" val="0"/>
              </a:ext>
            </a:extLst>
          </a:blip>
          <a:srcRect l="3551" b="30811"/>
          <a:stretch>
            <a:fillRect/>
          </a:stretch>
        </p:blipFill>
        <p:spPr bwMode="auto">
          <a:xfrm>
            <a:off x="250825" y="2060848"/>
            <a:ext cx="8424863"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19459"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34EB87AB-D23A-4AD7-B42A-47941B48753B}" type="slidenum">
              <a:rPr lang="en-AU" altLang="en-US" sz="1400"/>
              <a:pPr eaLnBrk="1" hangingPunct="1"/>
              <a:t>7</a:t>
            </a:fld>
            <a:endParaRPr lang="en-AU" altLang="en-US" sz="1400"/>
          </a:p>
        </p:txBody>
      </p:sp>
      <p:sp>
        <p:nvSpPr>
          <p:cNvPr id="19460" name="Rectangle 2"/>
          <p:cNvSpPr>
            <a:spLocks noGrp="1" noChangeArrowheads="1"/>
          </p:cNvSpPr>
          <p:nvPr>
            <p:ph type="title"/>
          </p:nvPr>
        </p:nvSpPr>
        <p:spPr/>
        <p:txBody>
          <a:bodyPr/>
          <a:lstStyle/>
          <a:p>
            <a:pPr eaLnBrk="1" hangingPunct="1"/>
            <a:r>
              <a:rPr lang="en-AU" altLang="en-US" dirty="0" smtClean="0"/>
              <a:t>Purpose of Carbs</a:t>
            </a:r>
            <a:r>
              <a:rPr lang="en-AU" altLang="en-US" dirty="0" smtClean="0"/>
              <a:t>:</a:t>
            </a:r>
            <a:endParaRPr lang="en-AU" altLang="en-US" dirty="0" smtClean="0"/>
          </a:p>
        </p:txBody>
      </p:sp>
      <p:sp>
        <p:nvSpPr>
          <p:cNvPr id="19461" name="Rectangle 3"/>
          <p:cNvSpPr>
            <a:spLocks noGrp="1" noChangeArrowheads="1"/>
          </p:cNvSpPr>
          <p:nvPr>
            <p:ph type="body" idx="1"/>
          </p:nvPr>
        </p:nvSpPr>
        <p:spPr/>
        <p:txBody>
          <a:bodyPr/>
          <a:lstStyle/>
          <a:p>
            <a:pPr marL="0" indent="0" eaLnBrk="1" hangingPunct="1">
              <a:buNone/>
            </a:pPr>
            <a:r>
              <a:rPr lang="en-US" altLang="en-US" sz="2800" dirty="0" smtClean="0"/>
              <a:t>1. Energy storage</a:t>
            </a:r>
          </a:p>
          <a:p>
            <a:pPr marL="0" indent="0" eaLnBrk="1" hangingPunct="1">
              <a:buNone/>
            </a:pPr>
            <a:r>
              <a:rPr lang="en-US" altLang="en-US" sz="2800" dirty="0"/>
              <a:t>	</a:t>
            </a:r>
            <a:r>
              <a:rPr lang="en-US" altLang="en-US" sz="2800" dirty="0" smtClean="0"/>
              <a:t>Sugar = short term</a:t>
            </a:r>
          </a:p>
          <a:p>
            <a:pPr marL="0" indent="0" eaLnBrk="1" hangingPunct="1">
              <a:buNone/>
            </a:pPr>
            <a:r>
              <a:rPr lang="en-US" altLang="en-US" sz="2800" dirty="0"/>
              <a:t>	</a:t>
            </a:r>
            <a:r>
              <a:rPr lang="en-US" altLang="en-US" sz="2800" dirty="0" smtClean="0"/>
              <a:t>Starch = long term plants</a:t>
            </a:r>
          </a:p>
          <a:p>
            <a:pPr marL="0" indent="0" eaLnBrk="1" hangingPunct="1">
              <a:buNone/>
            </a:pPr>
            <a:r>
              <a:rPr lang="en-US" altLang="en-US" sz="2800" dirty="0"/>
              <a:t>	</a:t>
            </a:r>
            <a:r>
              <a:rPr lang="en-US" altLang="en-US" sz="2800" dirty="0" smtClean="0"/>
              <a:t>Glycogen = long term animals</a:t>
            </a:r>
            <a:endParaRPr lang="en-US" altLang="en-US" sz="2800" dirty="0" smtClean="0"/>
          </a:p>
          <a:p>
            <a:pPr marL="0" indent="0" eaLnBrk="1" hangingPunct="1">
              <a:buNone/>
            </a:pPr>
            <a:r>
              <a:rPr lang="en-US" altLang="en-US" sz="2800" dirty="0" smtClean="0"/>
              <a:t>2. Structural </a:t>
            </a:r>
          </a:p>
          <a:p>
            <a:pPr marL="0" indent="0" eaLnBrk="1" hangingPunct="1">
              <a:buNone/>
            </a:pPr>
            <a:r>
              <a:rPr lang="en-US" altLang="en-US" sz="2800" dirty="0"/>
              <a:t>	</a:t>
            </a:r>
            <a:r>
              <a:rPr lang="en-US" altLang="en-US" sz="2800" dirty="0" smtClean="0"/>
              <a:t>Cellulose, Lignin, Chitin, </a:t>
            </a:r>
            <a:r>
              <a:rPr lang="en-US" altLang="en-US" sz="2800" dirty="0" err="1" smtClean="0"/>
              <a:t>etc</a:t>
            </a:r>
            <a:endParaRPr lang="en-US" altLang="en-US" sz="2800" dirty="0" smtClean="0"/>
          </a:p>
          <a:p>
            <a:pPr marL="0" indent="0" eaLnBrk="1" hangingPunct="1">
              <a:buNone/>
            </a:pPr>
            <a:r>
              <a:rPr lang="en-US" altLang="en-US" sz="2800" dirty="0" smtClean="0"/>
              <a:t>3. Cell signaling</a:t>
            </a:r>
          </a:p>
          <a:p>
            <a:pPr marL="0" indent="0" eaLnBrk="1" hangingPunct="1">
              <a:buNone/>
            </a:pPr>
            <a:r>
              <a:rPr lang="en-US" altLang="en-US" sz="2800" dirty="0"/>
              <a:t>	</a:t>
            </a:r>
            <a:r>
              <a:rPr lang="en-US" altLang="en-US" sz="2800" dirty="0" smtClean="0"/>
              <a:t>Cell receptors</a:t>
            </a:r>
            <a:endParaRPr lang="en-US" altLang="en-US"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20483"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CBCA9899-DCB4-4F6F-A4B5-E7E1C8D1ECFE}" type="slidenum">
              <a:rPr lang="en-AU" altLang="en-US" sz="1400"/>
              <a:pPr eaLnBrk="1" hangingPunct="1"/>
              <a:t>8</a:t>
            </a:fld>
            <a:endParaRPr lang="en-AU" altLang="en-US" sz="1400"/>
          </a:p>
        </p:txBody>
      </p:sp>
      <p:sp>
        <p:nvSpPr>
          <p:cNvPr id="20484" name="Rectangle 2"/>
          <p:cNvSpPr>
            <a:spLocks noGrp="1" noChangeArrowheads="1"/>
          </p:cNvSpPr>
          <p:nvPr>
            <p:ph type="title"/>
          </p:nvPr>
        </p:nvSpPr>
        <p:spPr/>
        <p:txBody>
          <a:bodyPr/>
          <a:lstStyle/>
          <a:p>
            <a:pPr eaLnBrk="1" hangingPunct="1"/>
            <a:r>
              <a:rPr lang="en-AU" altLang="en-US" smtClean="0"/>
              <a:t>Polysaccharides</a:t>
            </a:r>
          </a:p>
        </p:txBody>
      </p:sp>
      <p:pic>
        <p:nvPicPr>
          <p:cNvPr id="20485" name="Picture 5" descr="polysaccharides"/>
          <p:cNvPicPr>
            <a:picLocks noChangeAspect="1" noChangeArrowheads="1"/>
          </p:cNvPicPr>
          <p:nvPr/>
        </p:nvPicPr>
        <p:blipFill>
          <a:blip r:embed="rId3">
            <a:extLst>
              <a:ext uri="{28A0092B-C50C-407E-A947-70E740481C1C}">
                <a14:useLocalDpi xmlns:a14="http://schemas.microsoft.com/office/drawing/2010/main" val="0"/>
              </a:ext>
            </a:extLst>
          </a:blip>
          <a:srcRect l="7854" t="21059" r="8673" b="15701"/>
          <a:stretch>
            <a:fillRect/>
          </a:stretch>
        </p:blipFill>
        <p:spPr bwMode="auto">
          <a:xfrm>
            <a:off x="467544" y="1916832"/>
            <a:ext cx="8495481"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AU" altLang="en-US" sz="1400" smtClean="0"/>
              <a:t>Biological molecules</a:t>
            </a:r>
          </a:p>
        </p:txBody>
      </p:sp>
      <p:sp>
        <p:nvSpPr>
          <p:cNvPr id="21507"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546808DC-FACF-4D96-BE08-B623C6DD15D0}" type="slidenum">
              <a:rPr lang="en-AU" altLang="en-US" sz="1400"/>
              <a:pPr eaLnBrk="1" hangingPunct="1"/>
              <a:t>9</a:t>
            </a:fld>
            <a:endParaRPr lang="en-AU" altLang="en-US" sz="1400"/>
          </a:p>
        </p:txBody>
      </p:sp>
      <p:sp>
        <p:nvSpPr>
          <p:cNvPr id="66562" name="Rectangle 2"/>
          <p:cNvSpPr>
            <a:spLocks noGrp="1" noChangeArrowheads="1"/>
          </p:cNvSpPr>
          <p:nvPr>
            <p:ph type="title"/>
          </p:nvPr>
        </p:nvSpPr>
        <p:spPr/>
        <p:txBody>
          <a:bodyPr/>
          <a:lstStyle/>
          <a:p>
            <a:pPr eaLnBrk="1" hangingPunct="1"/>
            <a:r>
              <a:rPr lang="en-US" altLang="en-US" smtClean="0"/>
              <a:t>Structural Carbohydrates</a:t>
            </a:r>
          </a:p>
        </p:txBody>
      </p:sp>
      <p:sp>
        <p:nvSpPr>
          <p:cNvPr id="66563"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mtClean="0">
                <a:solidFill>
                  <a:srgbClr val="FFFF00"/>
                </a:solidFill>
              </a:rPr>
              <a:t>Chitin</a:t>
            </a:r>
            <a:r>
              <a:rPr lang="en-US" altLang="en-US" smtClean="0"/>
              <a:t> – arthropod exoskeleton and fungal cell wall</a:t>
            </a:r>
          </a:p>
          <a:p>
            <a:pPr lvl="1" eaLnBrk="1" hangingPunct="1"/>
            <a:r>
              <a:rPr lang="en-US" altLang="en-US" smtClean="0"/>
              <a:t>modified form of cellulose</a:t>
            </a:r>
          </a:p>
        </p:txBody>
      </p:sp>
      <p:pic>
        <p:nvPicPr>
          <p:cNvPr id="66564" name="Picture 4" descr="03_29"/>
          <p:cNvPicPr>
            <a:picLocks noChangeAspect="1" noChangeArrowheads="1"/>
          </p:cNvPicPr>
          <p:nvPr/>
        </p:nvPicPr>
        <p:blipFill>
          <a:blip r:embed="rId2">
            <a:extLst>
              <a:ext uri="{28A0092B-C50C-407E-A947-70E740481C1C}">
                <a14:useLocalDpi xmlns:a14="http://schemas.microsoft.com/office/drawing/2010/main" val="0"/>
              </a:ext>
            </a:extLst>
          </a:blip>
          <a:srcRect l="2499" t="5000" r="2499" b="5000"/>
          <a:stretch>
            <a:fillRect/>
          </a:stretch>
        </p:blipFill>
        <p:spPr bwMode="auto">
          <a:xfrm>
            <a:off x="2500313" y="3643313"/>
            <a:ext cx="403225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wipe(right)">
                                      <p:cBhvr>
                                        <p:cTn id="7" dur="500"/>
                                        <p:tgtEl>
                                          <p:spTgt spid="66562"/>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66564"/>
                                        </p:tgtEl>
                                        <p:attrNameLst>
                                          <p:attrName>style.visibility</p:attrName>
                                        </p:attrNameLst>
                                      </p:cBhvr>
                                      <p:to>
                                        <p:strVal val="visible"/>
                                      </p:to>
                                    </p:set>
                                    <p:animEffect transition="in" filter="box(out)">
                                      <p:cBhvr>
                                        <p:cTn id="11" dur="500"/>
                                        <p:tgtEl>
                                          <p:spTgt spid="665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6563">
                                            <p:txEl>
                                              <p:pRg st="0" end="0"/>
                                            </p:txEl>
                                          </p:spTgt>
                                        </p:tgtEl>
                                        <p:attrNameLst>
                                          <p:attrName>style.visibility</p:attrName>
                                        </p:attrNameLst>
                                      </p:cBhvr>
                                      <p:to>
                                        <p:strVal val="visible"/>
                                      </p:to>
                                    </p:set>
                                    <p:animEffect transition="in" filter="wipe(left)">
                                      <p:cBhvr>
                                        <p:cTn id="16" dur="500"/>
                                        <p:tgtEl>
                                          <p:spTgt spid="6656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6563">
                                            <p:txEl>
                                              <p:pRg st="1" end="1"/>
                                            </p:txEl>
                                          </p:spTgt>
                                        </p:tgtEl>
                                        <p:attrNameLst>
                                          <p:attrName>style.visibility</p:attrName>
                                        </p:attrNameLst>
                                      </p:cBhvr>
                                      <p:to>
                                        <p:strVal val="visible"/>
                                      </p:to>
                                    </p:set>
                                    <p:animEffect transition="in" filter="wipe(left)">
                                      <p:cBhvr>
                                        <p:cTn id="21" dur="500"/>
                                        <p:tgtEl>
                                          <p:spTgt spid="66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P spid="66563" grpId="0" build="p" bldLvl="5" autoUpdateAnimBg="0"/>
    </p:bld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3317</TotalTime>
  <Words>1604</Words>
  <Application>Microsoft Office PowerPoint</Application>
  <PresentationFormat>On-screen Show (4:3)</PresentationFormat>
  <Paragraphs>335</Paragraphs>
  <Slides>47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Comic Sans MS</vt:lpstr>
      <vt:lpstr>Tahoma</vt:lpstr>
      <vt:lpstr>Times New Roman</vt:lpstr>
      <vt:lpstr>Wingdings</vt:lpstr>
      <vt:lpstr>Blends</vt:lpstr>
      <vt:lpstr>Types of Biomolecules</vt:lpstr>
      <vt:lpstr>Carbohydrates</vt:lpstr>
      <vt:lpstr>Groups of Carbohydrates</vt:lpstr>
      <vt:lpstr>Monosaccharides  C6H12O6</vt:lpstr>
      <vt:lpstr>Disaccharides</vt:lpstr>
      <vt:lpstr>Condensation to form Disaccharides</vt:lpstr>
      <vt:lpstr>Purpose of Carbs:</vt:lpstr>
      <vt:lpstr>Polysaccharides</vt:lpstr>
      <vt:lpstr>Structural Carbohydrates</vt:lpstr>
      <vt:lpstr>Proteins</vt:lpstr>
      <vt:lpstr>Assembled in the Ribosomes</vt:lpstr>
      <vt:lpstr>PowerPoint Presentation</vt:lpstr>
      <vt:lpstr>Amino Acids</vt:lpstr>
      <vt:lpstr>PowerPoint Presentation</vt:lpstr>
      <vt:lpstr>There are 20 different amino acids.  ~half are mfg’d in the cell ~half must come from dietary uptake</vt:lpstr>
      <vt:lpstr>Folding of polypeptides to form proteins</vt:lpstr>
      <vt:lpstr>Primary structure</vt:lpstr>
      <vt:lpstr>Tertiary Structure</vt:lpstr>
      <vt:lpstr>Protein 3D morphology</vt:lpstr>
      <vt:lpstr>CATALYSTS: lipase</vt:lpstr>
      <vt:lpstr>REGULATION: hormones</vt:lpstr>
      <vt:lpstr>STRUCTURAL: Keratin</vt:lpstr>
      <vt:lpstr>STRUCTURAL: Histone </vt:lpstr>
      <vt:lpstr>TRANSPORT: Hemoglobin</vt:lpstr>
      <vt:lpstr>TRANSPORT:  protein channels or carrier proteins</vt:lpstr>
      <vt:lpstr>IMMUNITY: eg Antibodies</vt:lpstr>
      <vt:lpstr>CONTRACTILE: Actin and Myosin</vt:lpstr>
      <vt:lpstr>Muscle contraction and relaxation</vt:lpstr>
      <vt:lpstr>Surface receptors</vt:lpstr>
      <vt:lpstr>Secondary Energy source</vt:lpstr>
      <vt:lpstr>Lipids</vt:lpstr>
      <vt:lpstr>Lipid structure</vt:lpstr>
      <vt:lpstr>Lipid structure</vt:lpstr>
      <vt:lpstr>Steroid Hormones</vt:lpstr>
      <vt:lpstr>      Saturated fats: </vt:lpstr>
      <vt:lpstr>Unsaturated fats</vt:lpstr>
      <vt:lpstr>Purpose; Biological Role</vt:lpstr>
      <vt:lpstr>Purpose; Biological Role</vt:lpstr>
      <vt:lpstr>Purpose; Biological Role</vt:lpstr>
      <vt:lpstr>Purpose; Biological Role</vt:lpstr>
      <vt:lpstr>Forming a triglyceride</vt:lpstr>
      <vt:lpstr>Nucleic Acids</vt:lpstr>
      <vt:lpstr>DNA nucleotides</vt:lpstr>
      <vt:lpstr>Nucleotide structure</vt:lpstr>
      <vt:lpstr>PowerPoint Presentation</vt:lpstr>
      <vt:lpstr>PowerPoint Presentation</vt:lpstr>
      <vt:lpstr>PowerPoint Presentation</vt:lpstr>
    </vt:vector>
  </TitlesOfParts>
  <Company>DEET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DE&amp;T User</dc:creator>
  <cp:lastModifiedBy>Me</cp:lastModifiedBy>
  <cp:revision>132</cp:revision>
  <cp:lastPrinted>2012-05-02T02:04:56Z</cp:lastPrinted>
  <dcterms:created xsi:type="dcterms:W3CDTF">2004-02-20T11:15:11Z</dcterms:created>
  <dcterms:modified xsi:type="dcterms:W3CDTF">2016-09-28T17:56:21Z</dcterms:modified>
</cp:coreProperties>
</file>