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</p:sldMasterIdLst>
  <p:notesMasterIdLst>
    <p:notesMasterId r:id="rId28"/>
  </p:notesMasterIdLst>
  <p:handoutMasterIdLst>
    <p:handoutMasterId r:id="rId29"/>
  </p:handoutMasterIdLst>
  <p:sldIdLst>
    <p:sldId id="328" r:id="rId3"/>
    <p:sldId id="410" r:id="rId4"/>
    <p:sldId id="290" r:id="rId5"/>
    <p:sldId id="291" r:id="rId6"/>
    <p:sldId id="292" r:id="rId7"/>
    <p:sldId id="293" r:id="rId8"/>
    <p:sldId id="294" r:id="rId9"/>
    <p:sldId id="295" r:id="rId10"/>
    <p:sldId id="313" r:id="rId11"/>
    <p:sldId id="345" r:id="rId12"/>
    <p:sldId id="346" r:id="rId13"/>
    <p:sldId id="357" r:id="rId14"/>
    <p:sldId id="332" r:id="rId15"/>
    <p:sldId id="347" r:id="rId16"/>
    <p:sldId id="349" r:id="rId17"/>
    <p:sldId id="350" r:id="rId18"/>
    <p:sldId id="335" r:id="rId19"/>
    <p:sldId id="352" r:id="rId20"/>
    <p:sldId id="353" r:id="rId21"/>
    <p:sldId id="354" r:id="rId22"/>
    <p:sldId id="355" r:id="rId23"/>
    <p:sldId id="356" r:id="rId24"/>
    <p:sldId id="337" r:id="rId25"/>
    <p:sldId id="358" r:id="rId26"/>
    <p:sldId id="409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FF"/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36" autoAdjust="0"/>
    <p:restoredTop sz="92269" autoAdjust="0"/>
  </p:normalViewPr>
  <p:slideViewPr>
    <p:cSldViewPr>
      <p:cViewPr varScale="1">
        <p:scale>
          <a:sx n="66" d="100"/>
          <a:sy n="66" d="100"/>
        </p:scale>
        <p:origin x="31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7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r>
              <a:rPr lang="en-US"/>
              <a:t>Introduction to Electricity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Principles of Engineering</a:t>
            </a:r>
          </a:p>
          <a:p>
            <a:r>
              <a:rPr lang="en-US"/>
              <a:t>Unit 1 – Lesson 1.2 – Energy Sources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2010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CBBCB4-776D-504A-843C-AA4D01F6E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66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r>
              <a:rPr lang="en-US"/>
              <a:t>Introduction to Electricity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Principles of Engineering</a:t>
            </a:r>
          </a:p>
          <a:p>
            <a:r>
              <a:rPr lang="en-US"/>
              <a:t>Unit 1 – Lesson 1.2 – Energy Sources</a:t>
            </a:r>
          </a:p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Project Lead The Way, Inc.</a:t>
            </a:r>
            <a:endParaRPr lang="en-US" baseline="30000"/>
          </a:p>
          <a:p>
            <a:pPr>
              <a:defRPr/>
            </a:pPr>
            <a:r>
              <a:rPr lang="en-US"/>
              <a:t>Copyright 2010</a:t>
            </a:r>
          </a:p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D24404-DBFC-2048-8BC5-B30340B96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12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3ADF5A-F828-AE4F-AB87-EF45A1296230}" type="slidenum">
              <a:rPr lang="en-US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3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8602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860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8602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A9B97B-1570-B847-9143-D3F6B5E1AE6F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33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Overview of series and parallel component configuration.</a:t>
            </a:r>
          </a:p>
        </p:txBody>
      </p:sp>
      <p:sp>
        <p:nvSpPr>
          <p:cNvPr id="870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8704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870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870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B5B891-4CE3-7C4D-B9E5-5A976BED72FF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30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880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880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880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1AC852-A1B3-9D4F-BAC1-BA0A892ACB98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11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49B24F-F67D-DD43-B42B-ADF340BC75B7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768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Characteristics of a series circuit.</a:t>
            </a:r>
          </a:p>
        </p:txBody>
      </p:sp>
      <p:sp>
        <p:nvSpPr>
          <p:cNvPr id="901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901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901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901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EDAF26-49EC-8542-8831-4EC6C01D8070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09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provides the solution. If you print handouts, do not print this page. (1 of 3)</a:t>
            </a:r>
          </a:p>
          <a:p>
            <a:endParaRPr lang="en-US"/>
          </a:p>
        </p:txBody>
      </p:sp>
      <p:sp>
        <p:nvSpPr>
          <p:cNvPr id="9216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9216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9216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921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BE1E51-A72F-3C40-BB53-DDA37221218B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provides the solution. If you print handouts, do not print this page. (2 of 3)</a:t>
            </a:r>
          </a:p>
          <a:p>
            <a:endParaRPr lang="en-US"/>
          </a:p>
        </p:txBody>
      </p:sp>
      <p:sp>
        <p:nvSpPr>
          <p:cNvPr id="9318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9318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9319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931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6A97751-2EE7-174B-AE18-8EB5212C186E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660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62C2CB-3E6B-244B-AA4D-1635DC35D578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897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Characteristics of a parallel circuit.</a:t>
            </a:r>
          </a:p>
          <a:p>
            <a:endParaRPr lang="en-US"/>
          </a:p>
        </p:txBody>
      </p:sp>
      <p:sp>
        <p:nvSpPr>
          <p:cNvPr id="962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962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962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962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B2E5DD-C709-014D-A168-346E9622FE3C}" type="slidenum">
              <a:rPr lang="en-US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258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Pause the presentation and allow the student to work on the example. The solution is on the next three slides.</a:t>
            </a:r>
          </a:p>
          <a:p>
            <a:endParaRPr lang="en-US"/>
          </a:p>
        </p:txBody>
      </p:sp>
      <p:sp>
        <p:nvSpPr>
          <p:cNvPr id="972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972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972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972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7C57E0-F85D-A64E-8507-55584C51F864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880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880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880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1AC852-A1B3-9D4F-BAC1-BA0A892ACB98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899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provides the solution. If you print handouts, do not print this page. (1 of 3)</a:t>
            </a:r>
          </a:p>
          <a:p>
            <a:endParaRPr lang="en-US"/>
          </a:p>
        </p:txBody>
      </p:sp>
      <p:sp>
        <p:nvSpPr>
          <p:cNvPr id="9830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9830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9831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983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DBFF8E-6ECC-9042-B4CA-3E9E24C10191}" type="slidenum">
              <a:rPr lang="en-US"/>
              <a:pPr eaLnBrk="1" hangingPunct="1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90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provides the solution. If you print handouts, do not print this page. (2 of 3)</a:t>
            </a:r>
          </a:p>
          <a:p>
            <a:endParaRPr lang="en-US"/>
          </a:p>
        </p:txBody>
      </p:sp>
      <p:sp>
        <p:nvSpPr>
          <p:cNvPr id="9933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9933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9933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993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31E5B25-0375-814F-8FE3-6469AD188090}" type="slidenum">
              <a:rPr lang="en-US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270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slide provides the solution. If you print handouts, do not print this page. (3 of 3)</a:t>
            </a:r>
          </a:p>
          <a:p>
            <a:endParaRPr lang="en-US"/>
          </a:p>
        </p:txBody>
      </p:sp>
      <p:sp>
        <p:nvSpPr>
          <p:cNvPr id="10035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10035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10035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1003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F64D7B-2090-A949-9340-E1EC92ACB20B}" type="slidenum">
              <a:rPr lang="en-US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259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C5C3D8-4A00-9B43-8FBA-5982F9E285A7}" type="slidenum">
              <a:rPr lang="en-US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841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Circuit Theory Laws</a:t>
            </a:r>
          </a:p>
        </p:txBody>
      </p:sp>
      <p:sp>
        <p:nvSpPr>
          <p:cNvPr id="880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Digital Electronics </a:t>
            </a:r>
            <a:r>
              <a:rPr lang="en-US" baseline="30000"/>
              <a:t>TM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1.2  Introduction to Analog</a:t>
            </a:r>
          </a:p>
        </p:txBody>
      </p:sp>
      <p:sp>
        <p:nvSpPr>
          <p:cNvPr id="880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Project Lead The Way, Inc.</a:t>
            </a:r>
            <a:endParaRPr lang="en-US" baseline="30000"/>
          </a:p>
          <a:p>
            <a:pPr eaLnBrk="1" hangingPunct="1"/>
            <a:r>
              <a:rPr lang="en-US"/>
              <a:t>Copyright 2009</a:t>
            </a:r>
          </a:p>
        </p:txBody>
      </p:sp>
      <p:sp>
        <p:nvSpPr>
          <p:cNvPr id="880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1AC852-A1B3-9D4F-BAC1-BA0A892ACB98}" type="slidenum">
              <a:rPr lang="en-US"/>
              <a:pPr eaLnBrk="1" hangingPunct="1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9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D1BE27-6C56-FB42-AF35-1D60CF5A99F7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45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ABFBA3-36CE-B846-AA9A-6AE03C52DEED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9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A5A101-607B-BC4D-B0FC-ED644331209E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31ECD2-F41B-D44F-8FCD-C2665C9088B0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3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11E224-F4AD-DB42-899E-86CF20AEF944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/>
              <a:t>All materials have resistance. Conductors have little resistance. Insulators provide a lot of resistance. Some electronic components (resistors) have a specific resistance. These are often needed to reduce current in order to protect other components or to adjust the amount of current that goes to other components.</a:t>
            </a:r>
          </a:p>
        </p:txBody>
      </p:sp>
    </p:spTree>
    <p:extLst>
      <p:ext uri="{BB962C8B-B14F-4D97-AF65-F5344CB8AC3E}">
        <p14:creationId xmlns:p14="http://schemas.microsoft.com/office/powerpoint/2010/main" val="2481877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9D6F935-B54A-DD44-96E1-A57330556B76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40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3A2693-1DB3-B743-8FCE-7B6F803866FD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3"/>
            <a:ext cx="8229600" cy="48307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A86D6-6ABF-4841-AB5E-63FB108BE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3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386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93851-831D-9B46-BC56-29EA2F58C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9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B31AC-CE58-A44C-9E5E-21A2C34EB6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4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ＭＳ Ｐゴシック" charset="0"/>
        </a:defRPr>
      </a:lvl5pPr>
      <a:lvl6pPr marL="34289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783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675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5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ＭＳ Ｐゴシック" charset="0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0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3"/>
            <a:ext cx="82296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fld id="{006A86AA-9C6C-8B45-917B-E820661306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62" r:id="rId2"/>
    <p:sldLayoutId id="2147483758" r:id="rId3"/>
    <p:sldLayoutId id="2147483760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B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B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B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B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386B"/>
          </a:solidFill>
          <a:latin typeface="Arial" charset="0"/>
          <a:ea typeface="ＭＳ Ｐゴシック" charset="0"/>
        </a:defRPr>
      </a:lvl5pPr>
      <a:lvl6pPr marL="34289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783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675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5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charset="0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0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1885903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577" indent="-171446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2.emf"/><Relationship Id="rId9" Type="http://schemas.openxmlformats.org/officeDocument/2006/relationships/image" Target="../media/image20.png"/><Relationship Id="rId1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7.png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11" Type="http://schemas.openxmlformats.org/officeDocument/2006/relationships/image" Target="../media/image23.wmf"/><Relationship Id="rId5" Type="http://schemas.openxmlformats.org/officeDocument/2006/relationships/image" Target="../media/image21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png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png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33.wmf"/><Relationship Id="rId10" Type="http://schemas.openxmlformats.org/officeDocument/2006/relationships/image" Target="../media/image35.w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41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2.e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png"/><Relationship Id="rId11" Type="http://schemas.openxmlformats.org/officeDocument/2006/relationships/image" Target="../media/image40.wmf"/><Relationship Id="rId5" Type="http://schemas.openxmlformats.org/officeDocument/2006/relationships/image" Target="../media/image38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2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0" y="533400"/>
            <a:ext cx="3848100" cy="589547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Electrical </a:t>
            </a:r>
            <a:r>
              <a:rPr lang="en-US" b="1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Circuits</a:t>
            </a:r>
            <a:endParaRPr lang="en-US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228223"/>
            <a:ext cx="6057900" cy="17907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Arial" charset="0"/>
              </a:rPr>
              <a:t>Properties </a:t>
            </a:r>
            <a:r>
              <a:rPr lang="en-US" dirty="0">
                <a:latin typeface="Arial" charset="0"/>
              </a:rPr>
              <a:t>of an electrical circuit include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	Voltage		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Volts		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V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	Current		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Amps		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	Resistance 	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b="1" dirty="0" smtClean="0">
                <a:solidFill>
                  <a:srgbClr val="3333FF"/>
                </a:solidFill>
                <a:latin typeface="Arial" charset="0"/>
              </a:rPr>
              <a:t>Ohms</a:t>
            </a:r>
            <a:r>
              <a:rPr lang="en-US" b="1" dirty="0">
                <a:solidFill>
                  <a:srgbClr val="3333FF"/>
                </a:solidFill>
                <a:latin typeface="Arial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Times New Roman" charset="0"/>
                <a:cs typeface="Arial" charset="0"/>
              </a:rPr>
              <a:t>Ω</a:t>
            </a:r>
            <a:endParaRPr lang="en-US" dirty="0">
              <a:solidFill>
                <a:srgbClr val="FF0000"/>
              </a:solidFill>
              <a:latin typeface="Arial" charset="0"/>
              <a:ea typeface="Times New Roman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</a:endParaRPr>
          </a:p>
        </p:txBody>
      </p:sp>
      <p:pic>
        <p:nvPicPr>
          <p:cNvPr id="53250" name="Picture 2" descr="http://www.proprofs.com/quiz-school/upload/yuiupload/754437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911" y="2989796"/>
            <a:ext cx="3822700" cy="385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135260" y="679031"/>
            <a:ext cx="6172200" cy="536972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Arial" charset="0"/>
              </a:rPr>
              <a:t>Example: Ohm</a:t>
            </a:r>
            <a:r>
              <a:rPr lang="ja-JP" altLang="en-US" sz="3000" dirty="0">
                <a:latin typeface="Arial" charset="0"/>
              </a:rPr>
              <a:t>’</a:t>
            </a:r>
            <a:r>
              <a:rPr lang="en-US" sz="3000" dirty="0">
                <a:latin typeface="Arial" charset="0"/>
              </a:rPr>
              <a:t>s Law</a:t>
            </a:r>
          </a:p>
        </p:txBody>
      </p:sp>
      <p:sp>
        <p:nvSpPr>
          <p:cNvPr id="35843" name="TextBox 5"/>
          <p:cNvSpPr txBox="1">
            <a:spLocks noChangeArrowheads="1"/>
          </p:cNvSpPr>
          <p:nvPr/>
        </p:nvSpPr>
        <p:spPr bwMode="auto">
          <a:xfrm>
            <a:off x="971550" y="1371600"/>
            <a:ext cx="548640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/>
            <a:r>
              <a:rPr lang="en-US" sz="2100" dirty="0"/>
              <a:t>The flashlight shown uses a 6 volt battery and has a bulb with a resistance of 150 </a:t>
            </a:r>
            <a:r>
              <a:rPr lang="en-US" sz="2100" dirty="0">
                <a:sym typeface="Symbol" charset="0"/>
              </a:rPr>
              <a:t></a:t>
            </a:r>
            <a:r>
              <a:rPr lang="en-US" sz="2100" dirty="0"/>
              <a:t>. When the flashlight is on, how much current will be drawn from the battery?</a:t>
            </a:r>
          </a:p>
        </p:txBody>
      </p:sp>
      <p:pic>
        <p:nvPicPr>
          <p:cNvPr id="35844" name="Picture 7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1485901"/>
            <a:ext cx="514350" cy="1225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23439" y="3372556"/>
            <a:ext cx="3410536" cy="1380776"/>
            <a:chOff x="1295400" y="3505200"/>
            <a:chExt cx="4392807" cy="1623609"/>
          </a:xfrm>
        </p:grpSpPr>
        <p:pic>
          <p:nvPicPr>
            <p:cNvPr id="35855" name="Picture 3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577" y="3810060"/>
              <a:ext cx="3291840" cy="1318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6" name="TextBox 26"/>
            <p:cNvSpPr txBox="1">
              <a:spLocks noChangeArrowheads="1"/>
            </p:cNvSpPr>
            <p:nvPr/>
          </p:nvSpPr>
          <p:spPr bwMode="auto">
            <a:xfrm>
              <a:off x="1326932" y="4311868"/>
              <a:ext cx="619489" cy="32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V</a:t>
              </a:r>
              <a:r>
                <a:rPr lang="en-US" sz="1200" baseline="-25000"/>
                <a:t>T</a:t>
              </a:r>
              <a:r>
                <a:rPr lang="en-US" sz="1200"/>
                <a:t> =</a:t>
              </a:r>
            </a:p>
          </p:txBody>
        </p:sp>
        <p:sp>
          <p:nvSpPr>
            <p:cNvPr id="35858" name="TextBox 28"/>
            <p:cNvSpPr txBox="1">
              <a:spLocks noChangeArrowheads="1"/>
            </p:cNvSpPr>
            <p:nvPr/>
          </p:nvSpPr>
          <p:spPr bwMode="auto">
            <a:xfrm>
              <a:off x="5109682" y="4300133"/>
              <a:ext cx="578525" cy="434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V</a:t>
              </a:r>
              <a:r>
                <a:rPr lang="en-US" baseline="-25000" dirty="0"/>
                <a:t>R</a:t>
              </a:r>
            </a:p>
          </p:txBody>
        </p:sp>
        <p:sp>
          <p:nvSpPr>
            <p:cNvPr id="35859" name="TextBox 29"/>
            <p:cNvSpPr txBox="1">
              <a:spLocks noChangeArrowheads="1"/>
            </p:cNvSpPr>
            <p:nvPr/>
          </p:nvSpPr>
          <p:spPr bwMode="auto">
            <a:xfrm>
              <a:off x="4572000" y="3657599"/>
              <a:ext cx="462903" cy="434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</a:t>
              </a:r>
              <a:r>
                <a:rPr lang="en-US" baseline="-25000"/>
                <a:t>R</a:t>
              </a: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3733714" y="3789292"/>
              <a:ext cx="790547" cy="423757"/>
            </a:xfrm>
            <a:custGeom>
              <a:avLst/>
              <a:gdLst>
                <a:gd name="connsiteX0" fmla="*/ 0 w 791570"/>
                <a:gd name="connsiteY0" fmla="*/ 0 h 423081"/>
                <a:gd name="connsiteX1" fmla="*/ 791570 w 791570"/>
                <a:gd name="connsiteY1" fmla="*/ 0 h 423081"/>
                <a:gd name="connsiteX2" fmla="*/ 777922 w 791570"/>
                <a:gd name="connsiteY2" fmla="*/ 423081 h 423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1570" h="423081">
                  <a:moveTo>
                    <a:pt x="0" y="0"/>
                  </a:moveTo>
                  <a:lnTo>
                    <a:pt x="791570" y="0"/>
                  </a:lnTo>
                  <a:lnTo>
                    <a:pt x="777922" y="423081"/>
                  </a:lnTo>
                </a:path>
              </a:pathLst>
            </a:cu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35861" name="Rectangle 17"/>
            <p:cNvSpPr>
              <a:spLocks noChangeArrowheads="1"/>
            </p:cNvSpPr>
            <p:nvPr/>
          </p:nvSpPr>
          <p:spPr bwMode="auto">
            <a:xfrm>
              <a:off x="1295400" y="3505200"/>
              <a:ext cx="1961864" cy="325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Schematic Diagram</a:t>
              </a:r>
            </a:p>
          </p:txBody>
        </p:sp>
      </p:grpSp>
      <p:graphicFrame>
        <p:nvGraphicFramePr>
          <p:cNvPr id="3655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658476"/>
              </p:ext>
            </p:extLst>
          </p:nvPr>
        </p:nvGraphicFramePr>
        <p:xfrm>
          <a:off x="2472734" y="5133496"/>
          <a:ext cx="4325541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6" imgW="2959100" imgH="508000" progId="Equation.3">
                  <p:embed/>
                </p:oleObj>
              </mc:Choice>
              <mc:Fallback>
                <p:oleObj name="Equation" r:id="rId6" imgW="2959100" imgH="5080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734" y="5133496"/>
                        <a:ext cx="4325541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094014" y="3258525"/>
            <a:ext cx="1241822" cy="1158479"/>
            <a:chOff x="1676400" y="1752600"/>
            <a:chExt cx="1143000" cy="977900"/>
          </a:xfrm>
        </p:grpSpPr>
        <p:sp>
          <p:nvSpPr>
            <p:cNvPr id="35849" name="Text Box 17"/>
            <p:cNvSpPr txBox="1">
              <a:spLocks noChangeArrowheads="1"/>
            </p:cNvSpPr>
            <p:nvPr/>
          </p:nvSpPr>
          <p:spPr bwMode="auto">
            <a:xfrm>
              <a:off x="2098176" y="1935707"/>
              <a:ext cx="264399" cy="23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V</a:t>
              </a:r>
            </a:p>
          </p:txBody>
        </p:sp>
        <p:sp>
          <p:nvSpPr>
            <p:cNvPr id="35850" name="Text Box 18"/>
            <p:cNvSpPr txBox="1">
              <a:spLocks noChangeArrowheads="1"/>
            </p:cNvSpPr>
            <p:nvPr/>
          </p:nvSpPr>
          <p:spPr bwMode="auto">
            <a:xfrm>
              <a:off x="1941630" y="2339960"/>
              <a:ext cx="209808" cy="23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I</a:t>
              </a:r>
            </a:p>
          </p:txBody>
        </p:sp>
        <p:sp>
          <p:nvSpPr>
            <p:cNvPr id="35851" name="Text Box 19"/>
            <p:cNvSpPr txBox="1">
              <a:spLocks noChangeArrowheads="1"/>
            </p:cNvSpPr>
            <p:nvPr/>
          </p:nvSpPr>
          <p:spPr bwMode="auto">
            <a:xfrm>
              <a:off x="2314673" y="2339960"/>
              <a:ext cx="271777" cy="233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R</a:t>
              </a:r>
            </a:p>
          </p:txBody>
        </p:sp>
        <p:sp>
          <p:nvSpPr>
            <p:cNvPr id="25" name="Isosceles Triangle 24"/>
            <p:cNvSpPr/>
            <p:nvPr/>
          </p:nvSpPr>
          <p:spPr bwMode="auto">
            <a:xfrm>
              <a:off x="1676400" y="1752600"/>
              <a:ext cx="1143000" cy="977900"/>
            </a:xfrm>
            <a:prstGeom prst="triangle">
              <a:avLst/>
            </a:prstGeom>
            <a:noFill/>
            <a:ln w="28575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5" b="1" dirty="0"/>
            </a:p>
          </p:txBody>
        </p:sp>
        <p:cxnSp>
          <p:nvCxnSpPr>
            <p:cNvPr id="26" name="Straight Connector 25"/>
            <p:cNvCxnSpPr>
              <a:stCxn id="25" idx="1"/>
              <a:endCxn id="25" idx="5"/>
            </p:cNvCxnSpPr>
            <p:nvPr/>
          </p:nvCxnSpPr>
          <p:spPr bwMode="auto">
            <a:xfrm rot="10800000" flipH="1">
              <a:off x="1962424" y="2242053"/>
              <a:ext cx="570952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5400000" flipH="1" flipV="1">
              <a:off x="1995457" y="2479701"/>
              <a:ext cx="488447" cy="13151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82" name="Picture 11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92" y="3970494"/>
            <a:ext cx="837009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543176" y="677468"/>
            <a:ext cx="4500562" cy="536972"/>
          </a:xfrm>
        </p:spPr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Circuit Configuration</a:t>
            </a:r>
          </a:p>
        </p:txBody>
      </p:sp>
      <p:sp>
        <p:nvSpPr>
          <p:cNvPr id="36867" name="Content Placeholder 5"/>
          <p:cNvSpPr>
            <a:spLocks noGrp="1"/>
          </p:cNvSpPr>
          <p:nvPr>
            <p:ph sz="half" idx="2"/>
          </p:nvPr>
        </p:nvSpPr>
        <p:spPr>
          <a:xfrm>
            <a:off x="1523250" y="1795467"/>
            <a:ext cx="3030141" cy="1749029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Series Circuits</a:t>
            </a:r>
          </a:p>
          <a:p>
            <a:r>
              <a:rPr lang="en-US" dirty="0">
                <a:latin typeface="Arial" charset="0"/>
              </a:rPr>
              <a:t>Components are connected end-to-end.</a:t>
            </a:r>
          </a:p>
          <a:p>
            <a:r>
              <a:rPr lang="en-US" dirty="0">
                <a:latin typeface="Arial" charset="0"/>
              </a:rPr>
              <a:t>There is only a single path for current to flow.</a:t>
            </a:r>
          </a:p>
          <a:p>
            <a:endParaRPr lang="en-US" sz="1500" dirty="0">
              <a:latin typeface="Arial" charset="0"/>
            </a:endParaRPr>
          </a:p>
        </p:txBody>
      </p:sp>
      <p:sp>
        <p:nvSpPr>
          <p:cNvPr id="36868" name="Content Placeholder 7"/>
          <p:cNvSpPr>
            <a:spLocks noGrp="1"/>
          </p:cNvSpPr>
          <p:nvPr>
            <p:ph sz="quarter" idx="4"/>
          </p:nvPr>
        </p:nvSpPr>
        <p:spPr>
          <a:xfrm>
            <a:off x="4713685" y="1823083"/>
            <a:ext cx="3374231" cy="1749029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Parallel Circuits</a:t>
            </a:r>
          </a:p>
          <a:p>
            <a:r>
              <a:rPr lang="en-US" dirty="0">
                <a:latin typeface="Arial" charset="0"/>
              </a:rPr>
              <a:t>Both ends of the components are connected together.</a:t>
            </a:r>
          </a:p>
          <a:p>
            <a:r>
              <a:rPr lang="en-US" dirty="0">
                <a:latin typeface="Arial" charset="0"/>
              </a:rPr>
              <a:t>There are multiple paths for current to flow.</a:t>
            </a:r>
          </a:p>
          <a:p>
            <a:endParaRPr lang="en-US" sz="1500" dirty="0">
              <a:latin typeface="Arial" charset="0"/>
            </a:endParaRPr>
          </a:p>
        </p:txBody>
      </p:sp>
      <p:sp>
        <p:nvSpPr>
          <p:cNvPr id="36869" name="TextBox 49"/>
          <p:cNvSpPr txBox="1">
            <a:spLocks noChangeArrowheads="1"/>
          </p:cNvSpPr>
          <p:nvPr/>
        </p:nvSpPr>
        <p:spPr bwMode="auto">
          <a:xfrm>
            <a:off x="3193979" y="5492355"/>
            <a:ext cx="2608407" cy="53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Components </a:t>
            </a:r>
          </a:p>
          <a:p>
            <a:pPr algn="ctr" eaLnBrk="1" hangingPunct="1"/>
            <a:r>
              <a:rPr lang="en-US" sz="1050"/>
              <a:t>(i.e., resistors, batteries, capacitors, etc.)</a:t>
            </a:r>
          </a:p>
        </p:txBody>
      </p:sp>
      <p:cxnSp>
        <p:nvCxnSpPr>
          <p:cNvPr id="36870" name="Straight Arrow Connector 50"/>
          <p:cNvCxnSpPr>
            <a:cxnSpLocks noChangeShapeType="1"/>
            <a:stCxn id="36869" idx="0"/>
            <a:endCxn id="61" idx="1"/>
          </p:cNvCxnSpPr>
          <p:nvPr/>
        </p:nvCxnSpPr>
        <p:spPr bwMode="auto">
          <a:xfrm flipV="1">
            <a:off x="4498183" y="4921450"/>
            <a:ext cx="873918" cy="57090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71" name="Straight Arrow Connector 51"/>
          <p:cNvCxnSpPr>
            <a:cxnSpLocks noChangeShapeType="1"/>
            <a:stCxn id="36869" idx="0"/>
            <a:endCxn id="88" idx="3"/>
          </p:cNvCxnSpPr>
          <p:nvPr/>
        </p:nvCxnSpPr>
        <p:spPr bwMode="auto">
          <a:xfrm flipH="1" flipV="1">
            <a:off x="3579020" y="4911328"/>
            <a:ext cx="919163" cy="581027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6872" name="Group 52"/>
          <p:cNvGrpSpPr>
            <a:grpSpLocks noChangeAspect="1"/>
          </p:cNvGrpSpPr>
          <p:nvPr/>
        </p:nvGrpSpPr>
        <p:grpSpPr bwMode="auto">
          <a:xfrm>
            <a:off x="5372101" y="4152901"/>
            <a:ext cx="1800225" cy="1544241"/>
            <a:chOff x="1219200" y="2063447"/>
            <a:chExt cx="3200400" cy="2744242"/>
          </a:xfrm>
        </p:grpSpPr>
        <p:grpSp>
          <p:nvGrpSpPr>
            <p:cNvPr id="36891" name="Group 45"/>
            <p:cNvGrpSpPr>
              <a:grpSpLocks/>
            </p:cNvGrpSpPr>
            <p:nvPr/>
          </p:nvGrpSpPr>
          <p:grpSpPr bwMode="auto">
            <a:xfrm>
              <a:off x="1450428" y="2063447"/>
              <a:ext cx="2743200" cy="480055"/>
              <a:chOff x="1450428" y="1821711"/>
              <a:chExt cx="2743200" cy="480055"/>
            </a:xfrm>
          </p:grpSpPr>
          <p:sp>
            <p:nvSpPr>
              <p:cNvPr id="71" name="Freeform 70"/>
              <p:cNvSpPr/>
              <p:nvPr/>
            </p:nvSpPr>
            <p:spPr>
              <a:xfrm>
                <a:off x="1449917" y="1828059"/>
                <a:ext cx="2743200" cy="473948"/>
              </a:xfrm>
              <a:custGeom>
                <a:avLst/>
                <a:gdLst>
                  <a:gd name="connsiteX0" fmla="*/ 2743200 w 2743200"/>
                  <a:gd name="connsiteY0" fmla="*/ 472966 h 472966"/>
                  <a:gd name="connsiteX1" fmla="*/ 2743200 w 2743200"/>
                  <a:gd name="connsiteY1" fmla="*/ 0 h 472966"/>
                  <a:gd name="connsiteX2" fmla="*/ 0 w 2743200"/>
                  <a:gd name="connsiteY2" fmla="*/ 0 h 472966"/>
                  <a:gd name="connsiteX3" fmla="*/ 0 w 2743200"/>
                  <a:gd name="connsiteY3" fmla="*/ 472966 h 472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3200" h="472966">
                    <a:moveTo>
                      <a:pt x="2743200" y="472966"/>
                    </a:moveTo>
                    <a:lnTo>
                      <a:pt x="2743200" y="0"/>
                    </a:lnTo>
                    <a:lnTo>
                      <a:pt x="0" y="0"/>
                    </a:lnTo>
                    <a:lnTo>
                      <a:pt x="0" y="472966"/>
                    </a:lnTo>
                  </a:path>
                </a:pathLst>
              </a:custGeom>
              <a:ln w="127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rot="5400000">
                <a:off x="2132632" y="2049163"/>
                <a:ext cx="457021" cy="2116"/>
              </a:xfrm>
              <a:prstGeom prst="line">
                <a:avLst/>
              </a:prstGeom>
              <a:ln w="12700">
                <a:solidFill>
                  <a:srgbClr val="0000FF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rot="5400000">
                <a:off x="3047032" y="2059743"/>
                <a:ext cx="457021" cy="2116"/>
              </a:xfrm>
              <a:prstGeom prst="line">
                <a:avLst/>
              </a:prstGeom>
              <a:ln w="12700">
                <a:solidFill>
                  <a:srgbClr val="0000FF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92" name="Group 46"/>
            <p:cNvGrpSpPr>
              <a:grpSpLocks/>
            </p:cNvGrpSpPr>
            <p:nvPr/>
          </p:nvGrpSpPr>
          <p:grpSpPr bwMode="auto">
            <a:xfrm flipV="1">
              <a:off x="1447800" y="4327634"/>
              <a:ext cx="2743200" cy="480055"/>
              <a:chOff x="1450428" y="1821711"/>
              <a:chExt cx="2743200" cy="480055"/>
            </a:xfrm>
          </p:grpSpPr>
          <p:sp>
            <p:nvSpPr>
              <p:cNvPr id="68" name="Freeform 67"/>
              <p:cNvSpPr/>
              <p:nvPr/>
            </p:nvSpPr>
            <p:spPr>
              <a:xfrm>
                <a:off x="1450428" y="1828059"/>
                <a:ext cx="2743200" cy="473948"/>
              </a:xfrm>
              <a:custGeom>
                <a:avLst/>
                <a:gdLst>
                  <a:gd name="connsiteX0" fmla="*/ 2743200 w 2743200"/>
                  <a:gd name="connsiteY0" fmla="*/ 472966 h 472966"/>
                  <a:gd name="connsiteX1" fmla="*/ 2743200 w 2743200"/>
                  <a:gd name="connsiteY1" fmla="*/ 0 h 472966"/>
                  <a:gd name="connsiteX2" fmla="*/ 0 w 2743200"/>
                  <a:gd name="connsiteY2" fmla="*/ 0 h 472966"/>
                  <a:gd name="connsiteX3" fmla="*/ 0 w 2743200"/>
                  <a:gd name="connsiteY3" fmla="*/ 472966 h 4729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43200" h="472966">
                    <a:moveTo>
                      <a:pt x="2743200" y="472966"/>
                    </a:moveTo>
                    <a:lnTo>
                      <a:pt x="2743200" y="0"/>
                    </a:lnTo>
                    <a:lnTo>
                      <a:pt x="0" y="0"/>
                    </a:lnTo>
                    <a:lnTo>
                      <a:pt x="0" y="472966"/>
                    </a:lnTo>
                  </a:path>
                </a:pathLst>
              </a:custGeom>
              <a:ln w="12700">
                <a:solidFill>
                  <a:srgbClr val="0000FF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5400000">
                <a:off x="2133143" y="2049163"/>
                <a:ext cx="457021" cy="2117"/>
              </a:xfrm>
              <a:prstGeom prst="line">
                <a:avLst/>
              </a:prstGeom>
              <a:ln w="12700">
                <a:solidFill>
                  <a:srgbClr val="0000FF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3047543" y="2059743"/>
                <a:ext cx="457021" cy="2117"/>
              </a:xfrm>
              <a:prstGeom prst="line">
                <a:avLst/>
              </a:prstGeom>
              <a:ln w="12700">
                <a:solidFill>
                  <a:srgbClr val="0000FF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893" name="Group 11"/>
            <p:cNvGrpSpPr>
              <a:grpSpLocks/>
            </p:cNvGrpSpPr>
            <p:nvPr/>
          </p:nvGrpSpPr>
          <p:grpSpPr bwMode="auto">
            <a:xfrm>
              <a:off x="3048000" y="2514600"/>
              <a:ext cx="457200" cy="1828800"/>
              <a:chOff x="3200400" y="2468096"/>
              <a:chExt cx="457200" cy="18288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rot="5400000">
                <a:off x="2513900" y="3382718"/>
                <a:ext cx="1830199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ectangle 66"/>
              <p:cNvSpPr/>
              <p:nvPr/>
            </p:nvSpPr>
            <p:spPr>
              <a:xfrm>
                <a:off x="3200400" y="2924639"/>
                <a:ext cx="457200" cy="91615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6894" name="Group 14"/>
            <p:cNvGrpSpPr>
              <a:grpSpLocks/>
            </p:cNvGrpSpPr>
            <p:nvPr/>
          </p:nvGrpSpPr>
          <p:grpSpPr bwMode="auto">
            <a:xfrm>
              <a:off x="3962400" y="2514600"/>
              <a:ext cx="457200" cy="1828800"/>
              <a:chOff x="3200400" y="2468096"/>
              <a:chExt cx="457200" cy="1828800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 rot="5400000">
                <a:off x="2513900" y="3382718"/>
                <a:ext cx="1830199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>
                <a:off x="3200400" y="2924639"/>
                <a:ext cx="457200" cy="91615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6895" name="Group 62"/>
            <p:cNvGrpSpPr>
              <a:grpSpLocks/>
            </p:cNvGrpSpPr>
            <p:nvPr/>
          </p:nvGrpSpPr>
          <p:grpSpPr bwMode="auto">
            <a:xfrm>
              <a:off x="2133600" y="2514600"/>
              <a:ext cx="457200" cy="1828800"/>
              <a:chOff x="3200400" y="2468096"/>
              <a:chExt cx="457200" cy="1828800"/>
            </a:xfrm>
          </p:grpSpPr>
          <p:cxnSp>
            <p:nvCxnSpPr>
              <p:cNvPr id="62" name="Straight Connector 5"/>
              <p:cNvCxnSpPr/>
              <p:nvPr/>
            </p:nvCxnSpPr>
            <p:spPr>
              <a:xfrm rot="5400000">
                <a:off x="2513900" y="3382718"/>
                <a:ext cx="1830199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3"/>
              <p:cNvSpPr/>
              <p:nvPr/>
            </p:nvSpPr>
            <p:spPr>
              <a:xfrm>
                <a:off x="3200400" y="2924639"/>
                <a:ext cx="457200" cy="91615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6896" name="Group 8"/>
            <p:cNvGrpSpPr>
              <a:grpSpLocks/>
            </p:cNvGrpSpPr>
            <p:nvPr/>
          </p:nvGrpSpPr>
          <p:grpSpPr bwMode="auto">
            <a:xfrm>
              <a:off x="1219200" y="2514600"/>
              <a:ext cx="457200" cy="1828800"/>
              <a:chOff x="3200400" y="2468096"/>
              <a:chExt cx="457200" cy="18288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5400000">
                <a:off x="2513900" y="3382718"/>
                <a:ext cx="1830199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Rectangle 60"/>
              <p:cNvSpPr/>
              <p:nvPr/>
            </p:nvSpPr>
            <p:spPr>
              <a:xfrm>
                <a:off x="3200400" y="2924639"/>
                <a:ext cx="457200" cy="91615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  <p:grpSp>
        <p:nvGrpSpPr>
          <p:cNvPr id="36873" name="Group 73"/>
          <p:cNvGrpSpPr>
            <a:grpSpLocks noChangeAspect="1"/>
          </p:cNvGrpSpPr>
          <p:nvPr/>
        </p:nvGrpSpPr>
        <p:grpSpPr bwMode="auto">
          <a:xfrm>
            <a:off x="1771651" y="4020741"/>
            <a:ext cx="1807369" cy="1808559"/>
            <a:chOff x="5257800" y="1844566"/>
            <a:chExt cx="3213536" cy="3216166"/>
          </a:xfrm>
        </p:grpSpPr>
        <p:sp>
          <p:nvSpPr>
            <p:cNvPr id="75" name="Freeform 74"/>
            <p:cNvSpPr/>
            <p:nvPr/>
          </p:nvSpPr>
          <p:spPr>
            <a:xfrm>
              <a:off x="5486431" y="4366260"/>
              <a:ext cx="457262" cy="457335"/>
            </a:xfrm>
            <a:custGeom>
              <a:avLst/>
              <a:gdLst>
                <a:gd name="connsiteX0" fmla="*/ 536028 w 536028"/>
                <a:gd name="connsiteY0" fmla="*/ 425669 h 425669"/>
                <a:gd name="connsiteX1" fmla="*/ 0 w 536028"/>
                <a:gd name="connsiteY1" fmla="*/ 425669 h 425669"/>
                <a:gd name="connsiteX2" fmla="*/ 0 w 536028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028" h="425669">
                  <a:moveTo>
                    <a:pt x="536028" y="425669"/>
                  </a:moveTo>
                  <a:lnTo>
                    <a:pt x="0" y="42566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 rot="5400000">
              <a:off x="5487452" y="2057391"/>
              <a:ext cx="455218" cy="457262"/>
            </a:xfrm>
            <a:custGeom>
              <a:avLst/>
              <a:gdLst>
                <a:gd name="connsiteX0" fmla="*/ 536028 w 536028"/>
                <a:gd name="connsiteY0" fmla="*/ 425669 h 425669"/>
                <a:gd name="connsiteX1" fmla="*/ 0 w 536028"/>
                <a:gd name="connsiteY1" fmla="*/ 425669 h 425669"/>
                <a:gd name="connsiteX2" fmla="*/ 0 w 536028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028" h="425669">
                  <a:moveTo>
                    <a:pt x="536028" y="425669"/>
                  </a:moveTo>
                  <a:lnTo>
                    <a:pt x="0" y="42566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>
            <a:xfrm flipH="1">
              <a:off x="7787561" y="4362026"/>
              <a:ext cx="457262" cy="457335"/>
            </a:xfrm>
            <a:custGeom>
              <a:avLst/>
              <a:gdLst>
                <a:gd name="connsiteX0" fmla="*/ 536028 w 536028"/>
                <a:gd name="connsiteY0" fmla="*/ 425669 h 425669"/>
                <a:gd name="connsiteX1" fmla="*/ 0 w 536028"/>
                <a:gd name="connsiteY1" fmla="*/ 425669 h 425669"/>
                <a:gd name="connsiteX2" fmla="*/ 0 w 536028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028" h="425669">
                  <a:moveTo>
                    <a:pt x="536028" y="425669"/>
                  </a:moveTo>
                  <a:lnTo>
                    <a:pt x="0" y="42566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sp>
          <p:nvSpPr>
            <p:cNvPr id="78" name="Freeform 77"/>
            <p:cNvSpPr/>
            <p:nvPr/>
          </p:nvSpPr>
          <p:spPr>
            <a:xfrm rot="16200000" flipH="1">
              <a:off x="7787524" y="2066918"/>
              <a:ext cx="457335" cy="457262"/>
            </a:xfrm>
            <a:custGeom>
              <a:avLst/>
              <a:gdLst>
                <a:gd name="connsiteX0" fmla="*/ 536028 w 536028"/>
                <a:gd name="connsiteY0" fmla="*/ 425669 h 425669"/>
                <a:gd name="connsiteX1" fmla="*/ 0 w 536028"/>
                <a:gd name="connsiteY1" fmla="*/ 425669 h 425669"/>
                <a:gd name="connsiteX2" fmla="*/ 0 w 536028"/>
                <a:gd name="connsiteY2" fmla="*/ 0 h 425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6028" h="425669">
                  <a:moveTo>
                    <a:pt x="536028" y="425669"/>
                  </a:moveTo>
                  <a:lnTo>
                    <a:pt x="0" y="425669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r">
                <a:defRPr/>
              </a:pPr>
              <a:endParaRPr lang="en-US" dirty="0"/>
            </a:p>
          </p:txBody>
        </p:sp>
        <p:grpSp>
          <p:nvGrpSpPr>
            <p:cNvPr id="36879" name="Group 17"/>
            <p:cNvGrpSpPr>
              <a:grpSpLocks/>
            </p:cNvGrpSpPr>
            <p:nvPr/>
          </p:nvGrpSpPr>
          <p:grpSpPr bwMode="auto">
            <a:xfrm rot="5400000">
              <a:off x="6629400" y="1158766"/>
              <a:ext cx="457200" cy="1828800"/>
              <a:chOff x="3200400" y="2468096"/>
              <a:chExt cx="457200" cy="182880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rot="5400000">
                <a:off x="2514544" y="3382279"/>
                <a:ext cx="1829048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Rectangle 89"/>
              <p:cNvSpPr/>
              <p:nvPr/>
            </p:nvSpPr>
            <p:spPr>
              <a:xfrm>
                <a:off x="3200401" y="2925017"/>
                <a:ext cx="457335" cy="9145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r">
                  <a:defRPr/>
                </a:pPr>
                <a:endParaRPr lang="en-US" dirty="0"/>
              </a:p>
            </p:txBody>
          </p:sp>
        </p:grpSp>
        <p:grpSp>
          <p:nvGrpSpPr>
            <p:cNvPr id="36880" name="Group 26"/>
            <p:cNvGrpSpPr>
              <a:grpSpLocks/>
            </p:cNvGrpSpPr>
            <p:nvPr/>
          </p:nvGrpSpPr>
          <p:grpSpPr bwMode="auto">
            <a:xfrm>
              <a:off x="8014136" y="2514600"/>
              <a:ext cx="457200" cy="1828800"/>
              <a:chOff x="3200400" y="2468096"/>
              <a:chExt cx="457200" cy="1828800"/>
            </a:xfrm>
          </p:grpSpPr>
          <p:cxnSp>
            <p:nvCxnSpPr>
              <p:cNvPr id="87" name="Straight Connector 86"/>
              <p:cNvCxnSpPr/>
              <p:nvPr/>
            </p:nvCxnSpPr>
            <p:spPr>
              <a:xfrm rot="5400000">
                <a:off x="2514299" y="3381796"/>
                <a:ext cx="182934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Rectangle 87"/>
              <p:cNvSpPr/>
              <p:nvPr/>
            </p:nvSpPr>
            <p:spPr>
              <a:xfrm>
                <a:off x="3200337" y="2924461"/>
                <a:ext cx="457263" cy="914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6881" name="Group 23"/>
            <p:cNvGrpSpPr>
              <a:grpSpLocks/>
            </p:cNvGrpSpPr>
            <p:nvPr/>
          </p:nvGrpSpPr>
          <p:grpSpPr bwMode="auto">
            <a:xfrm rot="5400000">
              <a:off x="6626770" y="3917732"/>
              <a:ext cx="457200" cy="1828800"/>
              <a:chOff x="3200400" y="2468096"/>
              <a:chExt cx="457200" cy="1828800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rot="5400000">
                <a:off x="2514408" y="3381766"/>
                <a:ext cx="1829048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Rectangle 85"/>
              <p:cNvSpPr/>
              <p:nvPr/>
            </p:nvSpPr>
            <p:spPr>
              <a:xfrm>
                <a:off x="3200265" y="2924504"/>
                <a:ext cx="457335" cy="9145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6882" name="Group 20"/>
            <p:cNvGrpSpPr>
              <a:grpSpLocks/>
            </p:cNvGrpSpPr>
            <p:nvPr/>
          </p:nvGrpSpPr>
          <p:grpSpPr bwMode="auto">
            <a:xfrm>
              <a:off x="5257800" y="2514600"/>
              <a:ext cx="457200" cy="1828800"/>
              <a:chOff x="3200400" y="2468096"/>
              <a:chExt cx="457200" cy="182880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>
                <a:off x="2514361" y="3381796"/>
                <a:ext cx="1829340" cy="0"/>
              </a:xfrm>
              <a:prstGeom prst="line">
                <a:avLst/>
              </a:prstGeom>
              <a:ln w="12700">
                <a:solidFill>
                  <a:srgbClr val="FF0000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Rectangle 83"/>
              <p:cNvSpPr/>
              <p:nvPr/>
            </p:nvSpPr>
            <p:spPr>
              <a:xfrm>
                <a:off x="3200400" y="2924461"/>
                <a:ext cx="457263" cy="91467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  <a:headEnd type="oval" w="sm" len="sm"/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971800" y="699552"/>
            <a:ext cx="3657600" cy="536972"/>
          </a:xfrm>
        </p:spPr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Kirchhoff</a:t>
            </a:r>
            <a:r>
              <a:rPr lang="ja-JP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’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 Laws</a:t>
            </a:r>
          </a:p>
        </p:txBody>
      </p:sp>
      <p:sp>
        <p:nvSpPr>
          <p:cNvPr id="37891" name="TextBox 18"/>
          <p:cNvSpPr txBox="1">
            <a:spLocks noChangeArrowheads="1"/>
          </p:cNvSpPr>
          <p:nvPr/>
        </p:nvSpPr>
        <p:spPr bwMode="auto">
          <a:xfrm>
            <a:off x="1543050" y="1615797"/>
            <a:ext cx="65722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400" dirty="0"/>
              <a:t>Kirchhoff</a:t>
            </a:r>
            <a:r>
              <a:rPr lang="ja-JP" altLang="en-US" sz="2400" dirty="0"/>
              <a:t>’</a:t>
            </a:r>
            <a:r>
              <a:rPr lang="en-US" sz="2400" dirty="0"/>
              <a:t>s Voltage Law </a:t>
            </a:r>
            <a:r>
              <a:rPr lang="en-US" sz="2400" b="1" dirty="0"/>
              <a:t>(KVL)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sz="2400" dirty="0"/>
              <a:t>The sum of all voltage drops in a series circuit equals the total applied voltage</a:t>
            </a:r>
          </a:p>
          <a:p>
            <a:pPr eaLnBrk="1" hangingPunct="1"/>
            <a:endParaRPr lang="en-US" dirty="0"/>
          </a:p>
        </p:txBody>
      </p:sp>
      <p:sp>
        <p:nvSpPr>
          <p:cNvPr id="37892" name="TextBox 18"/>
          <p:cNvSpPr txBox="1">
            <a:spLocks noChangeArrowheads="1"/>
          </p:cNvSpPr>
          <p:nvPr/>
        </p:nvSpPr>
        <p:spPr bwMode="auto">
          <a:xfrm>
            <a:off x="1543050" y="3314700"/>
            <a:ext cx="64579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400" dirty="0"/>
              <a:t>Kirchhoff</a:t>
            </a:r>
            <a:r>
              <a:rPr lang="ja-JP" altLang="en-US" sz="2400" dirty="0"/>
              <a:t>’</a:t>
            </a:r>
            <a:r>
              <a:rPr lang="en-US" sz="2400" dirty="0"/>
              <a:t>s Current Law </a:t>
            </a:r>
            <a:r>
              <a:rPr lang="en-US" sz="2400" b="1" dirty="0"/>
              <a:t>(KCL)</a:t>
            </a:r>
            <a:r>
              <a:rPr lang="en-US" sz="2400" dirty="0"/>
              <a:t>:</a:t>
            </a:r>
          </a:p>
          <a:p>
            <a:pPr lvl="1" eaLnBrk="1" hangingPunct="1"/>
            <a:r>
              <a:rPr lang="en-US" sz="2400" dirty="0"/>
              <a:t>The total current in a parallel circuit equals the sum of the individual branch currents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auto">
          <a:xfrm>
            <a:off x="2330054" y="3693321"/>
            <a:ext cx="4305300" cy="1970485"/>
          </a:xfrm>
          <a:custGeom>
            <a:avLst/>
            <a:gdLst>
              <a:gd name="T0" fmla="*/ 2147483647 w 3616"/>
              <a:gd name="T1" fmla="*/ 2147483647 h 1655"/>
              <a:gd name="T2" fmla="*/ 2147483647 w 3616"/>
              <a:gd name="T3" fmla="*/ 2147483647 h 1655"/>
              <a:gd name="T4" fmla="*/ 2147483647 w 3616"/>
              <a:gd name="T5" fmla="*/ 2147483647 h 1655"/>
              <a:gd name="T6" fmla="*/ 2147483647 w 3616"/>
              <a:gd name="T7" fmla="*/ 2147483647 h 1655"/>
              <a:gd name="T8" fmla="*/ 2147483647 w 3616"/>
              <a:gd name="T9" fmla="*/ 2147483647 h 1655"/>
              <a:gd name="T10" fmla="*/ 2147483647 w 3616"/>
              <a:gd name="T11" fmla="*/ 2147483647 h 1655"/>
              <a:gd name="T12" fmla="*/ 2147483647 w 3616"/>
              <a:gd name="T13" fmla="*/ 2147483647 h 1655"/>
              <a:gd name="T14" fmla="*/ 2147483647 w 3616"/>
              <a:gd name="T15" fmla="*/ 2147483647 h 1655"/>
              <a:gd name="T16" fmla="*/ 2147483647 w 3616"/>
              <a:gd name="T17" fmla="*/ 2147483647 h 1655"/>
              <a:gd name="T18" fmla="*/ 2147483647 w 3616"/>
              <a:gd name="T19" fmla="*/ 2147483647 h 1655"/>
              <a:gd name="T20" fmla="*/ 2147483647 w 3616"/>
              <a:gd name="T21" fmla="*/ 2147483647 h 1655"/>
              <a:gd name="T22" fmla="*/ 2147483647 w 3616"/>
              <a:gd name="T23" fmla="*/ 2147483647 h 1655"/>
              <a:gd name="T24" fmla="*/ 2147483647 w 3616"/>
              <a:gd name="T25" fmla="*/ 2147483647 h 1655"/>
              <a:gd name="T26" fmla="*/ 2147483647 w 3616"/>
              <a:gd name="T27" fmla="*/ 0 h 1655"/>
              <a:gd name="T28" fmla="*/ 2147483647 w 3616"/>
              <a:gd name="T29" fmla="*/ 2147483647 h 1655"/>
              <a:gd name="T30" fmla="*/ 2147483647 w 3616"/>
              <a:gd name="T31" fmla="*/ 2147483647 h 1655"/>
              <a:gd name="T32" fmla="*/ 2147483647 w 3616"/>
              <a:gd name="T33" fmla="*/ 2147483647 h 1655"/>
              <a:gd name="T34" fmla="*/ 2147483647 w 3616"/>
              <a:gd name="T35" fmla="*/ 2147483647 h 1655"/>
              <a:gd name="T36" fmla="*/ 2147483647 w 3616"/>
              <a:gd name="T37" fmla="*/ 2147483647 h 1655"/>
              <a:gd name="T38" fmla="*/ 2147483647 w 3616"/>
              <a:gd name="T39" fmla="*/ 2147483647 h 1655"/>
              <a:gd name="T40" fmla="*/ 2147483647 w 3616"/>
              <a:gd name="T41" fmla="*/ 2147483647 h 1655"/>
              <a:gd name="T42" fmla="*/ 2147483647 w 3616"/>
              <a:gd name="T43" fmla="*/ 2147483647 h 1655"/>
              <a:gd name="T44" fmla="*/ 2147483647 w 3616"/>
              <a:gd name="T45" fmla="*/ 2147483647 h 1655"/>
              <a:gd name="T46" fmla="*/ 2147483647 w 3616"/>
              <a:gd name="T47" fmla="*/ 2147483647 h 1655"/>
              <a:gd name="T48" fmla="*/ 2147483647 w 3616"/>
              <a:gd name="T49" fmla="*/ 2147483647 h 1655"/>
              <a:gd name="T50" fmla="*/ 2147483647 w 3616"/>
              <a:gd name="T51" fmla="*/ 2147483647 h 1655"/>
              <a:gd name="T52" fmla="*/ 2147483647 w 3616"/>
              <a:gd name="T53" fmla="*/ 2147483647 h 1655"/>
              <a:gd name="T54" fmla="*/ 2147483647 w 3616"/>
              <a:gd name="T55" fmla="*/ 2147483647 h 1655"/>
              <a:gd name="T56" fmla="*/ 2147483647 w 3616"/>
              <a:gd name="T57" fmla="*/ 2147483647 h 1655"/>
              <a:gd name="T58" fmla="*/ 2147483647 w 3616"/>
              <a:gd name="T59" fmla="*/ 2147483647 h 1655"/>
              <a:gd name="T60" fmla="*/ 2147483647 w 3616"/>
              <a:gd name="T61" fmla="*/ 2147483647 h 1655"/>
              <a:gd name="T62" fmla="*/ 2147483647 w 3616"/>
              <a:gd name="T63" fmla="*/ 2147483647 h 1655"/>
              <a:gd name="T64" fmla="*/ 2147483647 w 3616"/>
              <a:gd name="T65" fmla="*/ 2147483647 h 1655"/>
              <a:gd name="T66" fmla="*/ 2147483647 w 3616"/>
              <a:gd name="T67" fmla="*/ 2147483647 h 1655"/>
              <a:gd name="T68" fmla="*/ 2147483647 w 3616"/>
              <a:gd name="T69" fmla="*/ 2147483647 h 1655"/>
              <a:gd name="T70" fmla="*/ 2147483647 w 3616"/>
              <a:gd name="T71" fmla="*/ 2147483647 h 1655"/>
              <a:gd name="T72" fmla="*/ 2147483647 w 3616"/>
              <a:gd name="T73" fmla="*/ 2147483647 h 1655"/>
              <a:gd name="T74" fmla="*/ 2147483647 w 3616"/>
              <a:gd name="T75" fmla="*/ 2147483647 h 165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616"/>
              <a:gd name="T115" fmla="*/ 0 h 1655"/>
              <a:gd name="T116" fmla="*/ 3616 w 3616"/>
              <a:gd name="T117" fmla="*/ 1655 h 165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616" h="1655">
                <a:moveTo>
                  <a:pt x="37" y="399"/>
                </a:moveTo>
                <a:cubicBezTo>
                  <a:pt x="79" y="355"/>
                  <a:pt x="127" y="311"/>
                  <a:pt x="185" y="290"/>
                </a:cubicBezTo>
                <a:cubicBezTo>
                  <a:pt x="237" y="251"/>
                  <a:pt x="284" y="255"/>
                  <a:pt x="350" y="251"/>
                </a:cubicBezTo>
                <a:cubicBezTo>
                  <a:pt x="420" y="257"/>
                  <a:pt x="487" y="267"/>
                  <a:pt x="556" y="279"/>
                </a:cubicBezTo>
                <a:cubicBezTo>
                  <a:pt x="625" y="303"/>
                  <a:pt x="688" y="310"/>
                  <a:pt x="761" y="319"/>
                </a:cubicBezTo>
                <a:cubicBezTo>
                  <a:pt x="789" y="323"/>
                  <a:pt x="846" y="330"/>
                  <a:pt x="846" y="330"/>
                </a:cubicBezTo>
                <a:cubicBezTo>
                  <a:pt x="946" y="327"/>
                  <a:pt x="1024" y="317"/>
                  <a:pt x="1120" y="308"/>
                </a:cubicBezTo>
                <a:cubicBezTo>
                  <a:pt x="1292" y="312"/>
                  <a:pt x="1461" y="325"/>
                  <a:pt x="1633" y="330"/>
                </a:cubicBezTo>
                <a:cubicBezTo>
                  <a:pt x="1772" y="319"/>
                  <a:pt x="1905" y="290"/>
                  <a:pt x="2038" y="251"/>
                </a:cubicBezTo>
                <a:cubicBezTo>
                  <a:pt x="2056" y="233"/>
                  <a:pt x="2072" y="233"/>
                  <a:pt x="2095" y="222"/>
                </a:cubicBezTo>
                <a:cubicBezTo>
                  <a:pt x="2138" y="201"/>
                  <a:pt x="2178" y="180"/>
                  <a:pt x="2226" y="171"/>
                </a:cubicBezTo>
                <a:cubicBezTo>
                  <a:pt x="2261" y="148"/>
                  <a:pt x="2312" y="127"/>
                  <a:pt x="2352" y="119"/>
                </a:cubicBezTo>
                <a:cubicBezTo>
                  <a:pt x="2432" y="81"/>
                  <a:pt x="2514" y="49"/>
                  <a:pt x="2603" y="34"/>
                </a:cubicBezTo>
                <a:cubicBezTo>
                  <a:pt x="2678" y="8"/>
                  <a:pt x="2769" y="8"/>
                  <a:pt x="2848" y="0"/>
                </a:cubicBezTo>
                <a:cubicBezTo>
                  <a:pt x="2966" y="3"/>
                  <a:pt x="3085" y="2"/>
                  <a:pt x="3202" y="17"/>
                </a:cubicBezTo>
                <a:cubicBezTo>
                  <a:pt x="3248" y="31"/>
                  <a:pt x="3297" y="41"/>
                  <a:pt x="3344" y="51"/>
                </a:cubicBezTo>
                <a:cubicBezTo>
                  <a:pt x="3379" y="68"/>
                  <a:pt x="3412" y="85"/>
                  <a:pt x="3447" y="102"/>
                </a:cubicBezTo>
                <a:cubicBezTo>
                  <a:pt x="3467" y="132"/>
                  <a:pt x="3486" y="166"/>
                  <a:pt x="3515" y="188"/>
                </a:cubicBezTo>
                <a:cubicBezTo>
                  <a:pt x="3523" y="224"/>
                  <a:pt x="3537" y="261"/>
                  <a:pt x="3550" y="296"/>
                </a:cubicBezTo>
                <a:cubicBezTo>
                  <a:pt x="3555" y="327"/>
                  <a:pt x="3558" y="353"/>
                  <a:pt x="3572" y="382"/>
                </a:cubicBezTo>
                <a:cubicBezTo>
                  <a:pt x="3579" y="429"/>
                  <a:pt x="3589" y="474"/>
                  <a:pt x="3601" y="519"/>
                </a:cubicBezTo>
                <a:cubicBezTo>
                  <a:pt x="3612" y="621"/>
                  <a:pt x="3616" y="724"/>
                  <a:pt x="3607" y="827"/>
                </a:cubicBezTo>
                <a:cubicBezTo>
                  <a:pt x="3604" y="857"/>
                  <a:pt x="3593" y="888"/>
                  <a:pt x="3589" y="918"/>
                </a:cubicBezTo>
                <a:cubicBezTo>
                  <a:pt x="3583" y="964"/>
                  <a:pt x="3582" y="1034"/>
                  <a:pt x="3555" y="1072"/>
                </a:cubicBezTo>
                <a:cubicBezTo>
                  <a:pt x="3529" y="1162"/>
                  <a:pt x="3484" y="1261"/>
                  <a:pt x="3390" y="1294"/>
                </a:cubicBezTo>
                <a:cubicBezTo>
                  <a:pt x="3350" y="1334"/>
                  <a:pt x="3262" y="1337"/>
                  <a:pt x="3207" y="1345"/>
                </a:cubicBezTo>
                <a:cubicBezTo>
                  <a:pt x="3120" y="1376"/>
                  <a:pt x="3025" y="1385"/>
                  <a:pt x="2934" y="1397"/>
                </a:cubicBezTo>
                <a:cubicBezTo>
                  <a:pt x="2885" y="1414"/>
                  <a:pt x="2834" y="1431"/>
                  <a:pt x="2785" y="1448"/>
                </a:cubicBezTo>
                <a:cubicBezTo>
                  <a:pt x="2698" y="1443"/>
                  <a:pt x="2647" y="1434"/>
                  <a:pt x="2569" y="1420"/>
                </a:cubicBezTo>
                <a:cubicBezTo>
                  <a:pt x="2236" y="1424"/>
                  <a:pt x="1885" y="1400"/>
                  <a:pt x="1554" y="1442"/>
                </a:cubicBezTo>
                <a:cubicBezTo>
                  <a:pt x="1534" y="1447"/>
                  <a:pt x="1523" y="1451"/>
                  <a:pt x="1502" y="1454"/>
                </a:cubicBezTo>
                <a:cubicBezTo>
                  <a:pt x="1477" y="1458"/>
                  <a:pt x="1428" y="1465"/>
                  <a:pt x="1428" y="1465"/>
                </a:cubicBezTo>
                <a:cubicBezTo>
                  <a:pt x="1326" y="1501"/>
                  <a:pt x="1192" y="1499"/>
                  <a:pt x="1086" y="1505"/>
                </a:cubicBezTo>
                <a:cubicBezTo>
                  <a:pt x="880" y="1536"/>
                  <a:pt x="678" y="1562"/>
                  <a:pt x="470" y="1579"/>
                </a:cubicBezTo>
                <a:cubicBezTo>
                  <a:pt x="0" y="1573"/>
                  <a:pt x="191" y="1655"/>
                  <a:pt x="59" y="1534"/>
                </a:cubicBezTo>
                <a:cubicBezTo>
                  <a:pt x="57" y="1528"/>
                  <a:pt x="57" y="1522"/>
                  <a:pt x="54" y="1517"/>
                </a:cubicBezTo>
                <a:cubicBezTo>
                  <a:pt x="51" y="1511"/>
                  <a:pt x="45" y="1506"/>
                  <a:pt x="42" y="1499"/>
                </a:cubicBezTo>
                <a:cubicBezTo>
                  <a:pt x="25" y="1457"/>
                  <a:pt x="14" y="1413"/>
                  <a:pt x="14" y="1368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>
          <a:xfrm>
            <a:off x="2914650" y="606027"/>
            <a:ext cx="3200400" cy="606029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Series Circuits</a:t>
            </a:r>
          </a:p>
        </p:txBody>
      </p:sp>
      <p:sp>
        <p:nvSpPr>
          <p:cNvPr id="38916" name="Rectangle 9"/>
          <p:cNvSpPr>
            <a:spLocks noGrp="1" noChangeArrowheads="1"/>
          </p:cNvSpPr>
          <p:nvPr>
            <p:ph idx="1"/>
          </p:nvPr>
        </p:nvSpPr>
        <p:spPr>
          <a:xfrm>
            <a:off x="1428750" y="1485901"/>
            <a:ext cx="6572250" cy="325041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100">
                <a:latin typeface="Arial" charset="0"/>
              </a:rPr>
              <a:t>A circuit that contains only one path for current flow </a:t>
            </a:r>
          </a:p>
          <a:p>
            <a:pPr eaLnBrk="1" hangingPunct="1"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pic>
        <p:nvPicPr>
          <p:cNvPr id="38917" name="Picture 4" descr="j043478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4" r="33160" b="520"/>
          <a:stretch>
            <a:fillRect/>
          </a:stretch>
        </p:blipFill>
        <p:spPr bwMode="auto">
          <a:xfrm>
            <a:off x="2053830" y="4102896"/>
            <a:ext cx="597694" cy="136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9" name="Picture 5" descr="LightOf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274" y="4423174"/>
            <a:ext cx="773906" cy="114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0" name="Picture 6" descr="LightOn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246" y="2818212"/>
            <a:ext cx="1427560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31" name="Picture 7" descr="LightOf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617" y="3145632"/>
            <a:ext cx="773906" cy="114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2412207" y="333065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1428750" y="1885950"/>
            <a:ext cx="6172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100">
                <a:solidFill>
                  <a:srgbClr val="FF0000"/>
                </a:solidFill>
              </a:rPr>
              <a:t>If the </a:t>
            </a:r>
            <a:r>
              <a:rPr lang="en-US" sz="2100" i="1">
                <a:solidFill>
                  <a:srgbClr val="FF0000"/>
                </a:solidFill>
              </a:rPr>
              <a:t>path</a:t>
            </a:r>
            <a:r>
              <a:rPr lang="en-US" sz="2100">
                <a:solidFill>
                  <a:srgbClr val="FF0000"/>
                </a:solidFill>
              </a:rPr>
              <a:t> is open anywhere in the circuit, current stops flowing to all components.</a:t>
            </a:r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5033963" y="5223273"/>
            <a:ext cx="400050" cy="414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36" name="Picture 12" descr="LightOn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2" y="4095752"/>
            <a:ext cx="1427560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622 -0.3523 " pathEditMode="relative" ptsTypes="AA">
                                      <p:cBhvr>
                                        <p:cTn id="6" dur="2000" fill="hold"/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622 -0.3523 " pathEditMode="relative" ptsTypes="AA">
                                      <p:cBhvr>
                                        <p:cTn id="8" dur="2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9"/>
          <p:cNvSpPr>
            <a:spLocks noGrp="1"/>
          </p:cNvSpPr>
          <p:nvPr>
            <p:ph idx="1"/>
          </p:nvPr>
        </p:nvSpPr>
        <p:spPr>
          <a:xfrm>
            <a:off x="1490400" y="1086978"/>
            <a:ext cx="6515100" cy="182968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Arial" charset="0"/>
              </a:rPr>
              <a:t>Use Ohm’s and Kirchhoff’s laws to analyze this circuit. </a:t>
            </a:r>
          </a:p>
          <a:p>
            <a:pPr>
              <a:buFontTx/>
              <a:buNone/>
            </a:pPr>
            <a:endParaRPr lang="en-US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Arial" charset="0"/>
              </a:rPr>
              <a:t>What is the total Resistance (ohms)?</a:t>
            </a:r>
          </a:p>
          <a:p>
            <a:pPr>
              <a:buFontTx/>
              <a:buNone/>
            </a:pPr>
            <a:r>
              <a:rPr lang="en-US" sz="1800" dirty="0" smtClean="0">
                <a:latin typeface="Arial" charset="0"/>
              </a:rPr>
              <a:t>What is the total Current (amps)?</a:t>
            </a:r>
          </a:p>
          <a:p>
            <a:pPr>
              <a:buFontTx/>
              <a:buNone/>
            </a:pPr>
            <a:r>
              <a:rPr lang="en-US" sz="1800" dirty="0" smtClean="0">
                <a:latin typeface="Arial" charset="0"/>
              </a:rPr>
              <a:t>What is the Voltage Drop (volts) across each resistor?</a:t>
            </a:r>
            <a:endParaRPr lang="en-US" sz="1800" dirty="0">
              <a:latin typeface="Arial" charset="0"/>
            </a:endParaRPr>
          </a:p>
          <a:p>
            <a:pPr lvl="1">
              <a:buFontTx/>
              <a:buNone/>
            </a:pPr>
            <a:endParaRPr lang="en-US" sz="1500" dirty="0">
              <a:latin typeface="Arial" charset="0"/>
            </a:endParaRPr>
          </a:p>
          <a:p>
            <a:pPr>
              <a:buFontTx/>
              <a:buNone/>
            </a:pPr>
            <a:endParaRPr lang="en-US" sz="1800" dirty="0">
              <a:latin typeface="Arial" charset="0"/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711" y="3991729"/>
            <a:ext cx="2996803" cy="1975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43"/>
          <p:cNvSpPr txBox="1">
            <a:spLocks noChangeArrowheads="1"/>
          </p:cNvSpPr>
          <p:nvPr/>
        </p:nvSpPr>
        <p:spPr bwMode="auto">
          <a:xfrm>
            <a:off x="4480322" y="4725593"/>
            <a:ext cx="328936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>
                <a:solidFill>
                  <a:srgbClr val="0000FF"/>
                </a:solidFill>
              </a:rPr>
              <a:t>V</a:t>
            </a:r>
            <a:r>
              <a:rPr lang="en-US" sz="1050" baseline="-2500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39941" name="TextBox 44"/>
          <p:cNvSpPr txBox="1">
            <a:spLocks noChangeArrowheads="1"/>
          </p:cNvSpPr>
          <p:nvPr/>
        </p:nvSpPr>
        <p:spPr bwMode="auto">
          <a:xfrm>
            <a:off x="4699398" y="4496993"/>
            <a:ext cx="26321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>
                <a:solidFill>
                  <a:srgbClr val="0000FF"/>
                </a:solidFill>
              </a:rPr>
              <a:t>+</a:t>
            </a:r>
            <a:endParaRPr lang="en-US" sz="1050" baseline="-25000">
              <a:solidFill>
                <a:srgbClr val="0000FF"/>
              </a:solidFill>
            </a:endParaRPr>
          </a:p>
        </p:txBody>
      </p:sp>
      <p:sp>
        <p:nvSpPr>
          <p:cNvPr id="39942" name="TextBox 45"/>
          <p:cNvSpPr txBox="1">
            <a:spLocks noChangeArrowheads="1"/>
          </p:cNvSpPr>
          <p:nvPr/>
        </p:nvSpPr>
        <p:spPr bwMode="auto">
          <a:xfrm>
            <a:off x="4720829" y="4954193"/>
            <a:ext cx="22955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>
                <a:solidFill>
                  <a:srgbClr val="0000FF"/>
                </a:solidFill>
              </a:rPr>
              <a:t>-</a:t>
            </a:r>
            <a:endParaRPr lang="en-US" sz="1050" baseline="-25000">
              <a:solidFill>
                <a:srgbClr val="0000FF"/>
              </a:solidFill>
            </a:endParaRPr>
          </a:p>
        </p:txBody>
      </p:sp>
      <p:sp>
        <p:nvSpPr>
          <p:cNvPr id="39943" name="TextBox 46"/>
          <p:cNvSpPr txBox="1">
            <a:spLocks noChangeArrowheads="1"/>
          </p:cNvSpPr>
          <p:nvPr/>
        </p:nvSpPr>
        <p:spPr bwMode="auto">
          <a:xfrm>
            <a:off x="7811376" y="4700277"/>
            <a:ext cx="38824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 dirty="0">
                <a:solidFill>
                  <a:srgbClr val="0000FF"/>
                </a:solidFill>
              </a:rPr>
              <a:t>V</a:t>
            </a:r>
            <a:r>
              <a:rPr lang="en-US" sz="1050" baseline="-25000" dirty="0">
                <a:solidFill>
                  <a:srgbClr val="0000FF"/>
                </a:solidFill>
              </a:rPr>
              <a:t>R2</a:t>
            </a:r>
          </a:p>
        </p:txBody>
      </p:sp>
      <p:sp>
        <p:nvSpPr>
          <p:cNvPr id="39946" name="TextBox 49"/>
          <p:cNvSpPr txBox="1">
            <a:spLocks noChangeArrowheads="1"/>
          </p:cNvSpPr>
          <p:nvPr/>
        </p:nvSpPr>
        <p:spPr bwMode="auto">
          <a:xfrm>
            <a:off x="6150769" y="3696893"/>
            <a:ext cx="38824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>
                <a:solidFill>
                  <a:srgbClr val="0000FF"/>
                </a:solidFill>
              </a:rPr>
              <a:t>V</a:t>
            </a:r>
            <a:r>
              <a:rPr lang="en-US" sz="1050" baseline="-25000">
                <a:solidFill>
                  <a:srgbClr val="0000FF"/>
                </a:solidFill>
              </a:rPr>
              <a:t>R1</a:t>
            </a:r>
          </a:p>
        </p:txBody>
      </p:sp>
      <p:sp>
        <p:nvSpPr>
          <p:cNvPr id="39949" name="TextBox 52"/>
          <p:cNvSpPr txBox="1">
            <a:spLocks noChangeArrowheads="1"/>
          </p:cNvSpPr>
          <p:nvPr/>
        </p:nvSpPr>
        <p:spPr bwMode="auto">
          <a:xfrm>
            <a:off x="6110288" y="5769771"/>
            <a:ext cx="38824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>
                <a:solidFill>
                  <a:srgbClr val="0000FF"/>
                </a:solidFill>
              </a:rPr>
              <a:t>V</a:t>
            </a:r>
            <a:r>
              <a:rPr lang="en-US" sz="1050" baseline="-25000">
                <a:solidFill>
                  <a:srgbClr val="0000FF"/>
                </a:solidFill>
              </a:rPr>
              <a:t>R3</a:t>
            </a:r>
          </a:p>
        </p:txBody>
      </p:sp>
      <p:sp>
        <p:nvSpPr>
          <p:cNvPr id="39953" name="TextBox 56"/>
          <p:cNvSpPr txBox="1">
            <a:spLocks noChangeArrowheads="1"/>
          </p:cNvSpPr>
          <p:nvPr/>
        </p:nvSpPr>
        <p:spPr bwMode="auto">
          <a:xfrm>
            <a:off x="5172076" y="3864771"/>
            <a:ext cx="27603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50">
                <a:solidFill>
                  <a:srgbClr val="0000FF"/>
                </a:solidFill>
              </a:rPr>
              <a:t>I</a:t>
            </a:r>
            <a:r>
              <a:rPr lang="en-US" sz="1050" baseline="-25000">
                <a:solidFill>
                  <a:srgbClr val="0000FF"/>
                </a:solidFill>
              </a:rPr>
              <a:t>T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5200650" y="4152901"/>
            <a:ext cx="228600" cy="1191"/>
          </a:xfrm>
          <a:prstGeom prst="straightConnector1">
            <a:avLst/>
          </a:prstGeom>
          <a:ln w="12700">
            <a:solidFill>
              <a:srgbClr val="0000FF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4590" y="277665"/>
            <a:ext cx="3200400" cy="606029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Series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5"/>
          <p:cNvSpPr txBox="1">
            <a:spLocks noChangeArrowheads="1"/>
          </p:cNvSpPr>
          <p:nvPr/>
        </p:nvSpPr>
        <p:spPr bwMode="auto">
          <a:xfrm>
            <a:off x="1371600" y="1371601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Solution</a:t>
            </a:r>
            <a:r>
              <a:rPr lang="en-US"/>
              <a:t>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016229" y="3712370"/>
            <a:ext cx="1143000" cy="1076326"/>
            <a:chOff x="1676400" y="1752600"/>
            <a:chExt cx="1143000" cy="977901"/>
          </a:xfrm>
        </p:grpSpPr>
        <p:sp>
          <p:nvSpPr>
            <p:cNvPr id="41999" name="Text Box 17"/>
            <p:cNvSpPr txBox="1">
              <a:spLocks noChangeArrowheads="1"/>
            </p:cNvSpPr>
            <p:nvPr/>
          </p:nvSpPr>
          <p:spPr bwMode="auto">
            <a:xfrm>
              <a:off x="2098176" y="1935707"/>
              <a:ext cx="287258" cy="251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V</a:t>
              </a:r>
            </a:p>
          </p:txBody>
        </p:sp>
        <p:sp>
          <p:nvSpPr>
            <p:cNvPr id="42000" name="Text Box 18"/>
            <p:cNvSpPr txBox="1">
              <a:spLocks noChangeArrowheads="1"/>
            </p:cNvSpPr>
            <p:nvPr/>
          </p:nvSpPr>
          <p:spPr bwMode="auto">
            <a:xfrm>
              <a:off x="1941630" y="2339960"/>
              <a:ext cx="227948" cy="251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I</a:t>
              </a:r>
            </a:p>
          </p:txBody>
        </p:sp>
        <p:sp>
          <p:nvSpPr>
            <p:cNvPr id="42001" name="Text Box 19"/>
            <p:cNvSpPr txBox="1">
              <a:spLocks noChangeArrowheads="1"/>
            </p:cNvSpPr>
            <p:nvPr/>
          </p:nvSpPr>
          <p:spPr bwMode="auto">
            <a:xfrm>
              <a:off x="2314673" y="2339960"/>
              <a:ext cx="295274" cy="251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R</a:t>
              </a:r>
            </a:p>
          </p:txBody>
        </p:sp>
        <p:sp>
          <p:nvSpPr>
            <p:cNvPr id="25" name="Isosceles Triangle 24"/>
            <p:cNvSpPr/>
            <p:nvPr/>
          </p:nvSpPr>
          <p:spPr bwMode="auto">
            <a:xfrm>
              <a:off x="1676400" y="1752600"/>
              <a:ext cx="1143000" cy="977900"/>
            </a:xfrm>
            <a:prstGeom prst="triangle">
              <a:avLst/>
            </a:prstGeom>
            <a:noFill/>
            <a:ln w="28575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5" b="1" dirty="0"/>
            </a:p>
          </p:txBody>
        </p:sp>
        <p:cxnSp>
          <p:nvCxnSpPr>
            <p:cNvPr id="26" name="Straight Connector 25"/>
            <p:cNvCxnSpPr>
              <a:stCxn id="25" idx="1"/>
              <a:endCxn id="25" idx="5"/>
            </p:cNvCxnSpPr>
            <p:nvPr/>
          </p:nvCxnSpPr>
          <p:spPr bwMode="auto">
            <a:xfrm rot="10800000" flipH="1">
              <a:off x="1962150" y="2241550"/>
              <a:ext cx="57150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rot="5400000" flipH="1" flipV="1">
              <a:off x="1995686" y="2479477"/>
              <a:ext cx="488950" cy="13097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04" name="Picture 1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1" y="4343402"/>
            <a:ext cx="777479" cy="63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5574" name="Object 2"/>
          <p:cNvGraphicFramePr>
            <a:graphicFrameLocks noChangeAspect="1"/>
          </p:cNvGraphicFramePr>
          <p:nvPr/>
        </p:nvGraphicFramePr>
        <p:xfrm>
          <a:off x="1769270" y="2057400"/>
          <a:ext cx="2450306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0" name="Equation" r:id="rId5" imgW="1397000" imgH="228600" progId="">
                  <p:embed/>
                </p:oleObj>
              </mc:Choice>
              <mc:Fallback>
                <p:oleObj name="Equation" r:id="rId5" imgW="1397000" imgH="2286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9270" y="2057400"/>
                        <a:ext cx="2450306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TextBox 5"/>
          <p:cNvSpPr txBox="1">
            <a:spLocks noChangeArrowheads="1"/>
          </p:cNvSpPr>
          <p:nvPr/>
        </p:nvSpPr>
        <p:spPr bwMode="auto">
          <a:xfrm>
            <a:off x="1543050" y="1714501"/>
            <a:ext cx="2400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Total Resistance: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714500" y="3829050"/>
          <a:ext cx="2676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1" name="Equation" r:id="rId7" imgW="1688367" imgH="431613" progId="">
                  <p:embed/>
                </p:oleObj>
              </mc:Choice>
              <mc:Fallback>
                <p:oleObj name="Equation" r:id="rId7" imgW="1688367" imgH="431613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3829050"/>
                        <a:ext cx="26765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Box 5"/>
          <p:cNvSpPr txBox="1">
            <a:spLocks noChangeArrowheads="1"/>
          </p:cNvSpPr>
          <p:nvPr/>
        </p:nvSpPr>
        <p:spPr bwMode="auto">
          <a:xfrm>
            <a:off x="1543050" y="3429001"/>
            <a:ext cx="434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Current </a:t>
            </a:r>
            <a:r>
              <a:rPr lang="en-US" b="1"/>
              <a:t>Through</a:t>
            </a:r>
            <a:r>
              <a:rPr lang="en-US"/>
              <a:t> Each Component</a:t>
            </a:r>
            <a:r>
              <a:rPr lang="en-US" sz="1500"/>
              <a:t>:</a:t>
            </a:r>
            <a:endParaRPr lang="en-US"/>
          </a:p>
        </p:txBody>
      </p:sp>
      <p:pic>
        <p:nvPicPr>
          <p:cNvPr id="41993" name="Picture 7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1143001"/>
            <a:ext cx="2759869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4" name="Title 1"/>
          <p:cNvSpPr>
            <a:spLocks noGrp="1"/>
          </p:cNvSpPr>
          <p:nvPr>
            <p:ph type="title"/>
          </p:nvPr>
        </p:nvSpPr>
        <p:spPr>
          <a:xfrm>
            <a:off x="1143000" y="857251"/>
            <a:ext cx="6172200" cy="536972"/>
          </a:xfrm>
        </p:spPr>
        <p:txBody>
          <a:bodyPr/>
          <a:lstStyle/>
          <a:p>
            <a:pPr eaLnBrk="1" hangingPunct="1"/>
            <a:r>
              <a:rPr lang="en-US" sz="3000">
                <a:latin typeface="Arial" charset="0"/>
              </a:rPr>
              <a:t>Example: Series Circuit</a:t>
            </a:r>
          </a:p>
        </p:txBody>
      </p:sp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1771650" y="2457451"/>
          <a:ext cx="3514725" cy="37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2" name="Equation" r:id="rId10" imgW="2171700" imgH="228600" progId="">
                  <p:embed/>
                </p:oleObj>
              </mc:Choice>
              <mc:Fallback>
                <p:oleObj name="Equation" r:id="rId10" imgW="2171700" imgH="2286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2457451"/>
                        <a:ext cx="3514725" cy="370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1714501" y="2857500"/>
          <a:ext cx="2955131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3" name="Equation" r:id="rId12" imgW="1689100" imgH="228600" progId="">
                  <p:embed/>
                </p:oleObj>
              </mc:Choice>
              <mc:Fallback>
                <p:oleObj name="Equation" r:id="rId12" imgW="1689100" imgH="228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1" y="2857500"/>
                        <a:ext cx="2955131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1820467" y="4554141"/>
          <a:ext cx="2672953" cy="608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quation" r:id="rId14" imgW="1841500" imgH="419100" progId="">
                  <p:embed/>
                </p:oleObj>
              </mc:Choice>
              <mc:Fallback>
                <p:oleObj name="Equation" r:id="rId14" imgW="1841500" imgH="4191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467" y="4554141"/>
                        <a:ext cx="2672953" cy="608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1969294" y="5314950"/>
          <a:ext cx="31194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Equation" r:id="rId16" imgW="1968500" imgH="431800" progId="">
                  <p:embed/>
                </p:oleObj>
              </mc:Choice>
              <mc:Fallback>
                <p:oleObj name="Equation" r:id="rId16" imgW="1968500" imgH="4318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294" y="5314950"/>
                        <a:ext cx="31194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905000" y="2114551"/>
          <a:ext cx="3148013" cy="345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4" name="Equation" r:id="rId4" imgW="2082800" imgH="228600" progId="">
                  <p:embed/>
                </p:oleObj>
              </mc:Choice>
              <mc:Fallback>
                <p:oleObj name="Equation" r:id="rId4" imgW="2082800" imgH="2286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14551"/>
                        <a:ext cx="3148013" cy="345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1543050" y="1714501"/>
            <a:ext cx="3771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Voltage </a:t>
            </a:r>
            <a:r>
              <a:rPr lang="en-US" b="1"/>
              <a:t>Across</a:t>
            </a:r>
            <a:r>
              <a:rPr lang="en-US"/>
              <a:t> Each Component:</a:t>
            </a:r>
          </a:p>
        </p:txBody>
      </p:sp>
      <p:grpSp>
        <p:nvGrpSpPr>
          <p:cNvPr id="43012" name="Group 35"/>
          <p:cNvGrpSpPr>
            <a:grpSpLocks/>
          </p:cNvGrpSpPr>
          <p:nvPr/>
        </p:nvGrpSpPr>
        <p:grpSpPr bwMode="auto">
          <a:xfrm>
            <a:off x="6482954" y="3200400"/>
            <a:ext cx="1200150" cy="1200150"/>
            <a:chOff x="1676400" y="1752600"/>
            <a:chExt cx="1143000" cy="977900"/>
          </a:xfrm>
        </p:grpSpPr>
        <p:sp>
          <p:nvSpPr>
            <p:cNvPr id="43022" name="Text Box 17"/>
            <p:cNvSpPr txBox="1">
              <a:spLocks noChangeArrowheads="1"/>
            </p:cNvSpPr>
            <p:nvPr/>
          </p:nvSpPr>
          <p:spPr bwMode="auto">
            <a:xfrm>
              <a:off x="2098176" y="1935707"/>
              <a:ext cx="273579" cy="22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V</a:t>
              </a:r>
            </a:p>
          </p:txBody>
        </p:sp>
        <p:sp>
          <p:nvSpPr>
            <p:cNvPr id="43023" name="Text Box 18"/>
            <p:cNvSpPr txBox="1">
              <a:spLocks noChangeArrowheads="1"/>
            </p:cNvSpPr>
            <p:nvPr/>
          </p:nvSpPr>
          <p:spPr bwMode="auto">
            <a:xfrm>
              <a:off x="1941630" y="2339960"/>
              <a:ext cx="217093" cy="22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I</a:t>
              </a:r>
            </a:p>
          </p:txBody>
        </p:sp>
        <p:sp>
          <p:nvSpPr>
            <p:cNvPr id="43024" name="Text Box 19"/>
            <p:cNvSpPr txBox="1">
              <a:spLocks noChangeArrowheads="1"/>
            </p:cNvSpPr>
            <p:nvPr/>
          </p:nvSpPr>
          <p:spPr bwMode="auto">
            <a:xfrm>
              <a:off x="2314673" y="2339960"/>
              <a:ext cx="281213" cy="225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R</a:t>
              </a:r>
            </a:p>
          </p:txBody>
        </p:sp>
        <p:sp>
          <p:nvSpPr>
            <p:cNvPr id="29" name="Isosceles Triangle 28"/>
            <p:cNvSpPr/>
            <p:nvPr/>
          </p:nvSpPr>
          <p:spPr bwMode="auto">
            <a:xfrm>
              <a:off x="1676400" y="1752600"/>
              <a:ext cx="1143000" cy="977900"/>
            </a:xfrm>
            <a:prstGeom prst="triangle">
              <a:avLst/>
            </a:prstGeom>
            <a:noFill/>
            <a:ln w="28575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5" b="1" dirty="0"/>
            </a:p>
          </p:txBody>
        </p:sp>
        <p:cxnSp>
          <p:nvCxnSpPr>
            <p:cNvPr id="30" name="Straight Connector 29"/>
            <p:cNvCxnSpPr>
              <a:stCxn id="29" idx="1"/>
              <a:endCxn id="29" idx="5"/>
            </p:cNvCxnSpPr>
            <p:nvPr/>
          </p:nvCxnSpPr>
          <p:spPr bwMode="auto">
            <a:xfrm rot="10800000" flipH="1">
              <a:off x="1962150" y="2241550"/>
              <a:ext cx="57150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5400000" flipH="1" flipV="1">
              <a:off x="1995487" y="2479221"/>
              <a:ext cx="488950" cy="13607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013" name="Picture 1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281">
            <a:off x="6291263" y="3315892"/>
            <a:ext cx="867966" cy="70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796" y="971551"/>
            <a:ext cx="2412206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Title 1"/>
          <p:cNvSpPr>
            <a:spLocks noGrp="1"/>
          </p:cNvSpPr>
          <p:nvPr>
            <p:ph type="title"/>
          </p:nvPr>
        </p:nvSpPr>
        <p:spPr>
          <a:xfrm>
            <a:off x="1143000" y="857251"/>
            <a:ext cx="6172200" cy="536972"/>
          </a:xfrm>
        </p:spPr>
        <p:txBody>
          <a:bodyPr/>
          <a:lstStyle/>
          <a:p>
            <a:pPr eaLnBrk="1" hangingPunct="1"/>
            <a:r>
              <a:rPr lang="en-US" sz="3000">
                <a:latin typeface="Arial" charset="0"/>
              </a:rPr>
              <a:t>Example: Series Circuit</a:t>
            </a:r>
          </a:p>
        </p:txBody>
      </p:sp>
      <p:sp>
        <p:nvSpPr>
          <p:cNvPr id="43016" name="TextBox 5"/>
          <p:cNvSpPr txBox="1">
            <a:spLocks noChangeArrowheads="1"/>
          </p:cNvSpPr>
          <p:nvPr/>
        </p:nvSpPr>
        <p:spPr bwMode="auto">
          <a:xfrm>
            <a:off x="1428750" y="1371601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Solution</a:t>
            </a:r>
            <a:r>
              <a:rPr lang="en-US"/>
              <a:t>:</a:t>
            </a:r>
          </a:p>
        </p:txBody>
      </p:sp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885950" y="2514600"/>
          <a:ext cx="3848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5" name="Equation" r:id="rId8" imgW="2565400" imgH="228600" progId="">
                  <p:embed/>
                </p:oleObj>
              </mc:Choice>
              <mc:Fallback>
                <p:oleObj name="Equation" r:id="rId8" imgW="2565400" imgH="2286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514600"/>
                        <a:ext cx="3848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1894285" y="3314700"/>
          <a:ext cx="3295650" cy="406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6" name="Equation" r:id="rId10" imgW="1854200" imgH="228600" progId="">
                  <p:embed/>
                </p:oleObj>
              </mc:Choice>
              <mc:Fallback>
                <p:oleObj name="Equation" r:id="rId10" imgW="1854200" imgH="2286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285" y="3314700"/>
                        <a:ext cx="3295650" cy="4060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885950" y="3886200"/>
          <a:ext cx="3886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7" name="Equation" r:id="rId12" imgW="2590800" imgH="228600" progId="">
                  <p:embed/>
                </p:oleObj>
              </mc:Choice>
              <mc:Fallback>
                <p:oleObj name="Equation" r:id="rId12" imgW="2590800" imgH="2286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886200"/>
                        <a:ext cx="3886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1951436" y="4800600"/>
          <a:ext cx="324445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8" name="Equation" r:id="rId14" imgW="1854200" imgH="228600" progId="">
                  <p:embed/>
                </p:oleObj>
              </mc:Choice>
              <mc:Fallback>
                <p:oleObj name="Equation" r:id="rId14" imgW="1854200" imgH="2286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436" y="4800600"/>
                        <a:ext cx="324445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1943100" y="5372100"/>
          <a:ext cx="4000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9" name="Equation" r:id="rId16" imgW="2667000" imgH="228600" progId="">
                  <p:embed/>
                </p:oleObj>
              </mc:Choice>
              <mc:Fallback>
                <p:oleObj name="Equation" r:id="rId16" imgW="2667000" imgH="2286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5372100"/>
                        <a:ext cx="4000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3102771" y="3833815"/>
            <a:ext cx="2564606" cy="1631156"/>
            <a:chOff x="1015" y="2549"/>
            <a:chExt cx="2154" cy="1370"/>
          </a:xfrm>
        </p:grpSpPr>
        <p:sp>
          <p:nvSpPr>
            <p:cNvPr id="45068" name="Freeform 3"/>
            <p:cNvSpPr>
              <a:spLocks/>
            </p:cNvSpPr>
            <p:nvPr/>
          </p:nvSpPr>
          <p:spPr bwMode="auto">
            <a:xfrm>
              <a:off x="1015" y="2549"/>
              <a:ext cx="2154" cy="1370"/>
            </a:xfrm>
            <a:custGeom>
              <a:avLst/>
              <a:gdLst>
                <a:gd name="T0" fmla="*/ 0 w 2154"/>
                <a:gd name="T1" fmla="*/ 223 h 1370"/>
                <a:gd name="T2" fmla="*/ 34 w 2154"/>
                <a:gd name="T3" fmla="*/ 160 h 1370"/>
                <a:gd name="T4" fmla="*/ 80 w 2154"/>
                <a:gd name="T5" fmla="*/ 149 h 1370"/>
                <a:gd name="T6" fmla="*/ 148 w 2154"/>
                <a:gd name="T7" fmla="*/ 126 h 1370"/>
                <a:gd name="T8" fmla="*/ 217 w 2154"/>
                <a:gd name="T9" fmla="*/ 103 h 1370"/>
                <a:gd name="T10" fmla="*/ 388 w 2154"/>
                <a:gd name="T11" fmla="*/ 69 h 1370"/>
                <a:gd name="T12" fmla="*/ 690 w 2154"/>
                <a:gd name="T13" fmla="*/ 0 h 1370"/>
                <a:gd name="T14" fmla="*/ 1443 w 2154"/>
                <a:gd name="T15" fmla="*/ 17 h 1370"/>
                <a:gd name="T16" fmla="*/ 1688 w 2154"/>
                <a:gd name="T17" fmla="*/ 57 h 1370"/>
                <a:gd name="T18" fmla="*/ 1814 w 2154"/>
                <a:gd name="T19" fmla="*/ 103 h 1370"/>
                <a:gd name="T20" fmla="*/ 1859 w 2154"/>
                <a:gd name="T21" fmla="*/ 126 h 1370"/>
                <a:gd name="T22" fmla="*/ 1882 w 2154"/>
                <a:gd name="T23" fmla="*/ 137 h 1370"/>
                <a:gd name="T24" fmla="*/ 1945 w 2154"/>
                <a:gd name="T25" fmla="*/ 183 h 1370"/>
                <a:gd name="T26" fmla="*/ 1985 w 2154"/>
                <a:gd name="T27" fmla="*/ 257 h 1370"/>
                <a:gd name="T28" fmla="*/ 2065 w 2154"/>
                <a:gd name="T29" fmla="*/ 382 h 1370"/>
                <a:gd name="T30" fmla="*/ 2087 w 2154"/>
                <a:gd name="T31" fmla="*/ 451 h 1370"/>
                <a:gd name="T32" fmla="*/ 2099 w 2154"/>
                <a:gd name="T33" fmla="*/ 485 h 1370"/>
                <a:gd name="T34" fmla="*/ 2105 w 2154"/>
                <a:gd name="T35" fmla="*/ 502 h 1370"/>
                <a:gd name="T36" fmla="*/ 2122 w 2154"/>
                <a:gd name="T37" fmla="*/ 690 h 1370"/>
                <a:gd name="T38" fmla="*/ 2139 w 2154"/>
                <a:gd name="T39" fmla="*/ 747 h 1370"/>
                <a:gd name="T40" fmla="*/ 2139 w 2154"/>
                <a:gd name="T41" fmla="*/ 941 h 1370"/>
                <a:gd name="T42" fmla="*/ 2082 w 2154"/>
                <a:gd name="T43" fmla="*/ 1186 h 1370"/>
                <a:gd name="T44" fmla="*/ 2008 w 2154"/>
                <a:gd name="T45" fmla="*/ 1232 h 1370"/>
                <a:gd name="T46" fmla="*/ 1951 w 2154"/>
                <a:gd name="T47" fmla="*/ 1266 h 1370"/>
                <a:gd name="T48" fmla="*/ 1814 w 2154"/>
                <a:gd name="T49" fmla="*/ 1323 h 1370"/>
                <a:gd name="T50" fmla="*/ 1369 w 2154"/>
                <a:gd name="T51" fmla="*/ 1358 h 1370"/>
                <a:gd name="T52" fmla="*/ 730 w 2154"/>
                <a:gd name="T53" fmla="*/ 1340 h 1370"/>
                <a:gd name="T54" fmla="*/ 371 w 2154"/>
                <a:gd name="T55" fmla="*/ 1346 h 1370"/>
                <a:gd name="T56" fmla="*/ 74 w 2154"/>
                <a:gd name="T57" fmla="*/ 1318 h 1370"/>
                <a:gd name="T58" fmla="*/ 34 w 2154"/>
                <a:gd name="T59" fmla="*/ 1283 h 1370"/>
                <a:gd name="T60" fmla="*/ 12 w 2154"/>
                <a:gd name="T61" fmla="*/ 1209 h 137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54"/>
                <a:gd name="T94" fmla="*/ 0 h 1370"/>
                <a:gd name="T95" fmla="*/ 2154 w 2154"/>
                <a:gd name="T96" fmla="*/ 1370 h 137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54" h="1370">
                  <a:moveTo>
                    <a:pt x="0" y="223"/>
                  </a:moveTo>
                  <a:cubicBezTo>
                    <a:pt x="3" y="214"/>
                    <a:pt x="27" y="165"/>
                    <a:pt x="34" y="160"/>
                  </a:cubicBezTo>
                  <a:cubicBezTo>
                    <a:pt x="37" y="158"/>
                    <a:pt x="77" y="150"/>
                    <a:pt x="80" y="149"/>
                  </a:cubicBezTo>
                  <a:cubicBezTo>
                    <a:pt x="111" y="127"/>
                    <a:pt x="90" y="138"/>
                    <a:pt x="148" y="126"/>
                  </a:cubicBezTo>
                  <a:cubicBezTo>
                    <a:pt x="171" y="121"/>
                    <a:pt x="194" y="109"/>
                    <a:pt x="217" y="103"/>
                  </a:cubicBezTo>
                  <a:cubicBezTo>
                    <a:pt x="273" y="89"/>
                    <a:pt x="331" y="76"/>
                    <a:pt x="388" y="69"/>
                  </a:cubicBezTo>
                  <a:cubicBezTo>
                    <a:pt x="488" y="43"/>
                    <a:pt x="587" y="12"/>
                    <a:pt x="690" y="0"/>
                  </a:cubicBezTo>
                  <a:cubicBezTo>
                    <a:pt x="943" y="3"/>
                    <a:pt x="1191" y="4"/>
                    <a:pt x="1443" y="17"/>
                  </a:cubicBezTo>
                  <a:cubicBezTo>
                    <a:pt x="1521" y="37"/>
                    <a:pt x="1608" y="45"/>
                    <a:pt x="1688" y="57"/>
                  </a:cubicBezTo>
                  <a:cubicBezTo>
                    <a:pt x="1736" y="74"/>
                    <a:pt x="1770" y="78"/>
                    <a:pt x="1814" y="103"/>
                  </a:cubicBezTo>
                  <a:cubicBezTo>
                    <a:pt x="1829" y="111"/>
                    <a:pt x="1844" y="118"/>
                    <a:pt x="1859" y="126"/>
                  </a:cubicBezTo>
                  <a:cubicBezTo>
                    <a:pt x="1867" y="130"/>
                    <a:pt x="1882" y="137"/>
                    <a:pt x="1882" y="137"/>
                  </a:cubicBezTo>
                  <a:cubicBezTo>
                    <a:pt x="1902" y="157"/>
                    <a:pt x="1925" y="163"/>
                    <a:pt x="1945" y="183"/>
                  </a:cubicBezTo>
                  <a:cubicBezTo>
                    <a:pt x="1952" y="210"/>
                    <a:pt x="1965" y="237"/>
                    <a:pt x="1985" y="257"/>
                  </a:cubicBezTo>
                  <a:cubicBezTo>
                    <a:pt x="1998" y="301"/>
                    <a:pt x="2030" y="350"/>
                    <a:pt x="2065" y="382"/>
                  </a:cubicBezTo>
                  <a:cubicBezTo>
                    <a:pt x="2072" y="405"/>
                    <a:pt x="2079" y="428"/>
                    <a:pt x="2087" y="451"/>
                  </a:cubicBezTo>
                  <a:cubicBezTo>
                    <a:pt x="2091" y="462"/>
                    <a:pt x="2095" y="474"/>
                    <a:pt x="2099" y="485"/>
                  </a:cubicBezTo>
                  <a:cubicBezTo>
                    <a:pt x="2101" y="491"/>
                    <a:pt x="2105" y="502"/>
                    <a:pt x="2105" y="502"/>
                  </a:cubicBezTo>
                  <a:cubicBezTo>
                    <a:pt x="2111" y="650"/>
                    <a:pt x="2101" y="591"/>
                    <a:pt x="2122" y="690"/>
                  </a:cubicBezTo>
                  <a:cubicBezTo>
                    <a:pt x="2126" y="709"/>
                    <a:pt x="2139" y="747"/>
                    <a:pt x="2139" y="747"/>
                  </a:cubicBezTo>
                  <a:cubicBezTo>
                    <a:pt x="2151" y="814"/>
                    <a:pt x="2154" y="871"/>
                    <a:pt x="2139" y="941"/>
                  </a:cubicBezTo>
                  <a:cubicBezTo>
                    <a:pt x="2130" y="1023"/>
                    <a:pt x="2130" y="1116"/>
                    <a:pt x="2082" y="1186"/>
                  </a:cubicBezTo>
                  <a:cubicBezTo>
                    <a:pt x="2068" y="1206"/>
                    <a:pt x="2028" y="1219"/>
                    <a:pt x="2008" y="1232"/>
                  </a:cubicBezTo>
                  <a:cubicBezTo>
                    <a:pt x="1983" y="1248"/>
                    <a:pt x="1983" y="1257"/>
                    <a:pt x="1951" y="1266"/>
                  </a:cubicBezTo>
                  <a:cubicBezTo>
                    <a:pt x="1911" y="1293"/>
                    <a:pt x="1862" y="1316"/>
                    <a:pt x="1814" y="1323"/>
                  </a:cubicBezTo>
                  <a:cubicBezTo>
                    <a:pt x="1682" y="1370"/>
                    <a:pt x="1491" y="1355"/>
                    <a:pt x="1369" y="1358"/>
                  </a:cubicBezTo>
                  <a:cubicBezTo>
                    <a:pt x="1135" y="1355"/>
                    <a:pt x="950" y="1350"/>
                    <a:pt x="730" y="1340"/>
                  </a:cubicBezTo>
                  <a:cubicBezTo>
                    <a:pt x="610" y="1342"/>
                    <a:pt x="491" y="1346"/>
                    <a:pt x="371" y="1346"/>
                  </a:cubicBezTo>
                  <a:cubicBezTo>
                    <a:pt x="254" y="1346"/>
                    <a:pt x="169" y="1364"/>
                    <a:pt x="74" y="1318"/>
                  </a:cubicBezTo>
                  <a:cubicBezTo>
                    <a:pt x="58" y="1301"/>
                    <a:pt x="48" y="1304"/>
                    <a:pt x="34" y="1283"/>
                  </a:cubicBezTo>
                  <a:cubicBezTo>
                    <a:pt x="27" y="1260"/>
                    <a:pt x="12" y="1234"/>
                    <a:pt x="12" y="1209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Freeform 4"/>
            <p:cNvSpPr>
              <a:spLocks/>
            </p:cNvSpPr>
            <p:nvPr/>
          </p:nvSpPr>
          <p:spPr bwMode="auto">
            <a:xfrm>
              <a:off x="1905" y="2561"/>
              <a:ext cx="80" cy="1334"/>
            </a:xfrm>
            <a:custGeom>
              <a:avLst/>
              <a:gdLst>
                <a:gd name="T0" fmla="*/ 0 w 80"/>
                <a:gd name="T1" fmla="*/ 0 h 1334"/>
                <a:gd name="T2" fmla="*/ 51 w 80"/>
                <a:gd name="T3" fmla="*/ 165 h 1334"/>
                <a:gd name="T4" fmla="*/ 57 w 80"/>
                <a:gd name="T5" fmla="*/ 199 h 1334"/>
                <a:gd name="T6" fmla="*/ 68 w 80"/>
                <a:gd name="T7" fmla="*/ 251 h 1334"/>
                <a:gd name="T8" fmla="*/ 57 w 80"/>
                <a:gd name="T9" fmla="*/ 559 h 1334"/>
                <a:gd name="T10" fmla="*/ 63 w 80"/>
                <a:gd name="T11" fmla="*/ 889 h 1334"/>
                <a:gd name="T12" fmla="*/ 68 w 80"/>
                <a:gd name="T13" fmla="*/ 963 h 1334"/>
                <a:gd name="T14" fmla="*/ 80 w 80"/>
                <a:gd name="T15" fmla="*/ 1043 h 1334"/>
                <a:gd name="T16" fmla="*/ 40 w 80"/>
                <a:gd name="T17" fmla="*/ 1260 h 1334"/>
                <a:gd name="T18" fmla="*/ 23 w 80"/>
                <a:gd name="T19" fmla="*/ 1317 h 1334"/>
                <a:gd name="T20" fmla="*/ 17 w 80"/>
                <a:gd name="T21" fmla="*/ 1334 h 13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"/>
                <a:gd name="T34" fmla="*/ 0 h 1334"/>
                <a:gd name="T35" fmla="*/ 80 w 80"/>
                <a:gd name="T36" fmla="*/ 1334 h 13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" h="1334">
                  <a:moveTo>
                    <a:pt x="0" y="0"/>
                  </a:moveTo>
                  <a:cubicBezTo>
                    <a:pt x="32" y="49"/>
                    <a:pt x="39" y="108"/>
                    <a:pt x="51" y="165"/>
                  </a:cubicBezTo>
                  <a:cubicBezTo>
                    <a:pt x="53" y="176"/>
                    <a:pt x="55" y="188"/>
                    <a:pt x="57" y="199"/>
                  </a:cubicBezTo>
                  <a:cubicBezTo>
                    <a:pt x="60" y="216"/>
                    <a:pt x="68" y="251"/>
                    <a:pt x="68" y="251"/>
                  </a:cubicBezTo>
                  <a:cubicBezTo>
                    <a:pt x="78" y="355"/>
                    <a:pt x="72" y="457"/>
                    <a:pt x="57" y="559"/>
                  </a:cubicBezTo>
                  <a:cubicBezTo>
                    <a:pt x="59" y="669"/>
                    <a:pt x="60" y="779"/>
                    <a:pt x="63" y="889"/>
                  </a:cubicBezTo>
                  <a:cubicBezTo>
                    <a:pt x="64" y="914"/>
                    <a:pt x="65" y="938"/>
                    <a:pt x="68" y="963"/>
                  </a:cubicBezTo>
                  <a:cubicBezTo>
                    <a:pt x="71" y="990"/>
                    <a:pt x="80" y="1043"/>
                    <a:pt x="80" y="1043"/>
                  </a:cubicBezTo>
                  <a:cubicBezTo>
                    <a:pt x="74" y="1120"/>
                    <a:pt x="56" y="1185"/>
                    <a:pt x="40" y="1260"/>
                  </a:cubicBezTo>
                  <a:cubicBezTo>
                    <a:pt x="36" y="1279"/>
                    <a:pt x="28" y="1298"/>
                    <a:pt x="23" y="1317"/>
                  </a:cubicBezTo>
                  <a:cubicBezTo>
                    <a:pt x="21" y="1323"/>
                    <a:pt x="17" y="1334"/>
                    <a:pt x="17" y="1334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501" name="Rectangle 5"/>
          <p:cNvSpPr>
            <a:spLocks noGrp="1" noChangeArrowheads="1"/>
          </p:cNvSpPr>
          <p:nvPr>
            <p:ph type="title"/>
          </p:nvPr>
        </p:nvSpPr>
        <p:spPr>
          <a:xfrm>
            <a:off x="3026571" y="617128"/>
            <a:ext cx="3200400" cy="651272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Parallel Circuits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idx="1"/>
          </p:nvPr>
        </p:nvSpPr>
        <p:spPr>
          <a:xfrm>
            <a:off x="1371600" y="1485900"/>
            <a:ext cx="6400800" cy="628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100">
                <a:latin typeface="Arial" charset="0"/>
              </a:rPr>
              <a:t>	A circuit that contains more than one path for current flow</a:t>
            </a:r>
          </a:p>
        </p:txBody>
      </p:sp>
      <p:pic>
        <p:nvPicPr>
          <p:cNvPr id="45061" name="Picture 6" descr="j043478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4" r="33160" b="520"/>
          <a:stretch>
            <a:fillRect/>
          </a:stretch>
        </p:blipFill>
        <p:spPr bwMode="auto">
          <a:xfrm>
            <a:off x="2805114" y="4044556"/>
            <a:ext cx="597694" cy="136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657350" y="2228850"/>
            <a:ext cx="554831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100">
                <a:solidFill>
                  <a:srgbClr val="FF0000"/>
                </a:solidFill>
              </a:rPr>
              <a:t>If a component is removed, then it is possible for the current to take another path to reach other components.</a:t>
            </a:r>
          </a:p>
        </p:txBody>
      </p:sp>
      <p:pic>
        <p:nvPicPr>
          <p:cNvPr id="106505" name="Picture 9" descr="LightOf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2" y="4423173"/>
            <a:ext cx="740569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506" name="Picture 10" descr="LightOn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593" y="4225529"/>
            <a:ext cx="954881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Picture 11" descr="LightOf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468" y="4408885"/>
            <a:ext cx="740569" cy="49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6" name="Picture 12" descr="LightOn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659" y="4211242"/>
            <a:ext cx="954881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5567364" y="4533900"/>
            <a:ext cx="170260" cy="2774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25 -0.15429 " pathEditMode="relative" ptsTypes="AA">
                                      <p:cBhvr>
                                        <p:cTn id="6" dur="2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25 -0.15429 " pathEditMode="relative" ptsTypes="AA">
                                      <p:cBhvr>
                                        <p:cTn id="8" dur="20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9"/>
          <p:cNvSpPr>
            <a:spLocks noGrp="1"/>
          </p:cNvSpPr>
          <p:nvPr>
            <p:ph idx="1"/>
          </p:nvPr>
        </p:nvSpPr>
        <p:spPr>
          <a:xfrm>
            <a:off x="1428750" y="1428750"/>
            <a:ext cx="6172200" cy="22860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</a:rPr>
              <a:t>Characteristics of a Parallel Circuit</a:t>
            </a:r>
          </a:p>
          <a:p>
            <a:r>
              <a:rPr lang="en-US" sz="1800">
                <a:latin typeface="Arial" charset="0"/>
              </a:rPr>
              <a:t>The voltage across every parallel component is equal.</a:t>
            </a:r>
          </a:p>
          <a:p>
            <a:r>
              <a:rPr lang="en-US" sz="1800">
                <a:latin typeface="Arial" charset="0"/>
              </a:rPr>
              <a:t>The total resistance (R</a:t>
            </a:r>
            <a:r>
              <a:rPr lang="en-US" sz="1800" baseline="-25000">
                <a:latin typeface="Arial" charset="0"/>
              </a:rPr>
              <a:t>T</a:t>
            </a:r>
            <a:r>
              <a:rPr lang="en-US" sz="1800">
                <a:latin typeface="Arial" charset="0"/>
              </a:rPr>
              <a:t>) is equal to the reciprocal of the sum of the reciprocal:</a:t>
            </a:r>
          </a:p>
          <a:p>
            <a:endParaRPr lang="en-US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pPr>
              <a:spcBef>
                <a:spcPts val="450"/>
              </a:spcBef>
            </a:pPr>
            <a:r>
              <a:rPr lang="en-US" sz="1800">
                <a:latin typeface="Arial" charset="0"/>
              </a:rPr>
              <a:t>The sum of all of the currents in each branch (I</a:t>
            </a:r>
            <a:r>
              <a:rPr lang="en-US" sz="1800" baseline="-25000">
                <a:latin typeface="Arial" charset="0"/>
              </a:rPr>
              <a:t>R1</a:t>
            </a:r>
            <a:r>
              <a:rPr lang="en-US" sz="1800">
                <a:latin typeface="Arial" charset="0"/>
              </a:rPr>
              <a:t> + I</a:t>
            </a:r>
            <a:r>
              <a:rPr lang="en-US" sz="1800" baseline="-25000">
                <a:latin typeface="Arial" charset="0"/>
              </a:rPr>
              <a:t>R2</a:t>
            </a:r>
            <a:r>
              <a:rPr lang="en-US" sz="1800">
                <a:latin typeface="Arial" charset="0"/>
              </a:rPr>
              <a:t> + I</a:t>
            </a:r>
            <a:r>
              <a:rPr lang="en-US" sz="1800" baseline="-25000">
                <a:latin typeface="Arial" charset="0"/>
              </a:rPr>
              <a:t>R3</a:t>
            </a:r>
            <a:r>
              <a:rPr lang="en-US" sz="1800">
                <a:latin typeface="Arial" charset="0"/>
              </a:rPr>
              <a:t>) is equal to the total current (I</a:t>
            </a:r>
            <a:r>
              <a:rPr lang="en-US" sz="1800" baseline="-25000">
                <a:latin typeface="Arial" charset="0"/>
              </a:rPr>
              <a:t>T</a:t>
            </a:r>
            <a:r>
              <a:rPr lang="en-US" sz="1800">
                <a:latin typeface="Arial" charset="0"/>
              </a:rPr>
              <a:t>). This is called </a:t>
            </a:r>
            <a:r>
              <a:rPr lang="en-US" sz="1800" i="1">
                <a:latin typeface="Arial" charset="0"/>
              </a:rPr>
              <a:t>Kirchhoff</a:t>
            </a:r>
            <a:r>
              <a:rPr lang="ja-JP" altLang="en-US" sz="1800" i="1">
                <a:latin typeface="Arial" charset="0"/>
              </a:rPr>
              <a:t>’</a:t>
            </a:r>
            <a:r>
              <a:rPr lang="en-US" sz="1800" i="1">
                <a:latin typeface="Arial" charset="0"/>
              </a:rPr>
              <a:t>s</a:t>
            </a:r>
            <a:r>
              <a:rPr lang="en-US" sz="1800">
                <a:latin typeface="Arial" charset="0"/>
              </a:rPr>
              <a:t> Current Law.</a:t>
            </a:r>
          </a:p>
          <a:p>
            <a:pPr>
              <a:buFontTx/>
              <a:buNone/>
            </a:pPr>
            <a:endParaRPr lang="en-US" sz="2100">
              <a:latin typeface="Arial" charset="0"/>
            </a:endParaRPr>
          </a:p>
        </p:txBody>
      </p:sp>
      <p:graphicFrame>
        <p:nvGraphicFramePr>
          <p:cNvPr id="46083" name="Object 2"/>
          <p:cNvGraphicFramePr>
            <a:graphicFrameLocks noChangeAspect="1"/>
          </p:cNvGraphicFramePr>
          <p:nvPr/>
        </p:nvGraphicFramePr>
        <p:xfrm>
          <a:off x="2914650" y="2800351"/>
          <a:ext cx="3143250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Equation" r:id="rId4" imgW="3644900" imgH="812800" progId="Equation.3">
                  <p:embed/>
                </p:oleObj>
              </mc:Choice>
              <mc:Fallback>
                <p:oleObj name="Equation" r:id="rId4" imgW="3644900" imgH="8128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2800351"/>
                        <a:ext cx="3143250" cy="701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4" name="Group 33"/>
          <p:cNvGrpSpPr>
            <a:grpSpLocks/>
          </p:cNvGrpSpPr>
          <p:nvPr/>
        </p:nvGrpSpPr>
        <p:grpSpPr bwMode="auto">
          <a:xfrm>
            <a:off x="4457700" y="4114802"/>
            <a:ext cx="3257550" cy="1787264"/>
            <a:chOff x="2209800" y="4162685"/>
            <a:chExt cx="4974442" cy="2715319"/>
          </a:xfrm>
        </p:grpSpPr>
        <p:pic>
          <p:nvPicPr>
            <p:cNvPr id="46086" name="Picture 3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5315" y="4572000"/>
              <a:ext cx="4578927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6087" name="Group 30"/>
            <p:cNvGrpSpPr>
              <a:grpSpLocks/>
            </p:cNvGrpSpPr>
            <p:nvPr/>
          </p:nvGrpSpPr>
          <p:grpSpPr bwMode="auto">
            <a:xfrm>
              <a:off x="5103030" y="4914900"/>
              <a:ext cx="401940" cy="995364"/>
              <a:chOff x="6873938" y="4876800"/>
              <a:chExt cx="401940" cy="995364"/>
            </a:xfrm>
          </p:grpSpPr>
          <p:sp>
            <p:nvSpPr>
              <p:cNvPr id="46105" name="TextBox 25"/>
              <p:cNvSpPr txBox="1">
                <a:spLocks noChangeArrowheads="1"/>
              </p:cNvSpPr>
              <p:nvPr/>
            </p:nvSpPr>
            <p:spPr bwMode="auto">
              <a:xfrm>
                <a:off x="6873938" y="4876800"/>
                <a:ext cx="401940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6106" name="TextBox 26"/>
              <p:cNvSpPr txBox="1">
                <a:spLocks noChangeArrowheads="1"/>
              </p:cNvSpPr>
              <p:nvPr/>
            </p:nvSpPr>
            <p:spPr bwMode="auto">
              <a:xfrm>
                <a:off x="6902792" y="5486400"/>
                <a:ext cx="350535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46088" name="Group 29"/>
            <p:cNvGrpSpPr>
              <a:grpSpLocks/>
            </p:cNvGrpSpPr>
            <p:nvPr/>
          </p:nvGrpSpPr>
          <p:grpSpPr bwMode="auto">
            <a:xfrm>
              <a:off x="6398430" y="4914900"/>
              <a:ext cx="401940" cy="995364"/>
              <a:chOff x="7848600" y="4876800"/>
              <a:chExt cx="401940" cy="995364"/>
            </a:xfrm>
          </p:grpSpPr>
          <p:sp>
            <p:nvSpPr>
              <p:cNvPr id="46103" name="TextBox 27"/>
              <p:cNvSpPr txBox="1">
                <a:spLocks noChangeArrowheads="1"/>
              </p:cNvSpPr>
              <p:nvPr/>
            </p:nvSpPr>
            <p:spPr bwMode="auto">
              <a:xfrm>
                <a:off x="7848600" y="4876800"/>
                <a:ext cx="401940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6104" name="TextBox 28"/>
              <p:cNvSpPr txBox="1">
                <a:spLocks noChangeArrowheads="1"/>
              </p:cNvSpPr>
              <p:nvPr/>
            </p:nvSpPr>
            <p:spPr bwMode="auto">
              <a:xfrm>
                <a:off x="7877454" y="5486400"/>
                <a:ext cx="350535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6089" name="TextBox 49"/>
            <p:cNvSpPr txBox="1">
              <a:spLocks noChangeArrowheads="1"/>
            </p:cNvSpPr>
            <p:nvPr/>
          </p:nvSpPr>
          <p:spPr bwMode="auto">
            <a:xfrm>
              <a:off x="3501251" y="5219701"/>
              <a:ext cx="592874" cy="385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R1</a:t>
              </a:r>
            </a:p>
          </p:txBody>
        </p:sp>
        <p:grpSp>
          <p:nvGrpSpPr>
            <p:cNvPr id="46090" name="Group 31"/>
            <p:cNvGrpSpPr>
              <a:grpSpLocks/>
            </p:cNvGrpSpPr>
            <p:nvPr/>
          </p:nvGrpSpPr>
          <p:grpSpPr bwMode="auto">
            <a:xfrm>
              <a:off x="3807630" y="4914900"/>
              <a:ext cx="401940" cy="995364"/>
              <a:chOff x="5197538" y="4953000"/>
              <a:chExt cx="401940" cy="995364"/>
            </a:xfrm>
          </p:grpSpPr>
          <p:sp>
            <p:nvSpPr>
              <p:cNvPr id="46101" name="TextBox 23"/>
              <p:cNvSpPr txBox="1">
                <a:spLocks noChangeArrowheads="1"/>
              </p:cNvSpPr>
              <p:nvPr/>
            </p:nvSpPr>
            <p:spPr bwMode="auto">
              <a:xfrm>
                <a:off x="5197538" y="4953000"/>
                <a:ext cx="401940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6102" name="TextBox 24"/>
              <p:cNvSpPr txBox="1">
                <a:spLocks noChangeArrowheads="1"/>
              </p:cNvSpPr>
              <p:nvPr/>
            </p:nvSpPr>
            <p:spPr bwMode="auto">
              <a:xfrm>
                <a:off x="5226392" y="5562600"/>
                <a:ext cx="350535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6091" name="TextBox 46"/>
            <p:cNvSpPr txBox="1">
              <a:spLocks noChangeArrowheads="1"/>
            </p:cNvSpPr>
            <p:nvPr/>
          </p:nvSpPr>
          <p:spPr bwMode="auto">
            <a:xfrm>
              <a:off x="4798229" y="5219701"/>
              <a:ext cx="592874" cy="385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R2</a:t>
              </a:r>
            </a:p>
          </p:txBody>
        </p:sp>
        <p:sp>
          <p:nvSpPr>
            <p:cNvPr id="46092" name="TextBox 52"/>
            <p:cNvSpPr txBox="1">
              <a:spLocks noChangeArrowheads="1"/>
            </p:cNvSpPr>
            <p:nvPr/>
          </p:nvSpPr>
          <p:spPr bwMode="auto">
            <a:xfrm>
              <a:off x="6093630" y="5219701"/>
              <a:ext cx="592874" cy="385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R3</a:t>
              </a:r>
            </a:p>
          </p:txBody>
        </p:sp>
        <p:sp>
          <p:nvSpPr>
            <p:cNvPr id="46093" name="TextBox 55"/>
            <p:cNvSpPr txBox="1">
              <a:spLocks noChangeArrowheads="1"/>
            </p:cNvSpPr>
            <p:nvPr/>
          </p:nvSpPr>
          <p:spPr bwMode="auto">
            <a:xfrm>
              <a:off x="3117853" y="6492240"/>
              <a:ext cx="514543" cy="385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R</a:t>
              </a:r>
              <a:r>
                <a:rPr lang="en-US" sz="1050" baseline="-25000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78869" y="5868450"/>
              <a:ext cx="221814" cy="548087"/>
            </a:xfrm>
            <a:custGeom>
              <a:avLst/>
              <a:gdLst>
                <a:gd name="connsiteX0" fmla="*/ 0 w 223284"/>
                <a:gd name="connsiteY0" fmla="*/ 893135 h 893135"/>
                <a:gd name="connsiteX1" fmla="*/ 0 w 223284"/>
                <a:gd name="connsiteY1" fmla="*/ 0 h 893135"/>
                <a:gd name="connsiteX2" fmla="*/ 223284 w 223284"/>
                <a:gd name="connsiteY2" fmla="*/ 0 h 89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284" h="893135">
                  <a:moveTo>
                    <a:pt x="0" y="893135"/>
                  </a:moveTo>
                  <a:lnTo>
                    <a:pt x="0" y="0"/>
                  </a:lnTo>
                  <a:lnTo>
                    <a:pt x="223284" y="0"/>
                  </a:lnTo>
                </a:path>
              </a:pathLst>
            </a:cu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/>
            </a:p>
          </p:txBody>
        </p:sp>
        <p:sp>
          <p:nvSpPr>
            <p:cNvPr id="46095" name="TextBox 43"/>
            <p:cNvSpPr txBox="1">
              <a:spLocks noChangeArrowheads="1"/>
            </p:cNvSpPr>
            <p:nvPr/>
          </p:nvSpPr>
          <p:spPr bwMode="auto">
            <a:xfrm>
              <a:off x="2209800" y="5254823"/>
              <a:ext cx="502302" cy="385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46096" name="TextBox 56"/>
            <p:cNvSpPr txBox="1">
              <a:spLocks noChangeArrowheads="1"/>
            </p:cNvSpPr>
            <p:nvPr/>
          </p:nvSpPr>
          <p:spPr bwMode="auto">
            <a:xfrm>
              <a:off x="3159466" y="4162685"/>
              <a:ext cx="421524" cy="385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I</a:t>
              </a:r>
              <a:r>
                <a:rPr lang="en-US" sz="1050" baseline="-25000">
                  <a:solidFill>
                    <a:srgbClr val="0000FF"/>
                  </a:solidFill>
                </a:rPr>
                <a:t>T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3198870" y="4546165"/>
              <a:ext cx="303631" cy="1809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98" name="Group 32"/>
            <p:cNvGrpSpPr>
              <a:grpSpLocks/>
            </p:cNvGrpSpPr>
            <p:nvPr/>
          </p:nvGrpSpPr>
          <p:grpSpPr bwMode="auto">
            <a:xfrm>
              <a:off x="2588430" y="4922727"/>
              <a:ext cx="401940" cy="995364"/>
              <a:chOff x="4073856" y="4950023"/>
              <a:chExt cx="401940" cy="995364"/>
            </a:xfrm>
          </p:grpSpPr>
          <p:sp>
            <p:nvSpPr>
              <p:cNvPr id="46099" name="TextBox 44"/>
              <p:cNvSpPr txBox="1">
                <a:spLocks noChangeArrowheads="1"/>
              </p:cNvSpPr>
              <p:nvPr/>
            </p:nvSpPr>
            <p:spPr bwMode="auto">
              <a:xfrm>
                <a:off x="4073856" y="4950023"/>
                <a:ext cx="401940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6100" name="TextBox 45"/>
              <p:cNvSpPr txBox="1">
                <a:spLocks noChangeArrowheads="1"/>
              </p:cNvSpPr>
              <p:nvPr/>
            </p:nvSpPr>
            <p:spPr bwMode="auto">
              <a:xfrm>
                <a:off x="4102710" y="5559623"/>
                <a:ext cx="350535" cy="3857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29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857251"/>
            <a:ext cx="3200400" cy="651272"/>
          </a:xfrm>
        </p:spPr>
        <p:txBody>
          <a:bodyPr/>
          <a:lstStyle/>
          <a:p>
            <a:pPr eaLnBrk="1" hangingPunct="1">
              <a:defRPr/>
            </a:pPr>
            <a:r>
              <a:rPr lang="en-US" kern="1200" dirty="0">
                <a:ea typeface="+mn-ea"/>
                <a:cs typeface="+mn-cs"/>
              </a:rPr>
              <a:t>Parallel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5"/>
          <p:cNvSpPr txBox="1">
            <a:spLocks noChangeArrowheads="1"/>
          </p:cNvSpPr>
          <p:nvPr/>
        </p:nvSpPr>
        <p:spPr bwMode="auto">
          <a:xfrm>
            <a:off x="971550" y="1371601"/>
            <a:ext cx="702945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indent="-22542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eaLnBrk="1" hangingPunct="1">
              <a:spcAft>
                <a:spcPts val="900"/>
              </a:spcAft>
            </a:pPr>
            <a:r>
              <a:rPr lang="en-US"/>
              <a:t>For the parallel circuit shown, use the laws of circuit theory to calculate the following:</a:t>
            </a:r>
          </a:p>
          <a:p>
            <a:pPr lvl="2" eaLnBrk="1" hangingPunct="1">
              <a:spcAft>
                <a:spcPts val="900"/>
              </a:spcAft>
              <a:buFont typeface="Arial" charset="0"/>
              <a:buChar char="•"/>
            </a:pPr>
            <a:r>
              <a:rPr lang="en-US"/>
              <a:t>The total resistance (R</a:t>
            </a:r>
            <a:r>
              <a:rPr lang="en-US" baseline="-25000"/>
              <a:t>T</a:t>
            </a:r>
            <a:r>
              <a:rPr lang="en-US"/>
              <a:t>)</a:t>
            </a:r>
          </a:p>
          <a:p>
            <a:pPr lvl="2" eaLnBrk="1" hangingPunct="1">
              <a:spcAft>
                <a:spcPts val="900"/>
              </a:spcAft>
              <a:buFont typeface="Arial" charset="0"/>
              <a:buChar char="•"/>
            </a:pPr>
            <a:r>
              <a:rPr lang="en-US"/>
              <a:t>The </a:t>
            </a:r>
            <a:r>
              <a:rPr lang="en-US" b="1"/>
              <a:t>voltage across</a:t>
            </a:r>
            <a:r>
              <a:rPr lang="en-US"/>
              <a:t> each component (V</a:t>
            </a:r>
            <a:r>
              <a:rPr lang="en-US" baseline="-25000"/>
              <a:t>T</a:t>
            </a:r>
            <a:r>
              <a:rPr lang="en-US"/>
              <a:t>, V</a:t>
            </a:r>
            <a:r>
              <a:rPr lang="en-US" baseline="-25000"/>
              <a:t>1</a:t>
            </a:r>
            <a:r>
              <a:rPr lang="en-US"/>
              <a:t>, V</a:t>
            </a:r>
            <a:r>
              <a:rPr lang="en-US" baseline="-25000"/>
              <a:t>2</a:t>
            </a:r>
            <a:r>
              <a:rPr lang="en-US"/>
              <a:t>, &amp; V</a:t>
            </a:r>
            <a:r>
              <a:rPr lang="en-US" baseline="-25000"/>
              <a:t>3</a:t>
            </a:r>
            <a:r>
              <a:rPr lang="en-US"/>
              <a:t>)</a:t>
            </a:r>
          </a:p>
          <a:p>
            <a:pPr lvl="2" eaLnBrk="1" hangingPunct="1">
              <a:spcAft>
                <a:spcPts val="900"/>
              </a:spcAft>
              <a:buFont typeface="Arial" charset="0"/>
              <a:buChar char="•"/>
            </a:pPr>
            <a:r>
              <a:rPr lang="en-US"/>
              <a:t>The </a:t>
            </a:r>
            <a:r>
              <a:rPr lang="en-US" b="1"/>
              <a:t>current</a:t>
            </a:r>
            <a:r>
              <a:rPr lang="en-US"/>
              <a:t> flowing </a:t>
            </a:r>
            <a:r>
              <a:rPr lang="en-US" b="1"/>
              <a:t>through</a:t>
            </a:r>
            <a:r>
              <a:rPr lang="en-US"/>
              <a:t> each component (I</a:t>
            </a:r>
            <a:r>
              <a:rPr lang="en-US" baseline="-25000"/>
              <a:t>T</a:t>
            </a:r>
            <a:r>
              <a:rPr lang="en-US"/>
              <a:t>, I</a:t>
            </a:r>
            <a:r>
              <a:rPr lang="en-US" baseline="-25000"/>
              <a:t>1</a:t>
            </a:r>
            <a:r>
              <a:rPr lang="en-US"/>
              <a:t>, I</a:t>
            </a:r>
            <a:r>
              <a:rPr lang="en-US" baseline="-25000"/>
              <a:t>2</a:t>
            </a:r>
            <a:r>
              <a:rPr lang="en-US"/>
              <a:t>, &amp; I</a:t>
            </a:r>
            <a:r>
              <a:rPr lang="en-US" baseline="-25000"/>
              <a:t>3</a:t>
            </a:r>
            <a:r>
              <a:rPr lang="en-US"/>
              <a:t>)</a:t>
            </a:r>
          </a:p>
          <a:p>
            <a:pPr lvl="2" eaLnBrk="1" hangingPunct="1">
              <a:spcAft>
                <a:spcPts val="900"/>
              </a:spcAft>
              <a:buFont typeface="Arial" charset="0"/>
              <a:buChar char="•"/>
            </a:pPr>
            <a:r>
              <a:rPr lang="en-US"/>
              <a:t>Use the results to verify Kirchhoff</a:t>
            </a:r>
            <a:r>
              <a:rPr lang="ja-JP" altLang="en-US"/>
              <a:t>’</a:t>
            </a:r>
            <a:r>
              <a:rPr lang="en-US"/>
              <a:t>s Current Law</a:t>
            </a:r>
            <a:endParaRPr lang="en-US" sz="1500"/>
          </a:p>
        </p:txBody>
      </p:sp>
      <p:grpSp>
        <p:nvGrpSpPr>
          <p:cNvPr id="47107" name="Group 33"/>
          <p:cNvGrpSpPr>
            <a:grpSpLocks/>
          </p:cNvGrpSpPr>
          <p:nvPr/>
        </p:nvGrpSpPr>
        <p:grpSpPr bwMode="auto">
          <a:xfrm>
            <a:off x="2686051" y="3886202"/>
            <a:ext cx="3816064" cy="1949561"/>
            <a:chOff x="2209800" y="4230925"/>
            <a:chExt cx="5088083" cy="2599938"/>
          </a:xfrm>
        </p:grpSpPr>
        <p:sp>
          <p:nvSpPr>
            <p:cNvPr id="47109" name="Slide Number Placeholder 6"/>
            <p:cNvSpPr txBox="1">
              <a:spLocks/>
            </p:cNvSpPr>
            <p:nvPr/>
          </p:nvSpPr>
          <p:spPr bwMode="auto">
            <a:xfrm>
              <a:off x="5103813" y="6245867"/>
              <a:ext cx="2133600" cy="476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fld id="{50BB3074-707E-E84D-8AA9-C72C582EDEA3}" type="slidenum">
                <a:rPr lang="en-US" sz="1050"/>
                <a:pPr algn="r" eaLnBrk="1" hangingPunct="1"/>
                <a:t>19</a:t>
              </a:fld>
              <a:endParaRPr lang="en-US" sz="1050"/>
            </a:p>
          </p:txBody>
        </p:sp>
        <p:pic>
          <p:nvPicPr>
            <p:cNvPr id="47110" name="Picture 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5315" y="4572000"/>
              <a:ext cx="4578927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7111" name="Group 6"/>
            <p:cNvGrpSpPr>
              <a:grpSpLocks/>
            </p:cNvGrpSpPr>
            <p:nvPr/>
          </p:nvGrpSpPr>
          <p:grpSpPr bwMode="auto">
            <a:xfrm>
              <a:off x="5103030" y="4914900"/>
              <a:ext cx="350951" cy="948223"/>
              <a:chOff x="6873938" y="4876800"/>
              <a:chExt cx="350951" cy="948223"/>
            </a:xfrm>
          </p:grpSpPr>
          <p:sp>
            <p:nvSpPr>
              <p:cNvPr id="47135" name="TextBox 7"/>
              <p:cNvSpPr txBox="1">
                <a:spLocks noChangeArrowheads="1"/>
              </p:cNvSpPr>
              <p:nvPr/>
            </p:nvSpPr>
            <p:spPr bwMode="auto">
              <a:xfrm>
                <a:off x="6873938" y="4876800"/>
                <a:ext cx="350951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7136" name="TextBox 9"/>
              <p:cNvSpPr txBox="1">
                <a:spLocks noChangeArrowheads="1"/>
              </p:cNvSpPr>
              <p:nvPr/>
            </p:nvSpPr>
            <p:spPr bwMode="auto">
              <a:xfrm>
                <a:off x="6902791" y="5486400"/>
                <a:ext cx="306067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47112" name="Group 10"/>
            <p:cNvGrpSpPr>
              <a:grpSpLocks/>
            </p:cNvGrpSpPr>
            <p:nvPr/>
          </p:nvGrpSpPr>
          <p:grpSpPr bwMode="auto">
            <a:xfrm>
              <a:off x="6398430" y="4914900"/>
              <a:ext cx="350951" cy="948223"/>
              <a:chOff x="7848600" y="4876800"/>
              <a:chExt cx="350951" cy="948223"/>
            </a:xfrm>
          </p:grpSpPr>
          <p:sp>
            <p:nvSpPr>
              <p:cNvPr id="47133" name="TextBox 11"/>
              <p:cNvSpPr txBox="1">
                <a:spLocks noChangeArrowheads="1"/>
              </p:cNvSpPr>
              <p:nvPr/>
            </p:nvSpPr>
            <p:spPr bwMode="auto">
              <a:xfrm>
                <a:off x="7848600" y="4876800"/>
                <a:ext cx="350951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7134" name="TextBox 12"/>
              <p:cNvSpPr txBox="1">
                <a:spLocks noChangeArrowheads="1"/>
              </p:cNvSpPr>
              <p:nvPr/>
            </p:nvSpPr>
            <p:spPr bwMode="auto">
              <a:xfrm>
                <a:off x="7877453" y="5486400"/>
                <a:ext cx="306067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7113" name="TextBox 13"/>
            <p:cNvSpPr txBox="1">
              <a:spLocks noChangeArrowheads="1"/>
            </p:cNvSpPr>
            <p:nvPr/>
          </p:nvSpPr>
          <p:spPr bwMode="auto">
            <a:xfrm>
              <a:off x="3501250" y="5219700"/>
              <a:ext cx="517664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R1</a:t>
              </a:r>
            </a:p>
          </p:txBody>
        </p:sp>
        <p:grpSp>
          <p:nvGrpSpPr>
            <p:cNvPr id="47114" name="Group 14"/>
            <p:cNvGrpSpPr>
              <a:grpSpLocks/>
            </p:cNvGrpSpPr>
            <p:nvPr/>
          </p:nvGrpSpPr>
          <p:grpSpPr bwMode="auto">
            <a:xfrm>
              <a:off x="3807630" y="4914900"/>
              <a:ext cx="350951" cy="948223"/>
              <a:chOff x="5197538" y="4953000"/>
              <a:chExt cx="350951" cy="948223"/>
            </a:xfrm>
          </p:grpSpPr>
          <p:sp>
            <p:nvSpPr>
              <p:cNvPr id="47131" name="TextBox 15"/>
              <p:cNvSpPr txBox="1">
                <a:spLocks noChangeArrowheads="1"/>
              </p:cNvSpPr>
              <p:nvPr/>
            </p:nvSpPr>
            <p:spPr bwMode="auto">
              <a:xfrm>
                <a:off x="5197538" y="4953000"/>
                <a:ext cx="350951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7132" name="TextBox 16"/>
              <p:cNvSpPr txBox="1">
                <a:spLocks noChangeArrowheads="1"/>
              </p:cNvSpPr>
              <p:nvPr/>
            </p:nvSpPr>
            <p:spPr bwMode="auto">
              <a:xfrm>
                <a:off x="5226391" y="5562600"/>
                <a:ext cx="306067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47115" name="TextBox 17"/>
            <p:cNvSpPr txBox="1">
              <a:spLocks noChangeArrowheads="1"/>
            </p:cNvSpPr>
            <p:nvPr/>
          </p:nvSpPr>
          <p:spPr bwMode="auto">
            <a:xfrm>
              <a:off x="4798230" y="5219700"/>
              <a:ext cx="517664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R2</a:t>
              </a:r>
            </a:p>
          </p:txBody>
        </p:sp>
        <p:sp>
          <p:nvSpPr>
            <p:cNvPr id="47116" name="TextBox 18"/>
            <p:cNvSpPr txBox="1">
              <a:spLocks noChangeArrowheads="1"/>
            </p:cNvSpPr>
            <p:nvPr/>
          </p:nvSpPr>
          <p:spPr bwMode="auto">
            <a:xfrm>
              <a:off x="6093629" y="5219700"/>
              <a:ext cx="517664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R3</a:t>
              </a:r>
            </a:p>
          </p:txBody>
        </p:sp>
        <p:sp>
          <p:nvSpPr>
            <p:cNvPr id="47117" name="TextBox 19"/>
            <p:cNvSpPr txBox="1">
              <a:spLocks noChangeArrowheads="1"/>
            </p:cNvSpPr>
            <p:nvPr/>
          </p:nvSpPr>
          <p:spPr bwMode="auto">
            <a:xfrm>
              <a:off x="3117853" y="6492240"/>
              <a:ext cx="449269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R</a:t>
              </a:r>
              <a:r>
                <a:rPr lang="en-US" sz="1050" baseline="-25000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21" name="Freeform 20"/>
            <p:cNvSpPr/>
            <p:nvPr/>
          </p:nvSpPr>
          <p:spPr>
            <a:xfrm>
              <a:off x="3278188" y="5867967"/>
              <a:ext cx="222250" cy="547797"/>
            </a:xfrm>
            <a:custGeom>
              <a:avLst/>
              <a:gdLst>
                <a:gd name="connsiteX0" fmla="*/ 0 w 223284"/>
                <a:gd name="connsiteY0" fmla="*/ 893135 h 893135"/>
                <a:gd name="connsiteX1" fmla="*/ 0 w 223284"/>
                <a:gd name="connsiteY1" fmla="*/ 0 h 893135"/>
                <a:gd name="connsiteX2" fmla="*/ 223284 w 223284"/>
                <a:gd name="connsiteY2" fmla="*/ 0 h 893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3284" h="893135">
                  <a:moveTo>
                    <a:pt x="0" y="893135"/>
                  </a:moveTo>
                  <a:lnTo>
                    <a:pt x="0" y="0"/>
                  </a:lnTo>
                  <a:lnTo>
                    <a:pt x="223284" y="0"/>
                  </a:lnTo>
                </a:path>
              </a:pathLst>
            </a:cu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/>
            </a:p>
          </p:txBody>
        </p:sp>
        <p:sp>
          <p:nvSpPr>
            <p:cNvPr id="47119" name="TextBox 21"/>
            <p:cNvSpPr txBox="1">
              <a:spLocks noChangeArrowheads="1"/>
            </p:cNvSpPr>
            <p:nvPr/>
          </p:nvSpPr>
          <p:spPr bwMode="auto">
            <a:xfrm>
              <a:off x="2209800" y="5254823"/>
              <a:ext cx="438581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V</a:t>
              </a:r>
              <a:r>
                <a:rPr lang="en-US" sz="1050" baseline="-25000">
                  <a:solidFill>
                    <a:srgbClr val="0000FF"/>
                  </a:solidFill>
                </a:rPr>
                <a:t>T</a:t>
              </a:r>
            </a:p>
          </p:txBody>
        </p:sp>
        <p:sp>
          <p:nvSpPr>
            <p:cNvPr id="47120" name="TextBox 22"/>
            <p:cNvSpPr txBox="1">
              <a:spLocks noChangeArrowheads="1"/>
            </p:cNvSpPr>
            <p:nvPr/>
          </p:nvSpPr>
          <p:spPr bwMode="auto">
            <a:xfrm>
              <a:off x="3159466" y="4230925"/>
              <a:ext cx="368051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I</a:t>
              </a:r>
              <a:r>
                <a:rPr lang="en-US" sz="1050" baseline="-25000">
                  <a:solidFill>
                    <a:srgbClr val="0000FF"/>
                  </a:solidFill>
                </a:rPr>
                <a:t>T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3198813" y="4546902"/>
              <a:ext cx="304800" cy="1587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122" name="Group 24"/>
            <p:cNvGrpSpPr>
              <a:grpSpLocks/>
            </p:cNvGrpSpPr>
            <p:nvPr/>
          </p:nvGrpSpPr>
          <p:grpSpPr bwMode="auto">
            <a:xfrm>
              <a:off x="2588430" y="4922727"/>
              <a:ext cx="350951" cy="948223"/>
              <a:chOff x="4073856" y="4950023"/>
              <a:chExt cx="350951" cy="948223"/>
            </a:xfrm>
          </p:grpSpPr>
          <p:sp>
            <p:nvSpPr>
              <p:cNvPr id="47129" name="TextBox 25"/>
              <p:cNvSpPr txBox="1">
                <a:spLocks noChangeArrowheads="1"/>
              </p:cNvSpPr>
              <p:nvPr/>
            </p:nvSpPr>
            <p:spPr bwMode="auto">
              <a:xfrm>
                <a:off x="4073856" y="4950023"/>
                <a:ext cx="350951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+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  <p:sp>
            <p:nvSpPr>
              <p:cNvPr id="47130" name="TextBox 26"/>
              <p:cNvSpPr txBox="1">
                <a:spLocks noChangeArrowheads="1"/>
              </p:cNvSpPr>
              <p:nvPr/>
            </p:nvSpPr>
            <p:spPr bwMode="auto">
              <a:xfrm>
                <a:off x="4102709" y="5559623"/>
                <a:ext cx="306067" cy="33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50">
                    <a:solidFill>
                      <a:srgbClr val="0000FF"/>
                    </a:solidFill>
                  </a:rPr>
                  <a:t>-</a:t>
                </a:r>
                <a:endParaRPr lang="en-US" sz="1050" baseline="-25000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 rot="5400000">
              <a:off x="4037776" y="4876374"/>
              <a:ext cx="304861" cy="1587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5334763" y="4876374"/>
              <a:ext cx="304861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6630163" y="4876374"/>
              <a:ext cx="304861" cy="1588"/>
            </a:xfrm>
            <a:prstGeom prst="straightConnector1">
              <a:avLst/>
            </a:prstGeom>
            <a:ln w="12700">
              <a:solidFill>
                <a:srgbClr val="0000FF"/>
              </a:solidFill>
              <a:headEnd type="none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126" name="TextBox 30"/>
            <p:cNvSpPr txBox="1">
              <a:spLocks noChangeArrowheads="1"/>
            </p:cNvSpPr>
            <p:nvPr/>
          </p:nvSpPr>
          <p:spPr bwMode="auto">
            <a:xfrm>
              <a:off x="4263905" y="4645223"/>
              <a:ext cx="447131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I</a:t>
              </a:r>
              <a:r>
                <a:rPr lang="en-US" sz="1050" baseline="-25000">
                  <a:solidFill>
                    <a:srgbClr val="0000FF"/>
                  </a:solidFill>
                </a:rPr>
                <a:t>R1</a:t>
              </a:r>
            </a:p>
          </p:txBody>
        </p:sp>
        <p:sp>
          <p:nvSpPr>
            <p:cNvPr id="47127" name="TextBox 31"/>
            <p:cNvSpPr txBox="1">
              <a:spLocks noChangeArrowheads="1"/>
            </p:cNvSpPr>
            <p:nvPr/>
          </p:nvSpPr>
          <p:spPr bwMode="auto">
            <a:xfrm>
              <a:off x="5555351" y="4648200"/>
              <a:ext cx="447131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I</a:t>
              </a:r>
              <a:r>
                <a:rPr lang="en-US" sz="1050" baseline="-25000">
                  <a:solidFill>
                    <a:srgbClr val="0000FF"/>
                  </a:solidFill>
                </a:rPr>
                <a:t>R2</a:t>
              </a:r>
            </a:p>
          </p:txBody>
        </p:sp>
        <p:sp>
          <p:nvSpPr>
            <p:cNvPr id="47128" name="TextBox 32"/>
            <p:cNvSpPr txBox="1">
              <a:spLocks noChangeArrowheads="1"/>
            </p:cNvSpPr>
            <p:nvPr/>
          </p:nvSpPr>
          <p:spPr bwMode="auto">
            <a:xfrm>
              <a:off x="6850752" y="4648200"/>
              <a:ext cx="447131" cy="338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50">
                  <a:solidFill>
                    <a:srgbClr val="0000FF"/>
                  </a:solidFill>
                </a:rPr>
                <a:t>I</a:t>
              </a:r>
              <a:r>
                <a:rPr lang="en-US" sz="1050" baseline="-25000">
                  <a:solidFill>
                    <a:srgbClr val="0000FF"/>
                  </a:solidFill>
                </a:rPr>
                <a:t>R3</a:t>
              </a:r>
            </a:p>
          </p:txBody>
        </p:sp>
      </p:grp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1143000" y="857251"/>
            <a:ext cx="5657850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000" dirty="0">
                <a:solidFill>
                  <a:srgbClr val="00386B"/>
                </a:solidFill>
                <a:latin typeface="+mj-lt"/>
                <a:ea typeface="+mn-ea"/>
              </a:rPr>
              <a:t>Example Parallel Circuits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60263" y="2176699"/>
            <a:ext cx="6172200" cy="536972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Kirchhoff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Laws</a:t>
            </a:r>
          </a:p>
        </p:txBody>
      </p:sp>
      <p:sp>
        <p:nvSpPr>
          <p:cNvPr id="37891" name="TextBox 18"/>
          <p:cNvSpPr txBox="1">
            <a:spLocks noChangeArrowheads="1"/>
          </p:cNvSpPr>
          <p:nvPr/>
        </p:nvSpPr>
        <p:spPr bwMode="auto">
          <a:xfrm>
            <a:off x="1401892" y="2784291"/>
            <a:ext cx="65722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600" dirty="0"/>
              <a:t>Kirchhoff</a:t>
            </a:r>
            <a:r>
              <a:rPr lang="ja-JP" altLang="en-US" sz="1600" dirty="0"/>
              <a:t>’</a:t>
            </a:r>
            <a:r>
              <a:rPr lang="en-US" sz="1600" dirty="0"/>
              <a:t>s Voltage Law </a:t>
            </a:r>
            <a:r>
              <a:rPr lang="en-US" sz="1600" b="1" dirty="0"/>
              <a:t>(KVL)</a:t>
            </a:r>
            <a:r>
              <a:rPr lang="en-US" sz="1600" dirty="0"/>
              <a:t>:</a:t>
            </a:r>
          </a:p>
          <a:p>
            <a:pPr lvl="1" eaLnBrk="1" hangingPunct="1"/>
            <a:r>
              <a:rPr lang="en-US" sz="1600" dirty="0"/>
              <a:t>The sum of all voltage drops in a </a:t>
            </a:r>
            <a:r>
              <a:rPr lang="en-US" sz="1600" b="1" u="sng" dirty="0"/>
              <a:t>series</a:t>
            </a:r>
            <a:r>
              <a:rPr lang="en-US" sz="1600" dirty="0"/>
              <a:t> circuit equals the total applied voltage</a:t>
            </a:r>
          </a:p>
          <a:p>
            <a:pPr eaLnBrk="1" hangingPunct="1"/>
            <a:endParaRPr lang="en-US" sz="1600" dirty="0"/>
          </a:p>
        </p:txBody>
      </p:sp>
      <p:sp>
        <p:nvSpPr>
          <p:cNvPr id="37892" name="TextBox 18"/>
          <p:cNvSpPr txBox="1">
            <a:spLocks noChangeArrowheads="1"/>
          </p:cNvSpPr>
          <p:nvPr/>
        </p:nvSpPr>
        <p:spPr bwMode="auto">
          <a:xfrm>
            <a:off x="1416717" y="3716766"/>
            <a:ext cx="64579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600" dirty="0"/>
              <a:t>Kirchhoff</a:t>
            </a:r>
            <a:r>
              <a:rPr lang="ja-JP" altLang="en-US" sz="1600" dirty="0"/>
              <a:t>’</a:t>
            </a:r>
            <a:r>
              <a:rPr lang="en-US" sz="1600" dirty="0"/>
              <a:t>s Current Law </a:t>
            </a:r>
            <a:r>
              <a:rPr lang="en-US" sz="1600" b="1" dirty="0"/>
              <a:t>(KCL)</a:t>
            </a:r>
            <a:r>
              <a:rPr lang="en-US" sz="1600" dirty="0"/>
              <a:t>:</a:t>
            </a:r>
          </a:p>
          <a:p>
            <a:pPr lvl="1" eaLnBrk="1" hangingPunct="1"/>
            <a:r>
              <a:rPr lang="en-US" sz="1600" dirty="0"/>
              <a:t>The total current in a </a:t>
            </a:r>
            <a:r>
              <a:rPr lang="en-US" sz="1600" b="1" u="sng" dirty="0"/>
              <a:t>parallel</a:t>
            </a:r>
            <a:r>
              <a:rPr lang="en-US" sz="1600" dirty="0"/>
              <a:t> circuit equals the sum of the individual branch currents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60263" y="929899"/>
            <a:ext cx="26860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5pPr>
            <a:lvl6pPr marL="342892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kern="0" dirty="0" smtClean="0">
                <a:latin typeface="Arial" charset="0"/>
              </a:rPr>
              <a:t>Ohm</a:t>
            </a:r>
            <a:r>
              <a:rPr lang="ja-JP" altLang="en-US" sz="2800" kern="0" dirty="0" smtClean="0">
                <a:latin typeface="Arial" charset="0"/>
              </a:rPr>
              <a:t>’</a:t>
            </a:r>
            <a:r>
              <a:rPr lang="en-US" sz="2800" kern="0" dirty="0" smtClean="0">
                <a:latin typeface="Arial" charset="0"/>
              </a:rPr>
              <a:t>s Law</a:t>
            </a:r>
            <a:endParaRPr lang="en-US" sz="2800" kern="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4739" y="1484668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= IR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60263" y="4754202"/>
            <a:ext cx="5829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5pPr>
            <a:lvl6pPr marL="342892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>
                <a:latin typeface="Arial" charset="0"/>
              </a:rPr>
              <a:t>Electrical Power</a:t>
            </a:r>
            <a:endParaRPr lang="en-US" sz="2800" kern="0" dirty="0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5850" y="542171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= V 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3289" y="5405701"/>
            <a:ext cx="1389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= I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874199" y="534306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16571" y="541368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03288" y="304063"/>
            <a:ext cx="6122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Equations - Summary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4199" y="1183726"/>
            <a:ext cx="318665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 = electrical potential (volts)</a:t>
            </a:r>
          </a:p>
          <a:p>
            <a:r>
              <a:rPr lang="en-US" dirty="0" smtClean="0"/>
              <a:t>I  = current (amps)</a:t>
            </a:r>
          </a:p>
          <a:p>
            <a:r>
              <a:rPr lang="en-US" dirty="0" smtClean="0"/>
              <a:t>R = resistance (ohms)</a:t>
            </a:r>
          </a:p>
          <a:p>
            <a:r>
              <a:rPr lang="en-US" dirty="0" smtClean="0"/>
              <a:t>P = power (watts)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3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5"/>
          <p:cNvSpPr txBox="1">
            <a:spLocks noChangeArrowheads="1"/>
          </p:cNvSpPr>
          <p:nvPr/>
        </p:nvSpPr>
        <p:spPr bwMode="auto">
          <a:xfrm>
            <a:off x="1714500" y="1828801"/>
            <a:ext cx="2571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Total Resistance:</a:t>
            </a:r>
          </a:p>
        </p:txBody>
      </p:sp>
      <p:graphicFrame>
        <p:nvGraphicFramePr>
          <p:cNvPr id="365574" name="Object 2"/>
          <p:cNvGraphicFramePr>
            <a:graphicFrameLocks noChangeAspect="1"/>
          </p:cNvGraphicFramePr>
          <p:nvPr/>
        </p:nvGraphicFramePr>
        <p:xfrm>
          <a:off x="1781175" y="5143500"/>
          <a:ext cx="3925491" cy="825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7" name="Equation" r:id="rId4" imgW="2057400" imgH="431800" progId="">
                  <p:embed/>
                </p:oleObj>
              </mc:Choice>
              <mc:Fallback>
                <p:oleObj name="Equation" r:id="rId4" imgW="2057400" imgH="4318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5143500"/>
                        <a:ext cx="3925491" cy="825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314450"/>
            <a:ext cx="34861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828801" y="2171700"/>
          <a:ext cx="225623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8" name="Equation" r:id="rId7" imgW="1536700" imgH="622300" progId="">
                  <p:embed/>
                </p:oleObj>
              </mc:Choice>
              <mc:Fallback>
                <p:oleObj name="Equation" r:id="rId7" imgW="1536700" imgH="6223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2171700"/>
                        <a:ext cx="225623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Box 5"/>
          <p:cNvSpPr txBox="1">
            <a:spLocks noChangeArrowheads="1"/>
          </p:cNvSpPr>
          <p:nvPr/>
        </p:nvSpPr>
        <p:spPr bwMode="auto">
          <a:xfrm>
            <a:off x="1714500" y="4743451"/>
            <a:ext cx="4229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Voltage </a:t>
            </a:r>
            <a:r>
              <a:rPr lang="en-US" b="1" dirty="0"/>
              <a:t>Across</a:t>
            </a:r>
            <a:r>
              <a:rPr lang="en-US" dirty="0"/>
              <a:t> Each Component:</a:t>
            </a:r>
          </a:p>
        </p:txBody>
      </p:sp>
      <p:sp>
        <p:nvSpPr>
          <p:cNvPr id="48135" name="TextBox 5"/>
          <p:cNvSpPr txBox="1">
            <a:spLocks noChangeArrowheads="1"/>
          </p:cNvSpPr>
          <p:nvPr/>
        </p:nvSpPr>
        <p:spPr bwMode="auto">
          <a:xfrm>
            <a:off x="1485900" y="1428751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Solution</a:t>
            </a:r>
            <a:r>
              <a:rPr lang="en-US"/>
              <a:t>:</a:t>
            </a: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1143000" y="857251"/>
            <a:ext cx="5657850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000" dirty="0">
                <a:solidFill>
                  <a:srgbClr val="00386B"/>
                </a:solidFill>
                <a:latin typeface="+mj-lt"/>
                <a:ea typeface="+mn-ea"/>
              </a:rPr>
              <a:t>Example Parallel Circuits</a:t>
            </a: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1771651" y="3143250"/>
          <a:ext cx="346591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9" name="Equation" r:id="rId9" imgW="2362200" imgH="584200" progId="">
                  <p:embed/>
                </p:oleObj>
              </mc:Choice>
              <mc:Fallback>
                <p:oleObj name="Equation" r:id="rId9" imgW="2362200" imgH="5842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1" y="3143250"/>
                        <a:ext cx="346591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771650" y="4114800"/>
          <a:ext cx="33194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0" name="Equation" r:id="rId11" imgW="1562100" imgH="228600" progId="">
                  <p:embed/>
                </p:oleObj>
              </mc:Choice>
              <mc:Fallback>
                <p:oleObj name="Equation" r:id="rId11" imgW="1562100" imgH="2286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4114800"/>
                        <a:ext cx="33194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5574" name="Object 2"/>
          <p:cNvGraphicFramePr>
            <a:graphicFrameLocks noChangeAspect="1"/>
          </p:cNvGraphicFramePr>
          <p:nvPr/>
        </p:nvGraphicFramePr>
        <p:xfrm>
          <a:off x="1747837" y="2146699"/>
          <a:ext cx="2072879" cy="56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3" name="Equation" r:id="rId4" imgW="1587500" imgH="431800" progId="">
                  <p:embed/>
                </p:oleObj>
              </mc:Choice>
              <mc:Fallback>
                <p:oleObj name="Equation" r:id="rId4" imgW="1587500" imgH="4318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7" y="2146699"/>
                        <a:ext cx="2072879" cy="564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229350" y="4057652"/>
            <a:ext cx="1257300" cy="1133477"/>
            <a:chOff x="1676400" y="1752600"/>
            <a:chExt cx="1143000" cy="977901"/>
          </a:xfrm>
        </p:grpSpPr>
        <p:sp>
          <p:nvSpPr>
            <p:cNvPr id="49165" name="Text Box 17"/>
            <p:cNvSpPr txBox="1">
              <a:spLocks noChangeArrowheads="1"/>
            </p:cNvSpPr>
            <p:nvPr/>
          </p:nvSpPr>
          <p:spPr bwMode="auto">
            <a:xfrm>
              <a:off x="2098176" y="1935707"/>
              <a:ext cx="261144" cy="238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V</a:t>
              </a:r>
            </a:p>
          </p:txBody>
        </p:sp>
        <p:sp>
          <p:nvSpPr>
            <p:cNvPr id="49166" name="Text Box 18"/>
            <p:cNvSpPr txBox="1">
              <a:spLocks noChangeArrowheads="1"/>
            </p:cNvSpPr>
            <p:nvPr/>
          </p:nvSpPr>
          <p:spPr bwMode="auto">
            <a:xfrm>
              <a:off x="1941630" y="2339960"/>
              <a:ext cx="207225" cy="238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I</a:t>
              </a:r>
            </a:p>
          </p:txBody>
        </p:sp>
        <p:sp>
          <p:nvSpPr>
            <p:cNvPr id="49167" name="Text Box 19"/>
            <p:cNvSpPr txBox="1">
              <a:spLocks noChangeArrowheads="1"/>
            </p:cNvSpPr>
            <p:nvPr/>
          </p:nvSpPr>
          <p:spPr bwMode="auto">
            <a:xfrm>
              <a:off x="2314673" y="2339960"/>
              <a:ext cx="268431" cy="238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/>
                <a:t>R</a:t>
              </a:r>
            </a:p>
          </p:txBody>
        </p:sp>
        <p:sp>
          <p:nvSpPr>
            <p:cNvPr id="29" name="Isosceles Triangle 28"/>
            <p:cNvSpPr/>
            <p:nvPr/>
          </p:nvSpPr>
          <p:spPr bwMode="auto">
            <a:xfrm>
              <a:off x="1676400" y="1752600"/>
              <a:ext cx="1143000" cy="977900"/>
            </a:xfrm>
            <a:prstGeom prst="triangle">
              <a:avLst/>
            </a:prstGeom>
            <a:noFill/>
            <a:ln w="28575">
              <a:solidFill>
                <a:srgbClr val="FF0000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525" b="1" dirty="0"/>
            </a:p>
          </p:txBody>
        </p:sp>
        <p:cxnSp>
          <p:nvCxnSpPr>
            <p:cNvPr id="30" name="Straight Connector 29"/>
            <p:cNvCxnSpPr>
              <a:stCxn id="29" idx="1"/>
              <a:endCxn id="29" idx="5"/>
            </p:cNvCxnSpPr>
            <p:nvPr/>
          </p:nvCxnSpPr>
          <p:spPr bwMode="auto">
            <a:xfrm rot="10800000" flipH="1">
              <a:off x="1962150" y="2241550"/>
              <a:ext cx="57150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5400000" flipH="1" flipV="1">
              <a:off x="1995849" y="2479531"/>
              <a:ext cx="488950" cy="12989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1371600" y="1771651"/>
            <a:ext cx="388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Current </a:t>
            </a:r>
            <a:r>
              <a:rPr lang="en-US" b="1"/>
              <a:t>Through</a:t>
            </a:r>
            <a:r>
              <a:rPr lang="en-US"/>
              <a:t> Each Component</a:t>
            </a:r>
            <a:r>
              <a:rPr lang="en-US" sz="1500"/>
              <a:t>:</a:t>
            </a:r>
            <a:endParaRPr lang="en-US"/>
          </a:p>
        </p:txBody>
      </p:sp>
      <p:pic>
        <p:nvPicPr>
          <p:cNvPr id="49157" name="Picture 4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504" y="1771650"/>
            <a:ext cx="283249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422" y="4737499"/>
            <a:ext cx="819150" cy="664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9" name="TextBox 5"/>
          <p:cNvSpPr txBox="1">
            <a:spLocks noChangeArrowheads="1"/>
          </p:cNvSpPr>
          <p:nvPr/>
        </p:nvSpPr>
        <p:spPr bwMode="auto">
          <a:xfrm>
            <a:off x="1371600" y="1428751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Solution</a:t>
            </a:r>
            <a:r>
              <a:rPr lang="en-US"/>
              <a:t>:</a:t>
            </a:r>
          </a:p>
        </p:txBody>
      </p:sp>
      <p:sp>
        <p:nvSpPr>
          <p:cNvPr id="19" name="Rectangle 5"/>
          <p:cNvSpPr txBox="1">
            <a:spLocks noChangeArrowheads="1"/>
          </p:cNvSpPr>
          <p:nvPr/>
        </p:nvSpPr>
        <p:spPr bwMode="auto">
          <a:xfrm>
            <a:off x="1143000" y="857251"/>
            <a:ext cx="5657850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000" dirty="0">
                <a:solidFill>
                  <a:srgbClr val="00386B"/>
                </a:solidFill>
                <a:latin typeface="+mj-lt"/>
                <a:ea typeface="+mn-ea"/>
              </a:rPr>
              <a:t>Example Parallel Circuits</a:t>
            </a:r>
          </a:p>
        </p:txBody>
      </p:sp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1664494" y="2833688"/>
          <a:ext cx="3534966" cy="563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4" name="Equation" r:id="rId8" imgW="2705100" imgH="431800" progId="">
                  <p:embed/>
                </p:oleObj>
              </mc:Choice>
              <mc:Fallback>
                <p:oleObj name="Equation" r:id="rId8" imgW="2705100" imgH="4318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494" y="2833688"/>
                        <a:ext cx="3534966" cy="563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1503761" y="3575449"/>
          <a:ext cx="3731419" cy="56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5" name="Equation" r:id="rId10" imgW="2857500" imgH="431800" progId="">
                  <p:embed/>
                </p:oleObj>
              </mc:Choice>
              <mc:Fallback>
                <p:oleObj name="Equation" r:id="rId10" imgW="2857500" imgH="4318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761" y="3575449"/>
                        <a:ext cx="3731419" cy="564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1457325" y="4313636"/>
          <a:ext cx="3667125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6" name="Equation" r:id="rId12" imgW="2781300" imgH="431800" progId="">
                  <p:embed/>
                </p:oleObj>
              </mc:Choice>
              <mc:Fallback>
                <p:oleObj name="Equation" r:id="rId12" imgW="2781300" imgH="4318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4313636"/>
                        <a:ext cx="3667125" cy="569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1388270" y="5086350"/>
          <a:ext cx="415171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7" name="Equation" r:id="rId14" imgW="3136900" imgH="431800" progId="">
                  <p:embed/>
                </p:oleObj>
              </mc:Choice>
              <mc:Fallback>
                <p:oleObj name="Equation" r:id="rId14" imgW="3136900" imgH="4318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270" y="5086350"/>
                        <a:ext cx="415171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5"/>
          <p:cNvSpPr txBox="1">
            <a:spLocks noChangeArrowheads="1"/>
          </p:cNvSpPr>
          <p:nvPr/>
        </p:nvSpPr>
        <p:spPr bwMode="auto">
          <a:xfrm>
            <a:off x="1600200" y="1771651"/>
            <a:ext cx="3543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Verify Kirchhoff</a:t>
            </a:r>
            <a:r>
              <a:rPr lang="ja-JP" altLang="en-US"/>
              <a:t>’</a:t>
            </a:r>
            <a:r>
              <a:rPr lang="en-US"/>
              <a:t>s Current Law:</a:t>
            </a:r>
          </a:p>
        </p:txBody>
      </p:sp>
      <p:graphicFrame>
        <p:nvGraphicFramePr>
          <p:cNvPr id="365574" name="Object 2"/>
          <p:cNvGraphicFramePr>
            <a:graphicFrameLocks noChangeAspect="1"/>
          </p:cNvGraphicFramePr>
          <p:nvPr/>
        </p:nvGraphicFramePr>
        <p:xfrm>
          <a:off x="1844280" y="2228851"/>
          <a:ext cx="2830115" cy="67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Equation" r:id="rId4" imgW="952087" imgH="228501" progId="">
                  <p:embed/>
                </p:oleObj>
              </mc:Choice>
              <mc:Fallback>
                <p:oleObj name="Equation" r:id="rId4" imgW="952087" imgH="228501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280" y="2228851"/>
                        <a:ext cx="2830115" cy="678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1485900" y="1428751"/>
            <a:ext cx="1485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/>
              <a:t>Solution</a:t>
            </a:r>
            <a:r>
              <a:rPr lang="en-US"/>
              <a:t>:</a:t>
            </a: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1143000" y="857251"/>
            <a:ext cx="5657850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000" dirty="0">
                <a:solidFill>
                  <a:srgbClr val="00386B"/>
                </a:solidFill>
                <a:latin typeface="+mj-lt"/>
                <a:ea typeface="+mn-ea"/>
              </a:rPr>
              <a:t>Example Parallel Circuits</a:t>
            </a:r>
          </a:p>
        </p:txBody>
      </p:sp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1200150" y="3086100"/>
          <a:ext cx="6800850" cy="467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Equation" r:id="rId6" imgW="3136900" imgH="215900" progId="">
                  <p:embed/>
                </p:oleObj>
              </mc:Choice>
              <mc:Fallback>
                <p:oleObj name="Equation" r:id="rId6" imgW="3136900" imgH="2159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3086100"/>
                        <a:ext cx="6800850" cy="467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842508"/>
              </p:ext>
            </p:extLst>
          </p:nvPr>
        </p:nvGraphicFramePr>
        <p:xfrm>
          <a:off x="1143000" y="3829051"/>
          <a:ext cx="6172200" cy="498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3" name="Equation" r:id="rId8" imgW="2819400" imgH="215900" progId="">
                  <p:embed/>
                </p:oleObj>
              </mc:Choice>
              <mc:Fallback>
                <p:oleObj name="Equation" r:id="rId8" imgW="2819400" imgH="2159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29051"/>
                        <a:ext cx="6172200" cy="498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50319" y="619719"/>
            <a:ext cx="4383881" cy="606029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Combination Circuits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314451" y="1428750"/>
            <a:ext cx="6222206" cy="1314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</a:rPr>
              <a:t>	Contain both series and parallel arrangements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10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100">
                <a:latin typeface="Arial" charset="0"/>
              </a:rPr>
              <a:t>	What would happen if you removed light 1? Light 2? Light 3?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100">
              <a:latin typeface="Arial" charset="0"/>
            </a:endParaRPr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>
            <a:off x="3217071" y="4233865"/>
            <a:ext cx="2564606" cy="1631156"/>
            <a:chOff x="1015" y="2549"/>
            <a:chExt cx="2154" cy="1370"/>
          </a:xfrm>
        </p:grpSpPr>
        <p:sp>
          <p:nvSpPr>
            <p:cNvPr id="51212" name="Freeform 5"/>
            <p:cNvSpPr>
              <a:spLocks/>
            </p:cNvSpPr>
            <p:nvPr/>
          </p:nvSpPr>
          <p:spPr bwMode="auto">
            <a:xfrm>
              <a:off x="1015" y="2549"/>
              <a:ext cx="2154" cy="1370"/>
            </a:xfrm>
            <a:custGeom>
              <a:avLst/>
              <a:gdLst>
                <a:gd name="T0" fmla="*/ 0 w 2154"/>
                <a:gd name="T1" fmla="*/ 223 h 1370"/>
                <a:gd name="T2" fmla="*/ 34 w 2154"/>
                <a:gd name="T3" fmla="*/ 160 h 1370"/>
                <a:gd name="T4" fmla="*/ 80 w 2154"/>
                <a:gd name="T5" fmla="*/ 149 h 1370"/>
                <a:gd name="T6" fmla="*/ 148 w 2154"/>
                <a:gd name="T7" fmla="*/ 126 h 1370"/>
                <a:gd name="T8" fmla="*/ 217 w 2154"/>
                <a:gd name="T9" fmla="*/ 103 h 1370"/>
                <a:gd name="T10" fmla="*/ 388 w 2154"/>
                <a:gd name="T11" fmla="*/ 69 h 1370"/>
                <a:gd name="T12" fmla="*/ 690 w 2154"/>
                <a:gd name="T13" fmla="*/ 0 h 1370"/>
                <a:gd name="T14" fmla="*/ 1443 w 2154"/>
                <a:gd name="T15" fmla="*/ 17 h 1370"/>
                <a:gd name="T16" fmla="*/ 1688 w 2154"/>
                <a:gd name="T17" fmla="*/ 57 h 1370"/>
                <a:gd name="T18" fmla="*/ 1814 w 2154"/>
                <a:gd name="T19" fmla="*/ 103 h 1370"/>
                <a:gd name="T20" fmla="*/ 1859 w 2154"/>
                <a:gd name="T21" fmla="*/ 126 h 1370"/>
                <a:gd name="T22" fmla="*/ 1882 w 2154"/>
                <a:gd name="T23" fmla="*/ 137 h 1370"/>
                <a:gd name="T24" fmla="*/ 1945 w 2154"/>
                <a:gd name="T25" fmla="*/ 183 h 1370"/>
                <a:gd name="T26" fmla="*/ 1985 w 2154"/>
                <a:gd name="T27" fmla="*/ 257 h 1370"/>
                <a:gd name="T28" fmla="*/ 2065 w 2154"/>
                <a:gd name="T29" fmla="*/ 382 h 1370"/>
                <a:gd name="T30" fmla="*/ 2087 w 2154"/>
                <a:gd name="T31" fmla="*/ 451 h 1370"/>
                <a:gd name="T32" fmla="*/ 2099 w 2154"/>
                <a:gd name="T33" fmla="*/ 485 h 1370"/>
                <a:gd name="T34" fmla="*/ 2105 w 2154"/>
                <a:gd name="T35" fmla="*/ 502 h 1370"/>
                <a:gd name="T36" fmla="*/ 2122 w 2154"/>
                <a:gd name="T37" fmla="*/ 690 h 1370"/>
                <a:gd name="T38" fmla="*/ 2139 w 2154"/>
                <a:gd name="T39" fmla="*/ 747 h 1370"/>
                <a:gd name="T40" fmla="*/ 2139 w 2154"/>
                <a:gd name="T41" fmla="*/ 941 h 1370"/>
                <a:gd name="T42" fmla="*/ 2082 w 2154"/>
                <a:gd name="T43" fmla="*/ 1186 h 1370"/>
                <a:gd name="T44" fmla="*/ 2008 w 2154"/>
                <a:gd name="T45" fmla="*/ 1232 h 1370"/>
                <a:gd name="T46" fmla="*/ 1951 w 2154"/>
                <a:gd name="T47" fmla="*/ 1266 h 1370"/>
                <a:gd name="T48" fmla="*/ 1814 w 2154"/>
                <a:gd name="T49" fmla="*/ 1323 h 1370"/>
                <a:gd name="T50" fmla="*/ 1369 w 2154"/>
                <a:gd name="T51" fmla="*/ 1358 h 1370"/>
                <a:gd name="T52" fmla="*/ 730 w 2154"/>
                <a:gd name="T53" fmla="*/ 1340 h 1370"/>
                <a:gd name="T54" fmla="*/ 371 w 2154"/>
                <a:gd name="T55" fmla="*/ 1346 h 1370"/>
                <a:gd name="T56" fmla="*/ 74 w 2154"/>
                <a:gd name="T57" fmla="*/ 1318 h 1370"/>
                <a:gd name="T58" fmla="*/ 34 w 2154"/>
                <a:gd name="T59" fmla="*/ 1283 h 1370"/>
                <a:gd name="T60" fmla="*/ 12 w 2154"/>
                <a:gd name="T61" fmla="*/ 1209 h 137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154"/>
                <a:gd name="T94" fmla="*/ 0 h 1370"/>
                <a:gd name="T95" fmla="*/ 2154 w 2154"/>
                <a:gd name="T96" fmla="*/ 1370 h 137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154" h="1370">
                  <a:moveTo>
                    <a:pt x="0" y="223"/>
                  </a:moveTo>
                  <a:cubicBezTo>
                    <a:pt x="3" y="214"/>
                    <a:pt x="27" y="165"/>
                    <a:pt x="34" y="160"/>
                  </a:cubicBezTo>
                  <a:cubicBezTo>
                    <a:pt x="37" y="158"/>
                    <a:pt x="77" y="150"/>
                    <a:pt x="80" y="149"/>
                  </a:cubicBezTo>
                  <a:cubicBezTo>
                    <a:pt x="111" y="127"/>
                    <a:pt x="90" y="138"/>
                    <a:pt x="148" y="126"/>
                  </a:cubicBezTo>
                  <a:cubicBezTo>
                    <a:pt x="171" y="121"/>
                    <a:pt x="194" y="109"/>
                    <a:pt x="217" y="103"/>
                  </a:cubicBezTo>
                  <a:cubicBezTo>
                    <a:pt x="273" y="89"/>
                    <a:pt x="331" y="76"/>
                    <a:pt x="388" y="69"/>
                  </a:cubicBezTo>
                  <a:cubicBezTo>
                    <a:pt x="488" y="43"/>
                    <a:pt x="587" y="12"/>
                    <a:pt x="690" y="0"/>
                  </a:cubicBezTo>
                  <a:cubicBezTo>
                    <a:pt x="943" y="3"/>
                    <a:pt x="1191" y="4"/>
                    <a:pt x="1443" y="17"/>
                  </a:cubicBezTo>
                  <a:cubicBezTo>
                    <a:pt x="1521" y="37"/>
                    <a:pt x="1608" y="45"/>
                    <a:pt x="1688" y="57"/>
                  </a:cubicBezTo>
                  <a:cubicBezTo>
                    <a:pt x="1736" y="74"/>
                    <a:pt x="1770" y="78"/>
                    <a:pt x="1814" y="103"/>
                  </a:cubicBezTo>
                  <a:cubicBezTo>
                    <a:pt x="1829" y="111"/>
                    <a:pt x="1844" y="118"/>
                    <a:pt x="1859" y="126"/>
                  </a:cubicBezTo>
                  <a:cubicBezTo>
                    <a:pt x="1867" y="130"/>
                    <a:pt x="1882" y="137"/>
                    <a:pt x="1882" y="137"/>
                  </a:cubicBezTo>
                  <a:cubicBezTo>
                    <a:pt x="1902" y="157"/>
                    <a:pt x="1925" y="163"/>
                    <a:pt x="1945" y="183"/>
                  </a:cubicBezTo>
                  <a:cubicBezTo>
                    <a:pt x="1952" y="210"/>
                    <a:pt x="1965" y="237"/>
                    <a:pt x="1985" y="257"/>
                  </a:cubicBezTo>
                  <a:cubicBezTo>
                    <a:pt x="1998" y="301"/>
                    <a:pt x="2030" y="350"/>
                    <a:pt x="2065" y="382"/>
                  </a:cubicBezTo>
                  <a:cubicBezTo>
                    <a:pt x="2072" y="405"/>
                    <a:pt x="2079" y="428"/>
                    <a:pt x="2087" y="451"/>
                  </a:cubicBezTo>
                  <a:cubicBezTo>
                    <a:pt x="2091" y="462"/>
                    <a:pt x="2095" y="474"/>
                    <a:pt x="2099" y="485"/>
                  </a:cubicBezTo>
                  <a:cubicBezTo>
                    <a:pt x="2101" y="491"/>
                    <a:pt x="2105" y="502"/>
                    <a:pt x="2105" y="502"/>
                  </a:cubicBezTo>
                  <a:cubicBezTo>
                    <a:pt x="2111" y="650"/>
                    <a:pt x="2101" y="591"/>
                    <a:pt x="2122" y="690"/>
                  </a:cubicBezTo>
                  <a:cubicBezTo>
                    <a:pt x="2126" y="709"/>
                    <a:pt x="2139" y="747"/>
                    <a:pt x="2139" y="747"/>
                  </a:cubicBezTo>
                  <a:cubicBezTo>
                    <a:pt x="2151" y="814"/>
                    <a:pt x="2154" y="871"/>
                    <a:pt x="2139" y="941"/>
                  </a:cubicBezTo>
                  <a:cubicBezTo>
                    <a:pt x="2130" y="1023"/>
                    <a:pt x="2130" y="1116"/>
                    <a:pt x="2082" y="1186"/>
                  </a:cubicBezTo>
                  <a:cubicBezTo>
                    <a:pt x="2068" y="1206"/>
                    <a:pt x="2028" y="1219"/>
                    <a:pt x="2008" y="1232"/>
                  </a:cubicBezTo>
                  <a:cubicBezTo>
                    <a:pt x="1983" y="1248"/>
                    <a:pt x="1983" y="1257"/>
                    <a:pt x="1951" y="1266"/>
                  </a:cubicBezTo>
                  <a:cubicBezTo>
                    <a:pt x="1911" y="1293"/>
                    <a:pt x="1862" y="1316"/>
                    <a:pt x="1814" y="1323"/>
                  </a:cubicBezTo>
                  <a:cubicBezTo>
                    <a:pt x="1682" y="1370"/>
                    <a:pt x="1491" y="1355"/>
                    <a:pt x="1369" y="1358"/>
                  </a:cubicBezTo>
                  <a:cubicBezTo>
                    <a:pt x="1135" y="1355"/>
                    <a:pt x="950" y="1350"/>
                    <a:pt x="730" y="1340"/>
                  </a:cubicBezTo>
                  <a:cubicBezTo>
                    <a:pt x="610" y="1342"/>
                    <a:pt x="491" y="1346"/>
                    <a:pt x="371" y="1346"/>
                  </a:cubicBezTo>
                  <a:cubicBezTo>
                    <a:pt x="254" y="1346"/>
                    <a:pt x="169" y="1364"/>
                    <a:pt x="74" y="1318"/>
                  </a:cubicBezTo>
                  <a:cubicBezTo>
                    <a:pt x="58" y="1301"/>
                    <a:pt x="48" y="1304"/>
                    <a:pt x="34" y="1283"/>
                  </a:cubicBezTo>
                  <a:cubicBezTo>
                    <a:pt x="27" y="1260"/>
                    <a:pt x="12" y="1234"/>
                    <a:pt x="12" y="1209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Freeform 6"/>
            <p:cNvSpPr>
              <a:spLocks/>
            </p:cNvSpPr>
            <p:nvPr/>
          </p:nvSpPr>
          <p:spPr bwMode="auto">
            <a:xfrm>
              <a:off x="1905" y="2561"/>
              <a:ext cx="80" cy="1334"/>
            </a:xfrm>
            <a:custGeom>
              <a:avLst/>
              <a:gdLst>
                <a:gd name="T0" fmla="*/ 0 w 80"/>
                <a:gd name="T1" fmla="*/ 0 h 1334"/>
                <a:gd name="T2" fmla="*/ 51 w 80"/>
                <a:gd name="T3" fmla="*/ 165 h 1334"/>
                <a:gd name="T4" fmla="*/ 57 w 80"/>
                <a:gd name="T5" fmla="*/ 199 h 1334"/>
                <a:gd name="T6" fmla="*/ 68 w 80"/>
                <a:gd name="T7" fmla="*/ 251 h 1334"/>
                <a:gd name="T8" fmla="*/ 57 w 80"/>
                <a:gd name="T9" fmla="*/ 559 h 1334"/>
                <a:gd name="T10" fmla="*/ 63 w 80"/>
                <a:gd name="T11" fmla="*/ 889 h 1334"/>
                <a:gd name="T12" fmla="*/ 68 w 80"/>
                <a:gd name="T13" fmla="*/ 963 h 1334"/>
                <a:gd name="T14" fmla="*/ 80 w 80"/>
                <a:gd name="T15" fmla="*/ 1043 h 1334"/>
                <a:gd name="T16" fmla="*/ 40 w 80"/>
                <a:gd name="T17" fmla="*/ 1260 h 1334"/>
                <a:gd name="T18" fmla="*/ 23 w 80"/>
                <a:gd name="T19" fmla="*/ 1317 h 1334"/>
                <a:gd name="T20" fmla="*/ 17 w 80"/>
                <a:gd name="T21" fmla="*/ 1334 h 13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0"/>
                <a:gd name="T34" fmla="*/ 0 h 1334"/>
                <a:gd name="T35" fmla="*/ 80 w 80"/>
                <a:gd name="T36" fmla="*/ 1334 h 13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0" h="1334">
                  <a:moveTo>
                    <a:pt x="0" y="0"/>
                  </a:moveTo>
                  <a:cubicBezTo>
                    <a:pt x="32" y="49"/>
                    <a:pt x="39" y="108"/>
                    <a:pt x="51" y="165"/>
                  </a:cubicBezTo>
                  <a:cubicBezTo>
                    <a:pt x="53" y="176"/>
                    <a:pt x="55" y="188"/>
                    <a:pt x="57" y="199"/>
                  </a:cubicBezTo>
                  <a:cubicBezTo>
                    <a:pt x="60" y="216"/>
                    <a:pt x="68" y="251"/>
                    <a:pt x="68" y="251"/>
                  </a:cubicBezTo>
                  <a:cubicBezTo>
                    <a:pt x="78" y="355"/>
                    <a:pt x="72" y="457"/>
                    <a:pt x="57" y="559"/>
                  </a:cubicBezTo>
                  <a:cubicBezTo>
                    <a:pt x="59" y="669"/>
                    <a:pt x="60" y="779"/>
                    <a:pt x="63" y="889"/>
                  </a:cubicBezTo>
                  <a:cubicBezTo>
                    <a:pt x="64" y="914"/>
                    <a:pt x="65" y="938"/>
                    <a:pt x="68" y="963"/>
                  </a:cubicBezTo>
                  <a:cubicBezTo>
                    <a:pt x="71" y="990"/>
                    <a:pt x="80" y="1043"/>
                    <a:pt x="80" y="1043"/>
                  </a:cubicBezTo>
                  <a:cubicBezTo>
                    <a:pt x="74" y="1120"/>
                    <a:pt x="56" y="1185"/>
                    <a:pt x="40" y="1260"/>
                  </a:cubicBezTo>
                  <a:cubicBezTo>
                    <a:pt x="36" y="1279"/>
                    <a:pt x="28" y="1298"/>
                    <a:pt x="23" y="1317"/>
                  </a:cubicBezTo>
                  <a:cubicBezTo>
                    <a:pt x="21" y="1323"/>
                    <a:pt x="17" y="1334"/>
                    <a:pt x="17" y="1334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205" name="Picture 7" descr="j043478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4" r="33160" b="520"/>
          <a:stretch>
            <a:fillRect/>
          </a:stretch>
        </p:blipFill>
        <p:spPr bwMode="auto">
          <a:xfrm>
            <a:off x="2919414" y="4444606"/>
            <a:ext cx="597694" cy="136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6" name="Picture 8" descr="bulb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718" y="3369471"/>
            <a:ext cx="935831" cy="97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Picture 9" descr="bulb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475" y="4638677"/>
            <a:ext cx="97393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8" name="Picture 10" descr="bulb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681" y="4639868"/>
            <a:ext cx="973931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3761185" y="3668316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1</a:t>
            </a:r>
          </a:p>
        </p:txBody>
      </p:sp>
      <p:sp>
        <p:nvSpPr>
          <p:cNvPr id="51210" name="Rectangle 12"/>
          <p:cNvSpPr>
            <a:spLocks noChangeArrowheads="1"/>
          </p:cNvSpPr>
          <p:nvPr/>
        </p:nvSpPr>
        <p:spPr bwMode="auto">
          <a:xfrm>
            <a:off x="4664869" y="4883944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2</a:t>
            </a:r>
          </a:p>
        </p:txBody>
      </p:sp>
      <p:sp>
        <p:nvSpPr>
          <p:cNvPr id="51211" name="Rectangle 13"/>
          <p:cNvSpPr>
            <a:spLocks noChangeArrowheads="1"/>
          </p:cNvSpPr>
          <p:nvPr/>
        </p:nvSpPr>
        <p:spPr bwMode="auto">
          <a:xfrm>
            <a:off x="6072188" y="4889897"/>
            <a:ext cx="3129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>
          <a:xfrm>
            <a:off x="2687931" y="821704"/>
            <a:ext cx="3253788" cy="62865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Electrical Power</a:t>
            </a:r>
          </a:p>
        </p:txBody>
      </p:sp>
      <p:sp>
        <p:nvSpPr>
          <p:cNvPr id="52228" name="TextBox 5"/>
          <p:cNvSpPr txBox="1">
            <a:spLocks noChangeArrowheads="1"/>
          </p:cNvSpPr>
          <p:nvPr/>
        </p:nvSpPr>
        <p:spPr bwMode="auto">
          <a:xfrm>
            <a:off x="1600200" y="1714500"/>
            <a:ext cx="5429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/>
              <a:t>Electrical power is directly related to the amount of current and voltage  within a system.</a:t>
            </a:r>
          </a:p>
        </p:txBody>
      </p:sp>
      <p:sp>
        <p:nvSpPr>
          <p:cNvPr id="52229" name="TextBox 6"/>
          <p:cNvSpPr txBox="1">
            <a:spLocks noChangeArrowheads="1"/>
          </p:cNvSpPr>
          <p:nvPr/>
        </p:nvSpPr>
        <p:spPr bwMode="auto">
          <a:xfrm>
            <a:off x="2057400" y="4753739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/>
              <a:t>Power is measured in </a:t>
            </a:r>
            <a:r>
              <a:rPr lang="en-US" sz="2400" dirty="0">
                <a:solidFill>
                  <a:srgbClr val="FF0000"/>
                </a:solidFill>
              </a:rPr>
              <a:t>watts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319497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= V 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78781" y="3904818"/>
            <a:ext cx="1389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= I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38411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32424" y="3888818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60263" y="2176699"/>
            <a:ext cx="6172200" cy="536972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Kirchhoff</a:t>
            </a:r>
            <a:r>
              <a:rPr lang="ja-JP" altLang="en-US" sz="2800" dirty="0">
                <a:latin typeface="Arial" charset="0"/>
              </a:rPr>
              <a:t>’</a:t>
            </a:r>
            <a:r>
              <a:rPr lang="en-US" sz="2800" dirty="0">
                <a:latin typeface="Arial" charset="0"/>
              </a:rPr>
              <a:t>s Laws</a:t>
            </a:r>
          </a:p>
        </p:txBody>
      </p:sp>
      <p:sp>
        <p:nvSpPr>
          <p:cNvPr id="37891" name="TextBox 18"/>
          <p:cNvSpPr txBox="1">
            <a:spLocks noChangeArrowheads="1"/>
          </p:cNvSpPr>
          <p:nvPr/>
        </p:nvSpPr>
        <p:spPr bwMode="auto">
          <a:xfrm>
            <a:off x="1401892" y="2784291"/>
            <a:ext cx="65722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600" dirty="0"/>
              <a:t>Kirchhoff</a:t>
            </a:r>
            <a:r>
              <a:rPr lang="ja-JP" altLang="en-US" sz="1600" dirty="0"/>
              <a:t>’</a:t>
            </a:r>
            <a:r>
              <a:rPr lang="en-US" sz="1600" dirty="0"/>
              <a:t>s Voltage Law </a:t>
            </a:r>
            <a:r>
              <a:rPr lang="en-US" sz="1600" b="1" dirty="0"/>
              <a:t>(KVL)</a:t>
            </a:r>
            <a:r>
              <a:rPr lang="en-US" sz="1600" dirty="0"/>
              <a:t>:</a:t>
            </a:r>
          </a:p>
          <a:p>
            <a:pPr lvl="1" eaLnBrk="1" hangingPunct="1"/>
            <a:r>
              <a:rPr lang="en-US" sz="1600" dirty="0"/>
              <a:t>The sum of all voltage drops in a </a:t>
            </a:r>
            <a:r>
              <a:rPr lang="en-US" sz="1600" b="1" u="sng" dirty="0"/>
              <a:t>series</a:t>
            </a:r>
            <a:r>
              <a:rPr lang="en-US" sz="1600" dirty="0"/>
              <a:t> circuit equals the total applied voltage</a:t>
            </a:r>
          </a:p>
          <a:p>
            <a:pPr eaLnBrk="1" hangingPunct="1"/>
            <a:endParaRPr lang="en-US" sz="1600" dirty="0"/>
          </a:p>
        </p:txBody>
      </p:sp>
      <p:sp>
        <p:nvSpPr>
          <p:cNvPr id="37892" name="TextBox 18"/>
          <p:cNvSpPr txBox="1">
            <a:spLocks noChangeArrowheads="1"/>
          </p:cNvSpPr>
          <p:nvPr/>
        </p:nvSpPr>
        <p:spPr bwMode="auto">
          <a:xfrm>
            <a:off x="1416717" y="3716766"/>
            <a:ext cx="64579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600" dirty="0"/>
              <a:t>Kirchhoff</a:t>
            </a:r>
            <a:r>
              <a:rPr lang="ja-JP" altLang="en-US" sz="1600" dirty="0"/>
              <a:t>’</a:t>
            </a:r>
            <a:r>
              <a:rPr lang="en-US" sz="1600" dirty="0"/>
              <a:t>s Current Law </a:t>
            </a:r>
            <a:r>
              <a:rPr lang="en-US" sz="1600" b="1" dirty="0"/>
              <a:t>(KCL)</a:t>
            </a:r>
            <a:r>
              <a:rPr lang="en-US" sz="1600" dirty="0"/>
              <a:t>:</a:t>
            </a:r>
          </a:p>
          <a:p>
            <a:pPr lvl="1" eaLnBrk="1" hangingPunct="1"/>
            <a:r>
              <a:rPr lang="en-US" sz="1600" dirty="0"/>
              <a:t>The total current in a </a:t>
            </a:r>
            <a:r>
              <a:rPr lang="en-US" sz="1600" b="1" u="sng" dirty="0"/>
              <a:t>parallel</a:t>
            </a:r>
            <a:r>
              <a:rPr lang="en-US" sz="1600" dirty="0"/>
              <a:t> circuit equals the sum of the individual branch currents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60263" y="929899"/>
            <a:ext cx="26860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5pPr>
            <a:lvl6pPr marL="342892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kern="0" dirty="0" smtClean="0">
                <a:latin typeface="Arial" charset="0"/>
              </a:rPr>
              <a:t>Ohm</a:t>
            </a:r>
            <a:r>
              <a:rPr lang="ja-JP" altLang="en-US" sz="2800" kern="0" dirty="0" smtClean="0">
                <a:latin typeface="Arial" charset="0"/>
              </a:rPr>
              <a:t>’</a:t>
            </a:r>
            <a:r>
              <a:rPr lang="en-US" sz="2800" kern="0" dirty="0" smtClean="0">
                <a:latin typeface="Arial" charset="0"/>
              </a:rPr>
              <a:t>s Law</a:t>
            </a:r>
            <a:endParaRPr lang="en-US" sz="2800" kern="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4739" y="1484668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 = IR</a:t>
            </a:r>
            <a:endParaRPr lang="en-US" sz="32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60263" y="4754202"/>
            <a:ext cx="58293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386B"/>
                </a:solidFill>
                <a:latin typeface="Arial" charset="0"/>
                <a:ea typeface="ＭＳ Ｐゴシック" charset="0"/>
              </a:defRPr>
            </a:lvl5pPr>
            <a:lvl6pPr marL="342892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kern="0" dirty="0" smtClean="0">
                <a:latin typeface="Arial" charset="0"/>
              </a:rPr>
              <a:t>Electrical Power</a:t>
            </a:r>
            <a:endParaRPr lang="en-US" sz="2800" kern="0" dirty="0"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5850" y="542171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= V 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3289" y="5405701"/>
            <a:ext cx="1389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 = I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874199" y="534306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16571" y="541368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03288" y="304063"/>
            <a:ext cx="6122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Equations - Summary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4199" y="1183726"/>
            <a:ext cx="318665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 = electrical potential (volts)</a:t>
            </a:r>
          </a:p>
          <a:p>
            <a:r>
              <a:rPr lang="en-US" dirty="0" smtClean="0"/>
              <a:t>I  = current (amps)</a:t>
            </a:r>
          </a:p>
          <a:p>
            <a:r>
              <a:rPr lang="en-US" dirty="0" smtClean="0"/>
              <a:t>R = resistance (ohms)</a:t>
            </a:r>
          </a:p>
          <a:p>
            <a:r>
              <a:rPr lang="en-US" dirty="0" smtClean="0"/>
              <a:t>P = power (watts)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7602142" y="3705225"/>
            <a:ext cx="235744" cy="22955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3486151" y="421150"/>
            <a:ext cx="171450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Current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486151" y="1314450"/>
            <a:ext cx="38254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The </a:t>
            </a:r>
            <a:r>
              <a:rPr lang="en-US" sz="2400" i="1">
                <a:solidFill>
                  <a:srgbClr val="C00000"/>
                </a:solidFill>
              </a:rPr>
              <a:t>flow</a:t>
            </a:r>
            <a:r>
              <a:rPr lang="en-US" sz="2400"/>
              <a:t> of electric charge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371850" y="3600451"/>
            <a:ext cx="4000500" cy="232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100"/>
              <a:t>When the faucet (switch) is off, is there any flow (current)?  </a:t>
            </a:r>
          </a:p>
          <a:p>
            <a:pPr eaLnBrk="1" hangingPunct="1">
              <a:spcBef>
                <a:spcPct val="30000"/>
              </a:spcBef>
            </a:pPr>
            <a:r>
              <a:rPr lang="en-US" sz="2100" b="1">
                <a:solidFill>
                  <a:srgbClr val="FF0000"/>
                </a:solidFill>
              </a:rPr>
              <a:t>NO</a:t>
            </a:r>
          </a:p>
          <a:p>
            <a:pPr eaLnBrk="1" hangingPunct="1">
              <a:spcBef>
                <a:spcPct val="30000"/>
              </a:spcBef>
            </a:pPr>
            <a:r>
              <a:rPr lang="en-US" sz="2100"/>
              <a:t>When the faucet (switch) is on, is there any flow (current)?  </a:t>
            </a:r>
          </a:p>
          <a:p>
            <a:pPr eaLnBrk="1" hangingPunct="1">
              <a:spcBef>
                <a:spcPct val="30000"/>
              </a:spcBef>
            </a:pPr>
            <a:r>
              <a:rPr lang="en-US" sz="2100" b="1">
                <a:solidFill>
                  <a:srgbClr val="FF0000"/>
                </a:solidFill>
              </a:rPr>
              <a:t>YES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115867" y="3270648"/>
            <a:ext cx="4042172" cy="273844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1401367" y="2283619"/>
            <a:ext cx="1920478" cy="1744266"/>
          </a:xfrm>
          <a:custGeom>
            <a:avLst/>
            <a:gdLst>
              <a:gd name="T0" fmla="*/ 2147483647 w 1607"/>
              <a:gd name="T1" fmla="*/ 2147483647 h 1437"/>
              <a:gd name="T2" fmla="*/ 2147483647 w 1607"/>
              <a:gd name="T3" fmla="*/ 2147483647 h 1437"/>
              <a:gd name="T4" fmla="*/ 2147483647 w 1607"/>
              <a:gd name="T5" fmla="*/ 2147483647 h 1437"/>
              <a:gd name="T6" fmla="*/ 2147483647 w 1607"/>
              <a:gd name="T7" fmla="*/ 2147483647 h 1437"/>
              <a:gd name="T8" fmla="*/ 2147483647 w 1607"/>
              <a:gd name="T9" fmla="*/ 2147483647 h 1437"/>
              <a:gd name="T10" fmla="*/ 2147483647 w 1607"/>
              <a:gd name="T11" fmla="*/ 2147483647 h 1437"/>
              <a:gd name="T12" fmla="*/ 2147483647 w 1607"/>
              <a:gd name="T13" fmla="*/ 2147483647 h 1437"/>
              <a:gd name="T14" fmla="*/ 2147483647 w 1607"/>
              <a:gd name="T15" fmla="*/ 2147483647 h 1437"/>
              <a:gd name="T16" fmla="*/ 2147483647 w 1607"/>
              <a:gd name="T17" fmla="*/ 2147483647 h 1437"/>
              <a:gd name="T18" fmla="*/ 2147483647 w 1607"/>
              <a:gd name="T19" fmla="*/ 2147483647 h 1437"/>
              <a:gd name="T20" fmla="*/ 2147483647 w 1607"/>
              <a:gd name="T21" fmla="*/ 2147483647 h 1437"/>
              <a:gd name="T22" fmla="*/ 2147483647 w 1607"/>
              <a:gd name="T23" fmla="*/ 2147483647 h 1437"/>
              <a:gd name="T24" fmla="*/ 2147483647 w 1607"/>
              <a:gd name="T25" fmla="*/ 2147483647 h 1437"/>
              <a:gd name="T26" fmla="*/ 2147483647 w 1607"/>
              <a:gd name="T27" fmla="*/ 2147483647 h 1437"/>
              <a:gd name="T28" fmla="*/ 2147483647 w 1607"/>
              <a:gd name="T29" fmla="*/ 2147483647 h 1437"/>
              <a:gd name="T30" fmla="*/ 2147483647 w 1607"/>
              <a:gd name="T31" fmla="*/ 2147483647 h 1437"/>
              <a:gd name="T32" fmla="*/ 2147483647 w 1607"/>
              <a:gd name="T33" fmla="*/ 2147483647 h 1437"/>
              <a:gd name="T34" fmla="*/ 2147483647 w 1607"/>
              <a:gd name="T35" fmla="*/ 2147483647 h 1437"/>
              <a:gd name="T36" fmla="*/ 2147483647 w 1607"/>
              <a:gd name="T37" fmla="*/ 2147483647 h 1437"/>
              <a:gd name="T38" fmla="*/ 2147483647 w 1607"/>
              <a:gd name="T39" fmla="*/ 2147483647 h 1437"/>
              <a:gd name="T40" fmla="*/ 2147483647 w 1607"/>
              <a:gd name="T41" fmla="*/ 2147483647 h 1437"/>
              <a:gd name="T42" fmla="*/ 2147483647 w 1607"/>
              <a:gd name="T43" fmla="*/ 0 h 1437"/>
              <a:gd name="T44" fmla="*/ 2147483647 w 1607"/>
              <a:gd name="T45" fmla="*/ 2147483647 h 1437"/>
              <a:gd name="T46" fmla="*/ 2147483647 w 1607"/>
              <a:gd name="T47" fmla="*/ 2147483647 h 1437"/>
              <a:gd name="T48" fmla="*/ 2147483647 w 1607"/>
              <a:gd name="T49" fmla="*/ 2147483647 h 1437"/>
              <a:gd name="T50" fmla="*/ 2147483647 w 1607"/>
              <a:gd name="T51" fmla="*/ 2147483647 h 1437"/>
              <a:gd name="T52" fmla="*/ 2147483647 w 1607"/>
              <a:gd name="T53" fmla="*/ 2147483647 h 1437"/>
              <a:gd name="T54" fmla="*/ 2147483647 w 1607"/>
              <a:gd name="T55" fmla="*/ 2147483647 h 1437"/>
              <a:gd name="T56" fmla="*/ 0 w 1607"/>
              <a:gd name="T57" fmla="*/ 2147483647 h 1437"/>
              <a:gd name="T58" fmla="*/ 2147483647 w 1607"/>
              <a:gd name="T59" fmla="*/ 2147483647 h 143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607"/>
              <a:gd name="T91" fmla="*/ 0 h 1437"/>
              <a:gd name="T92" fmla="*/ 1607 w 1607"/>
              <a:gd name="T93" fmla="*/ 1437 h 143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607" h="1437">
                <a:moveTo>
                  <a:pt x="5" y="104"/>
                </a:moveTo>
                <a:cubicBezTo>
                  <a:pt x="27" y="83"/>
                  <a:pt x="44" y="60"/>
                  <a:pt x="65" y="39"/>
                </a:cubicBezTo>
                <a:cubicBezTo>
                  <a:pt x="85" y="41"/>
                  <a:pt x="111" y="35"/>
                  <a:pt x="126" y="49"/>
                </a:cubicBezTo>
                <a:cubicBezTo>
                  <a:pt x="150" y="73"/>
                  <a:pt x="144" y="94"/>
                  <a:pt x="175" y="104"/>
                </a:cubicBezTo>
                <a:cubicBezTo>
                  <a:pt x="220" y="101"/>
                  <a:pt x="258" y="98"/>
                  <a:pt x="301" y="88"/>
                </a:cubicBezTo>
                <a:cubicBezTo>
                  <a:pt x="331" y="65"/>
                  <a:pt x="342" y="31"/>
                  <a:pt x="373" y="11"/>
                </a:cubicBezTo>
                <a:cubicBezTo>
                  <a:pt x="408" y="13"/>
                  <a:pt x="443" y="10"/>
                  <a:pt x="477" y="17"/>
                </a:cubicBezTo>
                <a:cubicBezTo>
                  <a:pt x="495" y="21"/>
                  <a:pt x="533" y="61"/>
                  <a:pt x="543" y="71"/>
                </a:cubicBezTo>
                <a:cubicBezTo>
                  <a:pt x="552" y="80"/>
                  <a:pt x="580" y="83"/>
                  <a:pt x="592" y="88"/>
                </a:cubicBezTo>
                <a:cubicBezTo>
                  <a:pt x="648" y="68"/>
                  <a:pt x="695" y="32"/>
                  <a:pt x="751" y="11"/>
                </a:cubicBezTo>
                <a:cubicBezTo>
                  <a:pt x="752" y="11"/>
                  <a:pt x="800" y="15"/>
                  <a:pt x="812" y="22"/>
                </a:cubicBezTo>
                <a:cubicBezTo>
                  <a:pt x="836" y="35"/>
                  <a:pt x="851" y="52"/>
                  <a:pt x="877" y="60"/>
                </a:cubicBezTo>
                <a:cubicBezTo>
                  <a:pt x="905" y="88"/>
                  <a:pt x="910" y="82"/>
                  <a:pt x="954" y="77"/>
                </a:cubicBezTo>
                <a:cubicBezTo>
                  <a:pt x="972" y="71"/>
                  <a:pt x="985" y="60"/>
                  <a:pt x="1004" y="55"/>
                </a:cubicBezTo>
                <a:cubicBezTo>
                  <a:pt x="1023" y="42"/>
                  <a:pt x="1047" y="30"/>
                  <a:pt x="1069" y="22"/>
                </a:cubicBezTo>
                <a:cubicBezTo>
                  <a:pt x="1097" y="25"/>
                  <a:pt x="1128" y="18"/>
                  <a:pt x="1152" y="33"/>
                </a:cubicBezTo>
                <a:cubicBezTo>
                  <a:pt x="1164" y="41"/>
                  <a:pt x="1168" y="57"/>
                  <a:pt x="1179" y="66"/>
                </a:cubicBezTo>
                <a:cubicBezTo>
                  <a:pt x="1204" y="86"/>
                  <a:pt x="1217" y="89"/>
                  <a:pt x="1245" y="99"/>
                </a:cubicBezTo>
                <a:cubicBezTo>
                  <a:pt x="1280" y="91"/>
                  <a:pt x="1291" y="87"/>
                  <a:pt x="1322" y="66"/>
                </a:cubicBezTo>
                <a:cubicBezTo>
                  <a:pt x="1327" y="62"/>
                  <a:pt x="1338" y="55"/>
                  <a:pt x="1338" y="55"/>
                </a:cubicBezTo>
                <a:cubicBezTo>
                  <a:pt x="1348" y="40"/>
                  <a:pt x="1351" y="34"/>
                  <a:pt x="1366" y="22"/>
                </a:cubicBezTo>
                <a:cubicBezTo>
                  <a:pt x="1376" y="14"/>
                  <a:pt x="1398" y="0"/>
                  <a:pt x="1398" y="0"/>
                </a:cubicBezTo>
                <a:cubicBezTo>
                  <a:pt x="1409" y="2"/>
                  <a:pt x="1421" y="1"/>
                  <a:pt x="1431" y="6"/>
                </a:cubicBezTo>
                <a:cubicBezTo>
                  <a:pt x="1442" y="12"/>
                  <a:pt x="1441" y="49"/>
                  <a:pt x="1448" y="60"/>
                </a:cubicBezTo>
                <a:cubicBezTo>
                  <a:pt x="1465" y="90"/>
                  <a:pt x="1472" y="99"/>
                  <a:pt x="1503" y="110"/>
                </a:cubicBezTo>
                <a:cubicBezTo>
                  <a:pt x="1554" y="99"/>
                  <a:pt x="1553" y="75"/>
                  <a:pt x="1590" y="49"/>
                </a:cubicBezTo>
                <a:cubicBezTo>
                  <a:pt x="1602" y="31"/>
                  <a:pt x="1595" y="33"/>
                  <a:pt x="1607" y="33"/>
                </a:cubicBezTo>
                <a:lnTo>
                  <a:pt x="1607" y="1437"/>
                </a:lnTo>
                <a:lnTo>
                  <a:pt x="0" y="1437"/>
                </a:lnTo>
                <a:lnTo>
                  <a:pt x="5" y="104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4" name="Picture 8" descr="j041279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1"/>
          <a:stretch>
            <a:fillRect/>
          </a:stretch>
        </p:blipFill>
        <p:spPr bwMode="auto">
          <a:xfrm>
            <a:off x="7059217" y="3007521"/>
            <a:ext cx="837009" cy="71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423989" y="2641998"/>
            <a:ext cx="18609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</a:rPr>
              <a:t>Tank (Battery)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853834" y="2364999"/>
            <a:ext cx="14966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" dirty="0"/>
              <a:t>Faucet (Switch)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324227" y="3249217"/>
            <a:ext cx="37409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</a:rPr>
              <a:t>Pipe (Wiring)</a:t>
            </a:r>
          </a:p>
        </p:txBody>
      </p:sp>
      <p:sp>
        <p:nvSpPr>
          <p:cNvPr id="19468" name="Freeform 12"/>
          <p:cNvSpPr>
            <a:spLocks/>
          </p:cNvSpPr>
          <p:nvPr/>
        </p:nvSpPr>
        <p:spPr bwMode="auto">
          <a:xfrm>
            <a:off x="1388270" y="1710930"/>
            <a:ext cx="5694760" cy="2325290"/>
          </a:xfrm>
          <a:custGeom>
            <a:avLst/>
            <a:gdLst>
              <a:gd name="T0" fmla="*/ 0 w 4783"/>
              <a:gd name="T1" fmla="*/ 2147483647 h 1953"/>
              <a:gd name="T2" fmla="*/ 0 w 4783"/>
              <a:gd name="T3" fmla="*/ 2147483647 h 1953"/>
              <a:gd name="T4" fmla="*/ 2147483647 w 4783"/>
              <a:gd name="T5" fmla="*/ 2147483647 h 1953"/>
              <a:gd name="T6" fmla="*/ 2147483647 w 4783"/>
              <a:gd name="T7" fmla="*/ 2147483647 h 1953"/>
              <a:gd name="T8" fmla="*/ 2147483647 w 4783"/>
              <a:gd name="T9" fmla="*/ 2147483647 h 1953"/>
              <a:gd name="T10" fmla="*/ 2147483647 w 4783"/>
              <a:gd name="T11" fmla="*/ 2147483647 h 1953"/>
              <a:gd name="T12" fmla="*/ 2147483647 w 4783"/>
              <a:gd name="T13" fmla="*/ 2147483647 h 1953"/>
              <a:gd name="T14" fmla="*/ 2147483647 w 4783"/>
              <a:gd name="T15" fmla="*/ 0 h 19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83"/>
              <a:gd name="T25" fmla="*/ 0 h 1953"/>
              <a:gd name="T26" fmla="*/ 4783 w 4783"/>
              <a:gd name="T27" fmla="*/ 1953 h 19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83" h="1953">
                <a:moveTo>
                  <a:pt x="0" y="6"/>
                </a:moveTo>
                <a:lnTo>
                  <a:pt x="0" y="1953"/>
                </a:lnTo>
                <a:lnTo>
                  <a:pt x="1618" y="1953"/>
                </a:lnTo>
                <a:lnTo>
                  <a:pt x="1618" y="1531"/>
                </a:lnTo>
                <a:lnTo>
                  <a:pt x="4783" y="1531"/>
                </a:lnTo>
                <a:lnTo>
                  <a:pt x="4783" y="1295"/>
                </a:lnTo>
                <a:lnTo>
                  <a:pt x="1607" y="1295"/>
                </a:lnTo>
                <a:lnTo>
                  <a:pt x="1607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Rectangle 12"/>
          <p:cNvSpPr>
            <a:spLocks noChangeArrowheads="1"/>
          </p:cNvSpPr>
          <p:nvPr/>
        </p:nvSpPr>
        <p:spPr bwMode="auto">
          <a:xfrm>
            <a:off x="3600451" y="1714501"/>
            <a:ext cx="374333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100"/>
              <a:t>- measured in </a:t>
            </a:r>
            <a:r>
              <a:rPr lang="en-US" sz="2100" b="1"/>
              <a:t>AMPERES</a:t>
            </a:r>
            <a:r>
              <a:rPr lang="en-US" sz="2100"/>
              <a:t> (A)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57251"/>
            <a:ext cx="3714750" cy="594122"/>
          </a:xfrm>
        </p:spPr>
        <p:txBody>
          <a:bodyPr/>
          <a:lstStyle/>
          <a:p>
            <a:pPr eaLnBrk="1" hangingPunct="1">
              <a:defRPr/>
            </a:pPr>
            <a:r>
              <a:rPr lang="en-US" kern="1200" dirty="0">
                <a:ea typeface="+mn-ea"/>
                <a:cs typeface="+mn-cs"/>
              </a:rPr>
              <a:t>Current in a Circuit</a:t>
            </a:r>
          </a:p>
        </p:txBody>
      </p:sp>
      <p:pic>
        <p:nvPicPr>
          <p:cNvPr id="53251" name="Picture 3" descr="Light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522" y="1662115"/>
            <a:ext cx="1427559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286002" y="4600576"/>
            <a:ext cx="530423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When the switch is off, there is no current.</a:t>
            </a:r>
            <a:endParaRPr lang="en-US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/>
              <a:t>When the switch is on, there is current.</a:t>
            </a:r>
            <a:endParaRPr lang="en-US">
              <a:solidFill>
                <a:srgbClr val="FF0000"/>
              </a:solidFill>
            </a:endParaRPr>
          </a:p>
        </p:txBody>
      </p:sp>
      <p:pic>
        <p:nvPicPr>
          <p:cNvPr id="20485" name="Picture 5" descr="j043478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5" r="31857" b="7639"/>
          <a:stretch>
            <a:fillRect/>
          </a:stretch>
        </p:blipFill>
        <p:spPr bwMode="auto">
          <a:xfrm>
            <a:off x="2978946" y="2839642"/>
            <a:ext cx="62746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74296" y="3721895"/>
            <a:ext cx="1307306" cy="706041"/>
            <a:chOff x="3583" y="1638"/>
            <a:chExt cx="1098" cy="593"/>
          </a:xfrm>
        </p:grpSpPr>
        <p:sp>
          <p:nvSpPr>
            <p:cNvPr id="20495" name="Text Box 7"/>
            <p:cNvSpPr txBox="1">
              <a:spLocks noChangeArrowheads="1"/>
            </p:cNvSpPr>
            <p:nvPr/>
          </p:nvSpPr>
          <p:spPr bwMode="auto">
            <a:xfrm>
              <a:off x="3583" y="1638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 dirty="0"/>
                <a:t>off</a:t>
              </a:r>
            </a:p>
          </p:txBody>
        </p:sp>
        <p:sp>
          <p:nvSpPr>
            <p:cNvPr id="20496" name="Text Box 8"/>
            <p:cNvSpPr txBox="1">
              <a:spLocks noChangeArrowheads="1"/>
            </p:cNvSpPr>
            <p:nvPr/>
          </p:nvSpPr>
          <p:spPr bwMode="auto">
            <a:xfrm>
              <a:off x="4182" y="1639"/>
              <a:ext cx="4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 dirty="0"/>
                <a:t>on</a:t>
              </a:r>
            </a:p>
          </p:txBody>
        </p:sp>
        <p:grpSp>
          <p:nvGrpSpPr>
            <p:cNvPr id="20497" name="Group 9"/>
            <p:cNvGrpSpPr>
              <a:grpSpLocks/>
            </p:cNvGrpSpPr>
            <p:nvPr/>
          </p:nvGrpSpPr>
          <p:grpSpPr bwMode="auto">
            <a:xfrm>
              <a:off x="3735" y="1724"/>
              <a:ext cx="644" cy="507"/>
              <a:chOff x="3735" y="1724"/>
              <a:chExt cx="644" cy="507"/>
            </a:xfrm>
          </p:grpSpPr>
          <p:sp>
            <p:nvSpPr>
              <p:cNvPr id="20498" name="AutoShape 10"/>
              <p:cNvSpPr>
                <a:spLocks noChangeArrowheads="1"/>
              </p:cNvSpPr>
              <p:nvPr/>
            </p:nvSpPr>
            <p:spPr bwMode="auto">
              <a:xfrm flipH="1">
                <a:off x="3735" y="1887"/>
                <a:ext cx="644" cy="344"/>
              </a:xfrm>
              <a:prstGeom prst="cube">
                <a:avLst>
                  <a:gd name="adj" fmla="val 3512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0499" name="Picture 11" descr="switch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3" y="1724"/>
                <a:ext cx="354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53260" name="Picture 12" descr="LightOf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90" y="1982393"/>
            <a:ext cx="773906" cy="114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Freeform 13"/>
          <p:cNvSpPr>
            <a:spLocks/>
          </p:cNvSpPr>
          <p:nvPr/>
        </p:nvSpPr>
        <p:spPr bwMode="auto">
          <a:xfrm>
            <a:off x="3278981" y="2743202"/>
            <a:ext cx="1724025" cy="170260"/>
          </a:xfrm>
          <a:custGeom>
            <a:avLst/>
            <a:gdLst>
              <a:gd name="T0" fmla="*/ 0 w 1448"/>
              <a:gd name="T1" fmla="*/ 2147483647 h 143"/>
              <a:gd name="T2" fmla="*/ 2147483647 w 1448"/>
              <a:gd name="T3" fmla="*/ 2147483647 h 143"/>
              <a:gd name="T4" fmla="*/ 2147483647 w 1448"/>
              <a:gd name="T5" fmla="*/ 0 h 143"/>
              <a:gd name="T6" fmla="*/ 2147483647 w 1448"/>
              <a:gd name="T7" fmla="*/ 2147483647 h 143"/>
              <a:gd name="T8" fmla="*/ 2147483647 w 1448"/>
              <a:gd name="T9" fmla="*/ 2147483647 h 143"/>
              <a:gd name="T10" fmla="*/ 2147483647 w 1448"/>
              <a:gd name="T11" fmla="*/ 2147483647 h 143"/>
              <a:gd name="T12" fmla="*/ 2147483647 w 1448"/>
              <a:gd name="T13" fmla="*/ 2147483647 h 143"/>
              <a:gd name="T14" fmla="*/ 2147483647 w 1448"/>
              <a:gd name="T15" fmla="*/ 2147483647 h 143"/>
              <a:gd name="T16" fmla="*/ 2147483647 w 1448"/>
              <a:gd name="T17" fmla="*/ 2147483647 h 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48"/>
              <a:gd name="T28" fmla="*/ 0 h 143"/>
              <a:gd name="T29" fmla="*/ 1448 w 1448"/>
              <a:gd name="T30" fmla="*/ 143 h 1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48" h="143">
                <a:moveTo>
                  <a:pt x="0" y="143"/>
                </a:moveTo>
                <a:cubicBezTo>
                  <a:pt x="20" y="116"/>
                  <a:pt x="33" y="81"/>
                  <a:pt x="60" y="60"/>
                </a:cubicBezTo>
                <a:cubicBezTo>
                  <a:pt x="132" y="4"/>
                  <a:pt x="238" y="4"/>
                  <a:pt x="323" y="0"/>
                </a:cubicBezTo>
                <a:cubicBezTo>
                  <a:pt x="441" y="4"/>
                  <a:pt x="556" y="13"/>
                  <a:pt x="674" y="22"/>
                </a:cubicBezTo>
                <a:cubicBezTo>
                  <a:pt x="746" y="42"/>
                  <a:pt x="700" y="32"/>
                  <a:pt x="817" y="38"/>
                </a:cubicBezTo>
                <a:cubicBezTo>
                  <a:pt x="882" y="52"/>
                  <a:pt x="795" y="34"/>
                  <a:pt x="905" y="49"/>
                </a:cubicBezTo>
                <a:cubicBezTo>
                  <a:pt x="968" y="57"/>
                  <a:pt x="1034" y="74"/>
                  <a:pt x="1097" y="88"/>
                </a:cubicBezTo>
                <a:cubicBezTo>
                  <a:pt x="1129" y="95"/>
                  <a:pt x="1163" y="93"/>
                  <a:pt x="1195" y="99"/>
                </a:cubicBezTo>
                <a:cubicBezTo>
                  <a:pt x="1274" y="113"/>
                  <a:pt x="1370" y="143"/>
                  <a:pt x="1448" y="14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Freeform 14"/>
          <p:cNvSpPr>
            <a:spLocks/>
          </p:cNvSpPr>
          <p:nvPr/>
        </p:nvSpPr>
        <p:spPr bwMode="auto">
          <a:xfrm>
            <a:off x="3232550" y="2893220"/>
            <a:ext cx="2830115" cy="1476375"/>
          </a:xfrm>
          <a:custGeom>
            <a:avLst/>
            <a:gdLst>
              <a:gd name="T0" fmla="*/ 2147483647 w 2377"/>
              <a:gd name="T1" fmla="*/ 2147483647 h 1240"/>
              <a:gd name="T2" fmla="*/ 2147483647 w 2377"/>
              <a:gd name="T3" fmla="*/ 0 h 1240"/>
              <a:gd name="T4" fmla="*/ 2147483647 w 2377"/>
              <a:gd name="T5" fmla="*/ 2147483647 h 1240"/>
              <a:gd name="T6" fmla="*/ 2147483647 w 2377"/>
              <a:gd name="T7" fmla="*/ 2147483647 h 1240"/>
              <a:gd name="T8" fmla="*/ 2147483647 w 2377"/>
              <a:gd name="T9" fmla="*/ 2147483647 h 1240"/>
              <a:gd name="T10" fmla="*/ 2147483647 w 2377"/>
              <a:gd name="T11" fmla="*/ 2147483647 h 1240"/>
              <a:gd name="T12" fmla="*/ 2147483647 w 2377"/>
              <a:gd name="T13" fmla="*/ 2147483647 h 1240"/>
              <a:gd name="T14" fmla="*/ 2147483647 w 2377"/>
              <a:gd name="T15" fmla="*/ 2147483647 h 1240"/>
              <a:gd name="T16" fmla="*/ 2147483647 w 2377"/>
              <a:gd name="T17" fmla="*/ 2147483647 h 1240"/>
              <a:gd name="T18" fmla="*/ 2147483647 w 2377"/>
              <a:gd name="T19" fmla="*/ 2147483647 h 1240"/>
              <a:gd name="T20" fmla="*/ 2147483647 w 2377"/>
              <a:gd name="T21" fmla="*/ 2147483647 h 1240"/>
              <a:gd name="T22" fmla="*/ 2147483647 w 2377"/>
              <a:gd name="T23" fmla="*/ 2147483647 h 1240"/>
              <a:gd name="T24" fmla="*/ 2147483647 w 2377"/>
              <a:gd name="T25" fmla="*/ 2147483647 h 1240"/>
              <a:gd name="T26" fmla="*/ 2147483647 w 2377"/>
              <a:gd name="T27" fmla="*/ 2147483647 h 1240"/>
              <a:gd name="T28" fmla="*/ 2147483647 w 2377"/>
              <a:gd name="T29" fmla="*/ 2147483647 h 1240"/>
              <a:gd name="T30" fmla="*/ 2147483647 w 2377"/>
              <a:gd name="T31" fmla="*/ 2147483647 h 1240"/>
              <a:gd name="T32" fmla="*/ 2147483647 w 2377"/>
              <a:gd name="T33" fmla="*/ 2147483647 h 1240"/>
              <a:gd name="T34" fmla="*/ 2147483647 w 2377"/>
              <a:gd name="T35" fmla="*/ 2147483647 h 1240"/>
              <a:gd name="T36" fmla="*/ 2147483647 w 2377"/>
              <a:gd name="T37" fmla="*/ 2147483647 h 1240"/>
              <a:gd name="T38" fmla="*/ 2147483647 w 2377"/>
              <a:gd name="T39" fmla="*/ 2147483647 h 1240"/>
              <a:gd name="T40" fmla="*/ 2147483647 w 2377"/>
              <a:gd name="T41" fmla="*/ 2147483647 h 1240"/>
              <a:gd name="T42" fmla="*/ 2147483647 w 2377"/>
              <a:gd name="T43" fmla="*/ 2147483647 h 1240"/>
              <a:gd name="T44" fmla="*/ 2147483647 w 2377"/>
              <a:gd name="T45" fmla="*/ 2147483647 h 1240"/>
              <a:gd name="T46" fmla="*/ 2147483647 w 2377"/>
              <a:gd name="T47" fmla="*/ 2147483647 h 1240"/>
              <a:gd name="T48" fmla="*/ 2147483647 w 2377"/>
              <a:gd name="T49" fmla="*/ 2147483647 h 1240"/>
              <a:gd name="T50" fmla="*/ 2147483647 w 2377"/>
              <a:gd name="T51" fmla="*/ 2147483647 h 1240"/>
              <a:gd name="T52" fmla="*/ 0 w 2377"/>
              <a:gd name="T53" fmla="*/ 2147483647 h 124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77"/>
              <a:gd name="T82" fmla="*/ 0 h 1240"/>
              <a:gd name="T83" fmla="*/ 2377 w 2377"/>
              <a:gd name="T84" fmla="*/ 1240 h 124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77" h="1240">
                <a:moveTo>
                  <a:pt x="1816" y="22"/>
                </a:moveTo>
                <a:cubicBezTo>
                  <a:pt x="1832" y="11"/>
                  <a:pt x="1847" y="7"/>
                  <a:pt x="1865" y="0"/>
                </a:cubicBezTo>
                <a:cubicBezTo>
                  <a:pt x="1899" y="6"/>
                  <a:pt x="1919" y="19"/>
                  <a:pt x="1948" y="38"/>
                </a:cubicBezTo>
                <a:cubicBezTo>
                  <a:pt x="1961" y="47"/>
                  <a:pt x="1993" y="51"/>
                  <a:pt x="2008" y="55"/>
                </a:cubicBezTo>
                <a:cubicBezTo>
                  <a:pt x="2042" y="65"/>
                  <a:pt x="2077" y="74"/>
                  <a:pt x="2112" y="82"/>
                </a:cubicBezTo>
                <a:cubicBezTo>
                  <a:pt x="2152" y="109"/>
                  <a:pt x="2194" y="130"/>
                  <a:pt x="2222" y="170"/>
                </a:cubicBezTo>
                <a:cubicBezTo>
                  <a:pt x="2236" y="216"/>
                  <a:pt x="2214" y="150"/>
                  <a:pt x="2244" y="209"/>
                </a:cubicBezTo>
                <a:cubicBezTo>
                  <a:pt x="2247" y="215"/>
                  <a:pt x="2246" y="223"/>
                  <a:pt x="2249" y="230"/>
                </a:cubicBezTo>
                <a:cubicBezTo>
                  <a:pt x="2252" y="236"/>
                  <a:pt x="2256" y="241"/>
                  <a:pt x="2260" y="247"/>
                </a:cubicBezTo>
                <a:cubicBezTo>
                  <a:pt x="2272" y="301"/>
                  <a:pt x="2293" y="351"/>
                  <a:pt x="2304" y="406"/>
                </a:cubicBezTo>
                <a:cubicBezTo>
                  <a:pt x="2319" y="481"/>
                  <a:pt x="2323" y="558"/>
                  <a:pt x="2343" y="631"/>
                </a:cubicBezTo>
                <a:cubicBezTo>
                  <a:pt x="2357" y="737"/>
                  <a:pt x="2358" y="843"/>
                  <a:pt x="2370" y="949"/>
                </a:cubicBezTo>
                <a:cubicBezTo>
                  <a:pt x="2368" y="986"/>
                  <a:pt x="2377" y="1027"/>
                  <a:pt x="2359" y="1059"/>
                </a:cubicBezTo>
                <a:cubicBezTo>
                  <a:pt x="2331" y="1112"/>
                  <a:pt x="2276" y="1138"/>
                  <a:pt x="2227" y="1169"/>
                </a:cubicBezTo>
                <a:cubicBezTo>
                  <a:pt x="2213" y="1178"/>
                  <a:pt x="2193" y="1177"/>
                  <a:pt x="2178" y="1185"/>
                </a:cubicBezTo>
                <a:cubicBezTo>
                  <a:pt x="2157" y="1196"/>
                  <a:pt x="2165" y="1199"/>
                  <a:pt x="2140" y="1207"/>
                </a:cubicBezTo>
                <a:cubicBezTo>
                  <a:pt x="2080" y="1226"/>
                  <a:pt x="2015" y="1220"/>
                  <a:pt x="1953" y="1223"/>
                </a:cubicBezTo>
                <a:cubicBezTo>
                  <a:pt x="1911" y="1225"/>
                  <a:pt x="1869" y="1227"/>
                  <a:pt x="1827" y="1229"/>
                </a:cubicBezTo>
                <a:cubicBezTo>
                  <a:pt x="1553" y="1223"/>
                  <a:pt x="1627" y="1240"/>
                  <a:pt x="1487" y="1196"/>
                </a:cubicBezTo>
                <a:cubicBezTo>
                  <a:pt x="1448" y="1166"/>
                  <a:pt x="1410" y="1150"/>
                  <a:pt x="1361" y="1141"/>
                </a:cubicBezTo>
                <a:cubicBezTo>
                  <a:pt x="1300" y="1111"/>
                  <a:pt x="1158" y="1119"/>
                  <a:pt x="1158" y="1119"/>
                </a:cubicBezTo>
                <a:cubicBezTo>
                  <a:pt x="1006" y="1125"/>
                  <a:pt x="854" y="1135"/>
                  <a:pt x="702" y="1141"/>
                </a:cubicBezTo>
                <a:cubicBezTo>
                  <a:pt x="661" y="1152"/>
                  <a:pt x="618" y="1156"/>
                  <a:pt x="576" y="1163"/>
                </a:cubicBezTo>
                <a:cubicBezTo>
                  <a:pt x="496" y="1193"/>
                  <a:pt x="179" y="1169"/>
                  <a:pt x="170" y="1169"/>
                </a:cubicBezTo>
                <a:cubicBezTo>
                  <a:pt x="138" y="1165"/>
                  <a:pt x="108" y="1160"/>
                  <a:pt x="77" y="1152"/>
                </a:cubicBezTo>
                <a:cubicBezTo>
                  <a:pt x="50" y="1134"/>
                  <a:pt x="30" y="1097"/>
                  <a:pt x="11" y="1070"/>
                </a:cubicBezTo>
                <a:cubicBezTo>
                  <a:pt x="1" y="1036"/>
                  <a:pt x="0" y="1029"/>
                  <a:pt x="0" y="987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055270" y="3861794"/>
            <a:ext cx="766762" cy="597693"/>
            <a:chOff x="4780" y="444"/>
            <a:chExt cx="644" cy="502"/>
          </a:xfrm>
        </p:grpSpPr>
        <p:sp>
          <p:nvSpPr>
            <p:cNvPr id="20493" name="AutoShape 18"/>
            <p:cNvSpPr>
              <a:spLocks noChangeArrowheads="1"/>
            </p:cNvSpPr>
            <p:nvPr/>
          </p:nvSpPr>
          <p:spPr bwMode="auto">
            <a:xfrm flipH="1">
              <a:off x="4780" y="602"/>
              <a:ext cx="644" cy="344"/>
            </a:xfrm>
            <a:prstGeom prst="cube">
              <a:avLst>
                <a:gd name="adj" fmla="val 3512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494" name="Picture 19" descr="switch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444"/>
              <a:ext cx="35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7602142" y="3705225"/>
            <a:ext cx="235744" cy="22955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333877" y="421281"/>
            <a:ext cx="1771650" cy="594122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Voltage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429000" y="1257301"/>
            <a:ext cx="44577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100" dirty="0"/>
              <a:t>The pressure that causes current to flow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428750" y="4114801"/>
            <a:ext cx="6173391" cy="184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1650"/>
              <a:t>When the faucet (switch) is off, is there any pressure (voltage)?  </a:t>
            </a:r>
          </a:p>
          <a:p>
            <a:pPr eaLnBrk="1" hangingPunct="1">
              <a:spcBef>
                <a:spcPct val="30000"/>
              </a:spcBef>
            </a:pPr>
            <a:r>
              <a:rPr lang="en-US" sz="1650">
                <a:solidFill>
                  <a:srgbClr val="FF0000"/>
                </a:solidFill>
              </a:rPr>
              <a:t>YES – Pressure (voltage) is pushing against the pipe, tank, and the faucet. </a:t>
            </a:r>
          </a:p>
          <a:p>
            <a:pPr eaLnBrk="1" hangingPunct="1">
              <a:spcBef>
                <a:spcPct val="30000"/>
              </a:spcBef>
            </a:pPr>
            <a:r>
              <a:rPr lang="en-US" sz="1650"/>
              <a:t>When the faucet (switch) is on, is there any pressure (voltage)?  </a:t>
            </a:r>
          </a:p>
          <a:p>
            <a:pPr eaLnBrk="1" hangingPunct="1">
              <a:spcBef>
                <a:spcPct val="30000"/>
              </a:spcBef>
            </a:pPr>
            <a:r>
              <a:rPr lang="en-US" sz="1650">
                <a:solidFill>
                  <a:srgbClr val="FF0000"/>
                </a:solidFill>
              </a:rPr>
              <a:t>YES – Pressure (voltage) pushes flow (current) through the system.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115867" y="3270648"/>
            <a:ext cx="4042172" cy="273844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Freeform 7"/>
          <p:cNvSpPr>
            <a:spLocks/>
          </p:cNvSpPr>
          <p:nvPr/>
        </p:nvSpPr>
        <p:spPr bwMode="auto">
          <a:xfrm>
            <a:off x="1401367" y="2283619"/>
            <a:ext cx="1920478" cy="1744266"/>
          </a:xfrm>
          <a:custGeom>
            <a:avLst/>
            <a:gdLst>
              <a:gd name="T0" fmla="*/ 2147483647 w 1607"/>
              <a:gd name="T1" fmla="*/ 2147483647 h 1437"/>
              <a:gd name="T2" fmla="*/ 2147483647 w 1607"/>
              <a:gd name="T3" fmla="*/ 2147483647 h 1437"/>
              <a:gd name="T4" fmla="*/ 2147483647 w 1607"/>
              <a:gd name="T5" fmla="*/ 2147483647 h 1437"/>
              <a:gd name="T6" fmla="*/ 2147483647 w 1607"/>
              <a:gd name="T7" fmla="*/ 2147483647 h 1437"/>
              <a:gd name="T8" fmla="*/ 2147483647 w 1607"/>
              <a:gd name="T9" fmla="*/ 2147483647 h 1437"/>
              <a:gd name="T10" fmla="*/ 2147483647 w 1607"/>
              <a:gd name="T11" fmla="*/ 2147483647 h 1437"/>
              <a:gd name="T12" fmla="*/ 2147483647 w 1607"/>
              <a:gd name="T13" fmla="*/ 2147483647 h 1437"/>
              <a:gd name="T14" fmla="*/ 2147483647 w 1607"/>
              <a:gd name="T15" fmla="*/ 2147483647 h 1437"/>
              <a:gd name="T16" fmla="*/ 2147483647 w 1607"/>
              <a:gd name="T17" fmla="*/ 2147483647 h 1437"/>
              <a:gd name="T18" fmla="*/ 2147483647 w 1607"/>
              <a:gd name="T19" fmla="*/ 2147483647 h 1437"/>
              <a:gd name="T20" fmla="*/ 2147483647 w 1607"/>
              <a:gd name="T21" fmla="*/ 2147483647 h 1437"/>
              <a:gd name="T22" fmla="*/ 2147483647 w 1607"/>
              <a:gd name="T23" fmla="*/ 2147483647 h 1437"/>
              <a:gd name="T24" fmla="*/ 2147483647 w 1607"/>
              <a:gd name="T25" fmla="*/ 2147483647 h 1437"/>
              <a:gd name="T26" fmla="*/ 2147483647 w 1607"/>
              <a:gd name="T27" fmla="*/ 2147483647 h 1437"/>
              <a:gd name="T28" fmla="*/ 2147483647 w 1607"/>
              <a:gd name="T29" fmla="*/ 2147483647 h 1437"/>
              <a:gd name="T30" fmla="*/ 2147483647 w 1607"/>
              <a:gd name="T31" fmla="*/ 2147483647 h 1437"/>
              <a:gd name="T32" fmla="*/ 2147483647 w 1607"/>
              <a:gd name="T33" fmla="*/ 2147483647 h 1437"/>
              <a:gd name="T34" fmla="*/ 2147483647 w 1607"/>
              <a:gd name="T35" fmla="*/ 2147483647 h 1437"/>
              <a:gd name="T36" fmla="*/ 2147483647 w 1607"/>
              <a:gd name="T37" fmla="*/ 2147483647 h 1437"/>
              <a:gd name="T38" fmla="*/ 2147483647 w 1607"/>
              <a:gd name="T39" fmla="*/ 2147483647 h 1437"/>
              <a:gd name="T40" fmla="*/ 2147483647 w 1607"/>
              <a:gd name="T41" fmla="*/ 2147483647 h 1437"/>
              <a:gd name="T42" fmla="*/ 2147483647 w 1607"/>
              <a:gd name="T43" fmla="*/ 0 h 1437"/>
              <a:gd name="T44" fmla="*/ 2147483647 w 1607"/>
              <a:gd name="T45" fmla="*/ 2147483647 h 1437"/>
              <a:gd name="T46" fmla="*/ 2147483647 w 1607"/>
              <a:gd name="T47" fmla="*/ 2147483647 h 1437"/>
              <a:gd name="T48" fmla="*/ 2147483647 w 1607"/>
              <a:gd name="T49" fmla="*/ 2147483647 h 1437"/>
              <a:gd name="T50" fmla="*/ 2147483647 w 1607"/>
              <a:gd name="T51" fmla="*/ 2147483647 h 1437"/>
              <a:gd name="T52" fmla="*/ 2147483647 w 1607"/>
              <a:gd name="T53" fmla="*/ 2147483647 h 1437"/>
              <a:gd name="T54" fmla="*/ 2147483647 w 1607"/>
              <a:gd name="T55" fmla="*/ 2147483647 h 1437"/>
              <a:gd name="T56" fmla="*/ 0 w 1607"/>
              <a:gd name="T57" fmla="*/ 2147483647 h 1437"/>
              <a:gd name="T58" fmla="*/ 2147483647 w 1607"/>
              <a:gd name="T59" fmla="*/ 2147483647 h 143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607"/>
              <a:gd name="T91" fmla="*/ 0 h 1437"/>
              <a:gd name="T92" fmla="*/ 1607 w 1607"/>
              <a:gd name="T93" fmla="*/ 1437 h 143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607" h="1437">
                <a:moveTo>
                  <a:pt x="5" y="104"/>
                </a:moveTo>
                <a:cubicBezTo>
                  <a:pt x="27" y="83"/>
                  <a:pt x="44" y="60"/>
                  <a:pt x="65" y="39"/>
                </a:cubicBezTo>
                <a:cubicBezTo>
                  <a:pt x="85" y="41"/>
                  <a:pt x="111" y="35"/>
                  <a:pt x="126" y="49"/>
                </a:cubicBezTo>
                <a:cubicBezTo>
                  <a:pt x="150" y="73"/>
                  <a:pt x="144" y="94"/>
                  <a:pt x="175" y="104"/>
                </a:cubicBezTo>
                <a:cubicBezTo>
                  <a:pt x="220" y="101"/>
                  <a:pt x="258" y="98"/>
                  <a:pt x="301" y="88"/>
                </a:cubicBezTo>
                <a:cubicBezTo>
                  <a:pt x="331" y="65"/>
                  <a:pt x="342" y="31"/>
                  <a:pt x="373" y="11"/>
                </a:cubicBezTo>
                <a:cubicBezTo>
                  <a:pt x="408" y="13"/>
                  <a:pt x="443" y="10"/>
                  <a:pt x="477" y="17"/>
                </a:cubicBezTo>
                <a:cubicBezTo>
                  <a:pt x="495" y="21"/>
                  <a:pt x="533" y="61"/>
                  <a:pt x="543" y="71"/>
                </a:cubicBezTo>
                <a:cubicBezTo>
                  <a:pt x="552" y="80"/>
                  <a:pt x="580" y="83"/>
                  <a:pt x="592" y="88"/>
                </a:cubicBezTo>
                <a:cubicBezTo>
                  <a:pt x="648" y="68"/>
                  <a:pt x="695" y="32"/>
                  <a:pt x="751" y="11"/>
                </a:cubicBezTo>
                <a:cubicBezTo>
                  <a:pt x="752" y="11"/>
                  <a:pt x="800" y="15"/>
                  <a:pt x="812" y="22"/>
                </a:cubicBezTo>
                <a:cubicBezTo>
                  <a:pt x="836" y="35"/>
                  <a:pt x="851" y="52"/>
                  <a:pt x="877" y="60"/>
                </a:cubicBezTo>
                <a:cubicBezTo>
                  <a:pt x="905" y="88"/>
                  <a:pt x="910" y="82"/>
                  <a:pt x="954" y="77"/>
                </a:cubicBezTo>
                <a:cubicBezTo>
                  <a:pt x="972" y="71"/>
                  <a:pt x="985" y="60"/>
                  <a:pt x="1004" y="55"/>
                </a:cubicBezTo>
                <a:cubicBezTo>
                  <a:pt x="1023" y="42"/>
                  <a:pt x="1047" y="30"/>
                  <a:pt x="1069" y="22"/>
                </a:cubicBezTo>
                <a:cubicBezTo>
                  <a:pt x="1097" y="25"/>
                  <a:pt x="1128" y="18"/>
                  <a:pt x="1152" y="33"/>
                </a:cubicBezTo>
                <a:cubicBezTo>
                  <a:pt x="1164" y="41"/>
                  <a:pt x="1168" y="57"/>
                  <a:pt x="1179" y="66"/>
                </a:cubicBezTo>
                <a:cubicBezTo>
                  <a:pt x="1204" y="86"/>
                  <a:pt x="1217" y="89"/>
                  <a:pt x="1245" y="99"/>
                </a:cubicBezTo>
                <a:cubicBezTo>
                  <a:pt x="1280" y="91"/>
                  <a:pt x="1291" y="87"/>
                  <a:pt x="1322" y="66"/>
                </a:cubicBezTo>
                <a:cubicBezTo>
                  <a:pt x="1327" y="62"/>
                  <a:pt x="1338" y="55"/>
                  <a:pt x="1338" y="55"/>
                </a:cubicBezTo>
                <a:cubicBezTo>
                  <a:pt x="1348" y="40"/>
                  <a:pt x="1351" y="34"/>
                  <a:pt x="1366" y="22"/>
                </a:cubicBezTo>
                <a:cubicBezTo>
                  <a:pt x="1376" y="14"/>
                  <a:pt x="1398" y="0"/>
                  <a:pt x="1398" y="0"/>
                </a:cubicBezTo>
                <a:cubicBezTo>
                  <a:pt x="1409" y="2"/>
                  <a:pt x="1421" y="1"/>
                  <a:pt x="1431" y="6"/>
                </a:cubicBezTo>
                <a:cubicBezTo>
                  <a:pt x="1442" y="12"/>
                  <a:pt x="1441" y="49"/>
                  <a:pt x="1448" y="60"/>
                </a:cubicBezTo>
                <a:cubicBezTo>
                  <a:pt x="1465" y="90"/>
                  <a:pt x="1472" y="99"/>
                  <a:pt x="1503" y="110"/>
                </a:cubicBezTo>
                <a:cubicBezTo>
                  <a:pt x="1554" y="99"/>
                  <a:pt x="1553" y="75"/>
                  <a:pt x="1590" y="49"/>
                </a:cubicBezTo>
                <a:cubicBezTo>
                  <a:pt x="1602" y="31"/>
                  <a:pt x="1595" y="33"/>
                  <a:pt x="1607" y="33"/>
                </a:cubicBezTo>
                <a:lnTo>
                  <a:pt x="1607" y="1437"/>
                </a:lnTo>
                <a:lnTo>
                  <a:pt x="0" y="1437"/>
                </a:lnTo>
                <a:lnTo>
                  <a:pt x="5" y="104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560" name="Picture 8" descr="j041279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1"/>
          <a:stretch>
            <a:fillRect/>
          </a:stretch>
        </p:blipFill>
        <p:spPr bwMode="auto">
          <a:xfrm>
            <a:off x="7059217" y="3007521"/>
            <a:ext cx="837009" cy="71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423989" y="2641998"/>
            <a:ext cx="18609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</a:rPr>
              <a:t>Tank (Battery)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746774" y="2455203"/>
            <a:ext cx="14966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" dirty="0"/>
              <a:t>Faucet (Switch)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324227" y="3249217"/>
            <a:ext cx="37409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</a:rPr>
              <a:t>Pipe (Wiring)</a:t>
            </a:r>
          </a:p>
        </p:txBody>
      </p:sp>
      <p:sp>
        <p:nvSpPr>
          <p:cNvPr id="23564" name="Freeform 12"/>
          <p:cNvSpPr>
            <a:spLocks/>
          </p:cNvSpPr>
          <p:nvPr/>
        </p:nvSpPr>
        <p:spPr bwMode="auto">
          <a:xfrm>
            <a:off x="1388270" y="1710930"/>
            <a:ext cx="5694760" cy="2325290"/>
          </a:xfrm>
          <a:custGeom>
            <a:avLst/>
            <a:gdLst>
              <a:gd name="T0" fmla="*/ 0 w 4783"/>
              <a:gd name="T1" fmla="*/ 2147483647 h 1953"/>
              <a:gd name="T2" fmla="*/ 0 w 4783"/>
              <a:gd name="T3" fmla="*/ 2147483647 h 1953"/>
              <a:gd name="T4" fmla="*/ 2147483647 w 4783"/>
              <a:gd name="T5" fmla="*/ 2147483647 h 1953"/>
              <a:gd name="T6" fmla="*/ 2147483647 w 4783"/>
              <a:gd name="T7" fmla="*/ 2147483647 h 1953"/>
              <a:gd name="T8" fmla="*/ 2147483647 w 4783"/>
              <a:gd name="T9" fmla="*/ 2147483647 h 1953"/>
              <a:gd name="T10" fmla="*/ 2147483647 w 4783"/>
              <a:gd name="T11" fmla="*/ 2147483647 h 1953"/>
              <a:gd name="T12" fmla="*/ 2147483647 w 4783"/>
              <a:gd name="T13" fmla="*/ 2147483647 h 1953"/>
              <a:gd name="T14" fmla="*/ 2147483647 w 4783"/>
              <a:gd name="T15" fmla="*/ 0 h 19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83"/>
              <a:gd name="T25" fmla="*/ 0 h 1953"/>
              <a:gd name="T26" fmla="*/ 4783 w 4783"/>
              <a:gd name="T27" fmla="*/ 1953 h 19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83" h="1953">
                <a:moveTo>
                  <a:pt x="0" y="6"/>
                </a:moveTo>
                <a:lnTo>
                  <a:pt x="0" y="1953"/>
                </a:lnTo>
                <a:lnTo>
                  <a:pt x="1618" y="1953"/>
                </a:lnTo>
                <a:lnTo>
                  <a:pt x="1618" y="1531"/>
                </a:lnTo>
                <a:lnTo>
                  <a:pt x="4783" y="1531"/>
                </a:lnTo>
                <a:lnTo>
                  <a:pt x="4783" y="1295"/>
                </a:lnTo>
                <a:lnTo>
                  <a:pt x="1607" y="1295"/>
                </a:lnTo>
                <a:lnTo>
                  <a:pt x="1607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3543301" y="1943101"/>
            <a:ext cx="351814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100"/>
              <a:t>   - measured in </a:t>
            </a:r>
            <a:r>
              <a:rPr lang="en-US" sz="2100" b="1"/>
              <a:t>VOLTS</a:t>
            </a:r>
            <a:r>
              <a:rPr lang="en-US" sz="2100"/>
              <a:t> (V)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57250"/>
            <a:ext cx="41719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kern="1200" dirty="0">
                <a:ea typeface="+mn-ea"/>
                <a:cs typeface="+mn-cs"/>
              </a:rPr>
              <a:t>Voltage in a Circuit</a:t>
            </a:r>
          </a:p>
        </p:txBody>
      </p:sp>
      <p:pic>
        <p:nvPicPr>
          <p:cNvPr id="56323" name="Picture 3" descr="Light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522" y="1662115"/>
            <a:ext cx="1427559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714502" y="4857751"/>
            <a:ext cx="593288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100"/>
              <a:t>The battery provides voltage that will push current through the bulb when the switch is on.</a:t>
            </a:r>
            <a:endParaRPr lang="en-US" sz="2100">
              <a:solidFill>
                <a:srgbClr val="FF0000"/>
              </a:solidFill>
            </a:endParaRPr>
          </a:p>
        </p:txBody>
      </p:sp>
      <p:pic>
        <p:nvPicPr>
          <p:cNvPr id="24581" name="Picture 5" descr="j043478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5" r="31857" b="7639"/>
          <a:stretch>
            <a:fillRect/>
          </a:stretch>
        </p:blipFill>
        <p:spPr bwMode="auto">
          <a:xfrm>
            <a:off x="2978946" y="2839642"/>
            <a:ext cx="62746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74296" y="3721895"/>
            <a:ext cx="1059656" cy="706041"/>
            <a:chOff x="3583" y="1638"/>
            <a:chExt cx="890" cy="593"/>
          </a:xfrm>
        </p:grpSpPr>
        <p:sp>
          <p:nvSpPr>
            <p:cNvPr id="24591" name="Text Box 7"/>
            <p:cNvSpPr txBox="1">
              <a:spLocks noChangeArrowheads="1"/>
            </p:cNvSpPr>
            <p:nvPr/>
          </p:nvSpPr>
          <p:spPr bwMode="auto">
            <a:xfrm>
              <a:off x="3583" y="1638"/>
              <a:ext cx="29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off</a:t>
              </a:r>
            </a:p>
          </p:txBody>
        </p:sp>
        <p:sp>
          <p:nvSpPr>
            <p:cNvPr id="24592" name="Text Box 8"/>
            <p:cNvSpPr txBox="1">
              <a:spLocks noChangeArrowheads="1"/>
            </p:cNvSpPr>
            <p:nvPr/>
          </p:nvSpPr>
          <p:spPr bwMode="auto">
            <a:xfrm>
              <a:off x="4182" y="1639"/>
              <a:ext cx="29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on</a:t>
              </a:r>
            </a:p>
          </p:txBody>
        </p:sp>
        <p:grpSp>
          <p:nvGrpSpPr>
            <p:cNvPr id="24593" name="Group 9"/>
            <p:cNvGrpSpPr>
              <a:grpSpLocks/>
            </p:cNvGrpSpPr>
            <p:nvPr/>
          </p:nvGrpSpPr>
          <p:grpSpPr bwMode="auto">
            <a:xfrm>
              <a:off x="3735" y="1724"/>
              <a:ext cx="644" cy="507"/>
              <a:chOff x="3735" y="1724"/>
              <a:chExt cx="644" cy="507"/>
            </a:xfrm>
          </p:grpSpPr>
          <p:sp>
            <p:nvSpPr>
              <p:cNvPr id="24594" name="AutoShape 10"/>
              <p:cNvSpPr>
                <a:spLocks noChangeArrowheads="1"/>
              </p:cNvSpPr>
              <p:nvPr/>
            </p:nvSpPr>
            <p:spPr bwMode="auto">
              <a:xfrm flipH="1">
                <a:off x="3735" y="1887"/>
                <a:ext cx="644" cy="344"/>
              </a:xfrm>
              <a:prstGeom prst="cube">
                <a:avLst>
                  <a:gd name="adj" fmla="val 3512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4595" name="Picture 11" descr="switch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83" y="1724"/>
                <a:ext cx="354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56332" name="Picture 12" descr="LightOf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90" y="1982393"/>
            <a:ext cx="773906" cy="114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Freeform 13"/>
          <p:cNvSpPr>
            <a:spLocks/>
          </p:cNvSpPr>
          <p:nvPr/>
        </p:nvSpPr>
        <p:spPr bwMode="auto">
          <a:xfrm>
            <a:off x="3278981" y="2743202"/>
            <a:ext cx="1724025" cy="170260"/>
          </a:xfrm>
          <a:custGeom>
            <a:avLst/>
            <a:gdLst>
              <a:gd name="T0" fmla="*/ 0 w 1448"/>
              <a:gd name="T1" fmla="*/ 2147483647 h 143"/>
              <a:gd name="T2" fmla="*/ 2147483647 w 1448"/>
              <a:gd name="T3" fmla="*/ 2147483647 h 143"/>
              <a:gd name="T4" fmla="*/ 2147483647 w 1448"/>
              <a:gd name="T5" fmla="*/ 0 h 143"/>
              <a:gd name="T6" fmla="*/ 2147483647 w 1448"/>
              <a:gd name="T7" fmla="*/ 2147483647 h 143"/>
              <a:gd name="T8" fmla="*/ 2147483647 w 1448"/>
              <a:gd name="T9" fmla="*/ 2147483647 h 143"/>
              <a:gd name="T10" fmla="*/ 2147483647 w 1448"/>
              <a:gd name="T11" fmla="*/ 2147483647 h 143"/>
              <a:gd name="T12" fmla="*/ 2147483647 w 1448"/>
              <a:gd name="T13" fmla="*/ 2147483647 h 143"/>
              <a:gd name="T14" fmla="*/ 2147483647 w 1448"/>
              <a:gd name="T15" fmla="*/ 2147483647 h 143"/>
              <a:gd name="T16" fmla="*/ 2147483647 w 1448"/>
              <a:gd name="T17" fmla="*/ 2147483647 h 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48"/>
              <a:gd name="T28" fmla="*/ 0 h 143"/>
              <a:gd name="T29" fmla="*/ 1448 w 1448"/>
              <a:gd name="T30" fmla="*/ 143 h 1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48" h="143">
                <a:moveTo>
                  <a:pt x="0" y="143"/>
                </a:moveTo>
                <a:cubicBezTo>
                  <a:pt x="20" y="116"/>
                  <a:pt x="33" y="81"/>
                  <a:pt x="60" y="60"/>
                </a:cubicBezTo>
                <a:cubicBezTo>
                  <a:pt x="132" y="4"/>
                  <a:pt x="238" y="4"/>
                  <a:pt x="323" y="0"/>
                </a:cubicBezTo>
                <a:cubicBezTo>
                  <a:pt x="441" y="4"/>
                  <a:pt x="556" y="13"/>
                  <a:pt x="674" y="22"/>
                </a:cubicBezTo>
                <a:cubicBezTo>
                  <a:pt x="746" y="42"/>
                  <a:pt x="700" y="32"/>
                  <a:pt x="817" y="38"/>
                </a:cubicBezTo>
                <a:cubicBezTo>
                  <a:pt x="882" y="52"/>
                  <a:pt x="795" y="34"/>
                  <a:pt x="905" y="49"/>
                </a:cubicBezTo>
                <a:cubicBezTo>
                  <a:pt x="968" y="57"/>
                  <a:pt x="1034" y="74"/>
                  <a:pt x="1097" y="88"/>
                </a:cubicBezTo>
                <a:cubicBezTo>
                  <a:pt x="1129" y="95"/>
                  <a:pt x="1163" y="93"/>
                  <a:pt x="1195" y="99"/>
                </a:cubicBezTo>
                <a:cubicBezTo>
                  <a:pt x="1274" y="113"/>
                  <a:pt x="1370" y="143"/>
                  <a:pt x="1448" y="14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Freeform 14"/>
          <p:cNvSpPr>
            <a:spLocks/>
          </p:cNvSpPr>
          <p:nvPr/>
        </p:nvSpPr>
        <p:spPr bwMode="auto">
          <a:xfrm>
            <a:off x="3232550" y="2893220"/>
            <a:ext cx="2830115" cy="1476375"/>
          </a:xfrm>
          <a:custGeom>
            <a:avLst/>
            <a:gdLst>
              <a:gd name="T0" fmla="*/ 2147483647 w 2377"/>
              <a:gd name="T1" fmla="*/ 2147483647 h 1240"/>
              <a:gd name="T2" fmla="*/ 2147483647 w 2377"/>
              <a:gd name="T3" fmla="*/ 0 h 1240"/>
              <a:gd name="T4" fmla="*/ 2147483647 w 2377"/>
              <a:gd name="T5" fmla="*/ 2147483647 h 1240"/>
              <a:gd name="T6" fmla="*/ 2147483647 w 2377"/>
              <a:gd name="T7" fmla="*/ 2147483647 h 1240"/>
              <a:gd name="T8" fmla="*/ 2147483647 w 2377"/>
              <a:gd name="T9" fmla="*/ 2147483647 h 1240"/>
              <a:gd name="T10" fmla="*/ 2147483647 w 2377"/>
              <a:gd name="T11" fmla="*/ 2147483647 h 1240"/>
              <a:gd name="T12" fmla="*/ 2147483647 w 2377"/>
              <a:gd name="T13" fmla="*/ 2147483647 h 1240"/>
              <a:gd name="T14" fmla="*/ 2147483647 w 2377"/>
              <a:gd name="T15" fmla="*/ 2147483647 h 1240"/>
              <a:gd name="T16" fmla="*/ 2147483647 w 2377"/>
              <a:gd name="T17" fmla="*/ 2147483647 h 1240"/>
              <a:gd name="T18" fmla="*/ 2147483647 w 2377"/>
              <a:gd name="T19" fmla="*/ 2147483647 h 1240"/>
              <a:gd name="T20" fmla="*/ 2147483647 w 2377"/>
              <a:gd name="T21" fmla="*/ 2147483647 h 1240"/>
              <a:gd name="T22" fmla="*/ 2147483647 w 2377"/>
              <a:gd name="T23" fmla="*/ 2147483647 h 1240"/>
              <a:gd name="T24" fmla="*/ 2147483647 w 2377"/>
              <a:gd name="T25" fmla="*/ 2147483647 h 1240"/>
              <a:gd name="T26" fmla="*/ 2147483647 w 2377"/>
              <a:gd name="T27" fmla="*/ 2147483647 h 1240"/>
              <a:gd name="T28" fmla="*/ 2147483647 w 2377"/>
              <a:gd name="T29" fmla="*/ 2147483647 h 1240"/>
              <a:gd name="T30" fmla="*/ 2147483647 w 2377"/>
              <a:gd name="T31" fmla="*/ 2147483647 h 1240"/>
              <a:gd name="T32" fmla="*/ 2147483647 w 2377"/>
              <a:gd name="T33" fmla="*/ 2147483647 h 1240"/>
              <a:gd name="T34" fmla="*/ 2147483647 w 2377"/>
              <a:gd name="T35" fmla="*/ 2147483647 h 1240"/>
              <a:gd name="T36" fmla="*/ 2147483647 w 2377"/>
              <a:gd name="T37" fmla="*/ 2147483647 h 1240"/>
              <a:gd name="T38" fmla="*/ 2147483647 w 2377"/>
              <a:gd name="T39" fmla="*/ 2147483647 h 1240"/>
              <a:gd name="T40" fmla="*/ 2147483647 w 2377"/>
              <a:gd name="T41" fmla="*/ 2147483647 h 1240"/>
              <a:gd name="T42" fmla="*/ 2147483647 w 2377"/>
              <a:gd name="T43" fmla="*/ 2147483647 h 1240"/>
              <a:gd name="T44" fmla="*/ 2147483647 w 2377"/>
              <a:gd name="T45" fmla="*/ 2147483647 h 1240"/>
              <a:gd name="T46" fmla="*/ 2147483647 w 2377"/>
              <a:gd name="T47" fmla="*/ 2147483647 h 1240"/>
              <a:gd name="T48" fmla="*/ 2147483647 w 2377"/>
              <a:gd name="T49" fmla="*/ 2147483647 h 1240"/>
              <a:gd name="T50" fmla="*/ 2147483647 w 2377"/>
              <a:gd name="T51" fmla="*/ 2147483647 h 1240"/>
              <a:gd name="T52" fmla="*/ 0 w 2377"/>
              <a:gd name="T53" fmla="*/ 2147483647 h 124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77"/>
              <a:gd name="T82" fmla="*/ 0 h 1240"/>
              <a:gd name="T83" fmla="*/ 2377 w 2377"/>
              <a:gd name="T84" fmla="*/ 1240 h 124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77" h="1240">
                <a:moveTo>
                  <a:pt x="1816" y="22"/>
                </a:moveTo>
                <a:cubicBezTo>
                  <a:pt x="1832" y="11"/>
                  <a:pt x="1847" y="7"/>
                  <a:pt x="1865" y="0"/>
                </a:cubicBezTo>
                <a:cubicBezTo>
                  <a:pt x="1899" y="6"/>
                  <a:pt x="1919" y="19"/>
                  <a:pt x="1948" y="38"/>
                </a:cubicBezTo>
                <a:cubicBezTo>
                  <a:pt x="1961" y="47"/>
                  <a:pt x="1993" y="51"/>
                  <a:pt x="2008" y="55"/>
                </a:cubicBezTo>
                <a:cubicBezTo>
                  <a:pt x="2042" y="65"/>
                  <a:pt x="2077" y="74"/>
                  <a:pt x="2112" y="82"/>
                </a:cubicBezTo>
                <a:cubicBezTo>
                  <a:pt x="2152" y="109"/>
                  <a:pt x="2194" y="130"/>
                  <a:pt x="2222" y="170"/>
                </a:cubicBezTo>
                <a:cubicBezTo>
                  <a:pt x="2236" y="216"/>
                  <a:pt x="2214" y="150"/>
                  <a:pt x="2244" y="209"/>
                </a:cubicBezTo>
                <a:cubicBezTo>
                  <a:pt x="2247" y="215"/>
                  <a:pt x="2246" y="223"/>
                  <a:pt x="2249" y="230"/>
                </a:cubicBezTo>
                <a:cubicBezTo>
                  <a:pt x="2252" y="236"/>
                  <a:pt x="2256" y="241"/>
                  <a:pt x="2260" y="247"/>
                </a:cubicBezTo>
                <a:cubicBezTo>
                  <a:pt x="2272" y="301"/>
                  <a:pt x="2293" y="351"/>
                  <a:pt x="2304" y="406"/>
                </a:cubicBezTo>
                <a:cubicBezTo>
                  <a:pt x="2319" y="481"/>
                  <a:pt x="2323" y="558"/>
                  <a:pt x="2343" y="631"/>
                </a:cubicBezTo>
                <a:cubicBezTo>
                  <a:pt x="2357" y="737"/>
                  <a:pt x="2358" y="843"/>
                  <a:pt x="2370" y="949"/>
                </a:cubicBezTo>
                <a:cubicBezTo>
                  <a:pt x="2368" y="986"/>
                  <a:pt x="2377" y="1027"/>
                  <a:pt x="2359" y="1059"/>
                </a:cubicBezTo>
                <a:cubicBezTo>
                  <a:pt x="2331" y="1112"/>
                  <a:pt x="2276" y="1138"/>
                  <a:pt x="2227" y="1169"/>
                </a:cubicBezTo>
                <a:cubicBezTo>
                  <a:pt x="2213" y="1178"/>
                  <a:pt x="2193" y="1177"/>
                  <a:pt x="2178" y="1185"/>
                </a:cubicBezTo>
                <a:cubicBezTo>
                  <a:pt x="2157" y="1196"/>
                  <a:pt x="2165" y="1199"/>
                  <a:pt x="2140" y="1207"/>
                </a:cubicBezTo>
                <a:cubicBezTo>
                  <a:pt x="2080" y="1226"/>
                  <a:pt x="2015" y="1220"/>
                  <a:pt x="1953" y="1223"/>
                </a:cubicBezTo>
                <a:cubicBezTo>
                  <a:pt x="1911" y="1225"/>
                  <a:pt x="1869" y="1227"/>
                  <a:pt x="1827" y="1229"/>
                </a:cubicBezTo>
                <a:cubicBezTo>
                  <a:pt x="1553" y="1223"/>
                  <a:pt x="1627" y="1240"/>
                  <a:pt x="1487" y="1196"/>
                </a:cubicBezTo>
                <a:cubicBezTo>
                  <a:pt x="1448" y="1166"/>
                  <a:pt x="1410" y="1150"/>
                  <a:pt x="1361" y="1141"/>
                </a:cubicBezTo>
                <a:cubicBezTo>
                  <a:pt x="1300" y="1111"/>
                  <a:pt x="1158" y="1119"/>
                  <a:pt x="1158" y="1119"/>
                </a:cubicBezTo>
                <a:cubicBezTo>
                  <a:pt x="1006" y="1125"/>
                  <a:pt x="854" y="1135"/>
                  <a:pt x="702" y="1141"/>
                </a:cubicBezTo>
                <a:cubicBezTo>
                  <a:pt x="661" y="1152"/>
                  <a:pt x="618" y="1156"/>
                  <a:pt x="576" y="1163"/>
                </a:cubicBezTo>
                <a:cubicBezTo>
                  <a:pt x="496" y="1193"/>
                  <a:pt x="179" y="1169"/>
                  <a:pt x="170" y="1169"/>
                </a:cubicBezTo>
                <a:cubicBezTo>
                  <a:pt x="138" y="1165"/>
                  <a:pt x="108" y="1160"/>
                  <a:pt x="77" y="1152"/>
                </a:cubicBezTo>
                <a:cubicBezTo>
                  <a:pt x="50" y="1134"/>
                  <a:pt x="30" y="1097"/>
                  <a:pt x="11" y="1070"/>
                </a:cubicBezTo>
                <a:cubicBezTo>
                  <a:pt x="1" y="1036"/>
                  <a:pt x="0" y="1029"/>
                  <a:pt x="0" y="987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877867" y="3725467"/>
            <a:ext cx="1059656" cy="706040"/>
            <a:chOff x="4628" y="353"/>
            <a:chExt cx="890" cy="593"/>
          </a:xfrm>
        </p:grpSpPr>
        <p:sp>
          <p:nvSpPr>
            <p:cNvPr id="24587" name="Text Box 16"/>
            <p:cNvSpPr txBox="1">
              <a:spLocks noChangeArrowheads="1"/>
            </p:cNvSpPr>
            <p:nvPr/>
          </p:nvSpPr>
          <p:spPr bwMode="auto">
            <a:xfrm>
              <a:off x="4628" y="353"/>
              <a:ext cx="29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off</a:t>
              </a:r>
            </a:p>
          </p:txBody>
        </p:sp>
        <p:sp>
          <p:nvSpPr>
            <p:cNvPr id="24588" name="Text Box 17"/>
            <p:cNvSpPr txBox="1">
              <a:spLocks noChangeArrowheads="1"/>
            </p:cNvSpPr>
            <p:nvPr/>
          </p:nvSpPr>
          <p:spPr bwMode="auto">
            <a:xfrm>
              <a:off x="5227" y="354"/>
              <a:ext cx="291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/>
                <a:t>on</a:t>
              </a:r>
            </a:p>
          </p:txBody>
        </p:sp>
        <p:sp>
          <p:nvSpPr>
            <p:cNvPr id="24589" name="AutoShape 18"/>
            <p:cNvSpPr>
              <a:spLocks noChangeArrowheads="1"/>
            </p:cNvSpPr>
            <p:nvPr/>
          </p:nvSpPr>
          <p:spPr bwMode="auto">
            <a:xfrm flipH="1">
              <a:off x="4780" y="602"/>
              <a:ext cx="644" cy="344"/>
            </a:xfrm>
            <a:prstGeom prst="cube">
              <a:avLst>
                <a:gd name="adj" fmla="val 3512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90" name="Picture 19" descr="switch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444"/>
              <a:ext cx="35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7670008" y="3704035"/>
            <a:ext cx="88106" cy="22955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7602142" y="3705225"/>
            <a:ext cx="235744" cy="2295525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3115867" y="556619"/>
            <a:ext cx="2343150" cy="594122"/>
          </a:xfrm>
        </p:spPr>
        <p:txBody>
          <a:bodyPr/>
          <a:lstStyle/>
          <a:p>
            <a:pPr eaLnBrk="1" hangingPunct="1">
              <a:defRPr/>
            </a:pPr>
            <a:r>
              <a:rPr lang="en-US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Resistance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661173" y="1428750"/>
            <a:ext cx="4339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The opposition of current flow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515666" y="4371976"/>
            <a:ext cx="5819775" cy="115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100"/>
              <a:t>What happens to the flow (current) if a rock gets lodged in the pipe?  </a:t>
            </a:r>
          </a:p>
          <a:p>
            <a:pPr eaLnBrk="1" hangingPunct="1">
              <a:spcBef>
                <a:spcPct val="30000"/>
              </a:spcBef>
            </a:pPr>
            <a:r>
              <a:rPr lang="en-US" sz="2100">
                <a:solidFill>
                  <a:srgbClr val="FF0000"/>
                </a:solidFill>
              </a:rPr>
              <a:t>Flow (current) decreases.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15867" y="3270648"/>
            <a:ext cx="4042172" cy="273844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1401367" y="2283619"/>
            <a:ext cx="1920478" cy="1744266"/>
          </a:xfrm>
          <a:custGeom>
            <a:avLst/>
            <a:gdLst>
              <a:gd name="T0" fmla="*/ 2147483647 w 1607"/>
              <a:gd name="T1" fmla="*/ 2147483647 h 1437"/>
              <a:gd name="T2" fmla="*/ 2147483647 w 1607"/>
              <a:gd name="T3" fmla="*/ 2147483647 h 1437"/>
              <a:gd name="T4" fmla="*/ 2147483647 w 1607"/>
              <a:gd name="T5" fmla="*/ 2147483647 h 1437"/>
              <a:gd name="T6" fmla="*/ 2147483647 w 1607"/>
              <a:gd name="T7" fmla="*/ 2147483647 h 1437"/>
              <a:gd name="T8" fmla="*/ 2147483647 w 1607"/>
              <a:gd name="T9" fmla="*/ 2147483647 h 1437"/>
              <a:gd name="T10" fmla="*/ 2147483647 w 1607"/>
              <a:gd name="T11" fmla="*/ 2147483647 h 1437"/>
              <a:gd name="T12" fmla="*/ 2147483647 w 1607"/>
              <a:gd name="T13" fmla="*/ 2147483647 h 1437"/>
              <a:gd name="T14" fmla="*/ 2147483647 w 1607"/>
              <a:gd name="T15" fmla="*/ 2147483647 h 1437"/>
              <a:gd name="T16" fmla="*/ 2147483647 w 1607"/>
              <a:gd name="T17" fmla="*/ 2147483647 h 1437"/>
              <a:gd name="T18" fmla="*/ 2147483647 w 1607"/>
              <a:gd name="T19" fmla="*/ 2147483647 h 1437"/>
              <a:gd name="T20" fmla="*/ 2147483647 w 1607"/>
              <a:gd name="T21" fmla="*/ 2147483647 h 1437"/>
              <a:gd name="T22" fmla="*/ 2147483647 w 1607"/>
              <a:gd name="T23" fmla="*/ 2147483647 h 1437"/>
              <a:gd name="T24" fmla="*/ 2147483647 w 1607"/>
              <a:gd name="T25" fmla="*/ 2147483647 h 1437"/>
              <a:gd name="T26" fmla="*/ 2147483647 w 1607"/>
              <a:gd name="T27" fmla="*/ 2147483647 h 1437"/>
              <a:gd name="T28" fmla="*/ 2147483647 w 1607"/>
              <a:gd name="T29" fmla="*/ 2147483647 h 1437"/>
              <a:gd name="T30" fmla="*/ 2147483647 w 1607"/>
              <a:gd name="T31" fmla="*/ 2147483647 h 1437"/>
              <a:gd name="T32" fmla="*/ 2147483647 w 1607"/>
              <a:gd name="T33" fmla="*/ 2147483647 h 1437"/>
              <a:gd name="T34" fmla="*/ 2147483647 w 1607"/>
              <a:gd name="T35" fmla="*/ 2147483647 h 1437"/>
              <a:gd name="T36" fmla="*/ 2147483647 w 1607"/>
              <a:gd name="T37" fmla="*/ 2147483647 h 1437"/>
              <a:gd name="T38" fmla="*/ 2147483647 w 1607"/>
              <a:gd name="T39" fmla="*/ 2147483647 h 1437"/>
              <a:gd name="T40" fmla="*/ 2147483647 w 1607"/>
              <a:gd name="T41" fmla="*/ 2147483647 h 1437"/>
              <a:gd name="T42" fmla="*/ 2147483647 w 1607"/>
              <a:gd name="T43" fmla="*/ 0 h 1437"/>
              <a:gd name="T44" fmla="*/ 2147483647 w 1607"/>
              <a:gd name="T45" fmla="*/ 2147483647 h 1437"/>
              <a:gd name="T46" fmla="*/ 2147483647 w 1607"/>
              <a:gd name="T47" fmla="*/ 2147483647 h 1437"/>
              <a:gd name="T48" fmla="*/ 2147483647 w 1607"/>
              <a:gd name="T49" fmla="*/ 2147483647 h 1437"/>
              <a:gd name="T50" fmla="*/ 2147483647 w 1607"/>
              <a:gd name="T51" fmla="*/ 2147483647 h 1437"/>
              <a:gd name="T52" fmla="*/ 2147483647 w 1607"/>
              <a:gd name="T53" fmla="*/ 2147483647 h 1437"/>
              <a:gd name="T54" fmla="*/ 2147483647 w 1607"/>
              <a:gd name="T55" fmla="*/ 2147483647 h 1437"/>
              <a:gd name="T56" fmla="*/ 0 w 1607"/>
              <a:gd name="T57" fmla="*/ 2147483647 h 1437"/>
              <a:gd name="T58" fmla="*/ 2147483647 w 1607"/>
              <a:gd name="T59" fmla="*/ 2147483647 h 143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607"/>
              <a:gd name="T91" fmla="*/ 0 h 1437"/>
              <a:gd name="T92" fmla="*/ 1607 w 1607"/>
              <a:gd name="T93" fmla="*/ 1437 h 1437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607" h="1437">
                <a:moveTo>
                  <a:pt x="5" y="104"/>
                </a:moveTo>
                <a:cubicBezTo>
                  <a:pt x="27" y="83"/>
                  <a:pt x="44" y="60"/>
                  <a:pt x="65" y="39"/>
                </a:cubicBezTo>
                <a:cubicBezTo>
                  <a:pt x="85" y="41"/>
                  <a:pt x="111" y="35"/>
                  <a:pt x="126" y="49"/>
                </a:cubicBezTo>
                <a:cubicBezTo>
                  <a:pt x="150" y="73"/>
                  <a:pt x="144" y="94"/>
                  <a:pt x="175" y="104"/>
                </a:cubicBezTo>
                <a:cubicBezTo>
                  <a:pt x="220" y="101"/>
                  <a:pt x="258" y="98"/>
                  <a:pt x="301" y="88"/>
                </a:cubicBezTo>
                <a:cubicBezTo>
                  <a:pt x="331" y="65"/>
                  <a:pt x="342" y="31"/>
                  <a:pt x="373" y="11"/>
                </a:cubicBezTo>
                <a:cubicBezTo>
                  <a:pt x="408" y="13"/>
                  <a:pt x="443" y="10"/>
                  <a:pt x="477" y="17"/>
                </a:cubicBezTo>
                <a:cubicBezTo>
                  <a:pt x="495" y="21"/>
                  <a:pt x="533" y="61"/>
                  <a:pt x="543" y="71"/>
                </a:cubicBezTo>
                <a:cubicBezTo>
                  <a:pt x="552" y="80"/>
                  <a:pt x="580" y="83"/>
                  <a:pt x="592" y="88"/>
                </a:cubicBezTo>
                <a:cubicBezTo>
                  <a:pt x="648" y="68"/>
                  <a:pt x="695" y="32"/>
                  <a:pt x="751" y="11"/>
                </a:cubicBezTo>
                <a:cubicBezTo>
                  <a:pt x="752" y="11"/>
                  <a:pt x="800" y="15"/>
                  <a:pt x="812" y="22"/>
                </a:cubicBezTo>
                <a:cubicBezTo>
                  <a:pt x="836" y="35"/>
                  <a:pt x="851" y="52"/>
                  <a:pt x="877" y="60"/>
                </a:cubicBezTo>
                <a:cubicBezTo>
                  <a:pt x="905" y="88"/>
                  <a:pt x="910" y="82"/>
                  <a:pt x="954" y="77"/>
                </a:cubicBezTo>
                <a:cubicBezTo>
                  <a:pt x="972" y="71"/>
                  <a:pt x="985" y="60"/>
                  <a:pt x="1004" y="55"/>
                </a:cubicBezTo>
                <a:cubicBezTo>
                  <a:pt x="1023" y="42"/>
                  <a:pt x="1047" y="30"/>
                  <a:pt x="1069" y="22"/>
                </a:cubicBezTo>
                <a:cubicBezTo>
                  <a:pt x="1097" y="25"/>
                  <a:pt x="1128" y="18"/>
                  <a:pt x="1152" y="33"/>
                </a:cubicBezTo>
                <a:cubicBezTo>
                  <a:pt x="1164" y="41"/>
                  <a:pt x="1168" y="57"/>
                  <a:pt x="1179" y="66"/>
                </a:cubicBezTo>
                <a:cubicBezTo>
                  <a:pt x="1204" y="86"/>
                  <a:pt x="1217" y="89"/>
                  <a:pt x="1245" y="99"/>
                </a:cubicBezTo>
                <a:cubicBezTo>
                  <a:pt x="1280" y="91"/>
                  <a:pt x="1291" y="87"/>
                  <a:pt x="1322" y="66"/>
                </a:cubicBezTo>
                <a:cubicBezTo>
                  <a:pt x="1327" y="62"/>
                  <a:pt x="1338" y="55"/>
                  <a:pt x="1338" y="55"/>
                </a:cubicBezTo>
                <a:cubicBezTo>
                  <a:pt x="1348" y="40"/>
                  <a:pt x="1351" y="34"/>
                  <a:pt x="1366" y="22"/>
                </a:cubicBezTo>
                <a:cubicBezTo>
                  <a:pt x="1376" y="14"/>
                  <a:pt x="1398" y="0"/>
                  <a:pt x="1398" y="0"/>
                </a:cubicBezTo>
                <a:cubicBezTo>
                  <a:pt x="1409" y="2"/>
                  <a:pt x="1421" y="1"/>
                  <a:pt x="1431" y="6"/>
                </a:cubicBezTo>
                <a:cubicBezTo>
                  <a:pt x="1442" y="12"/>
                  <a:pt x="1441" y="49"/>
                  <a:pt x="1448" y="60"/>
                </a:cubicBezTo>
                <a:cubicBezTo>
                  <a:pt x="1465" y="90"/>
                  <a:pt x="1472" y="99"/>
                  <a:pt x="1503" y="110"/>
                </a:cubicBezTo>
                <a:cubicBezTo>
                  <a:pt x="1554" y="99"/>
                  <a:pt x="1553" y="75"/>
                  <a:pt x="1590" y="49"/>
                </a:cubicBezTo>
                <a:cubicBezTo>
                  <a:pt x="1602" y="31"/>
                  <a:pt x="1595" y="33"/>
                  <a:pt x="1607" y="33"/>
                </a:cubicBezTo>
                <a:lnTo>
                  <a:pt x="1607" y="1437"/>
                </a:lnTo>
                <a:lnTo>
                  <a:pt x="0" y="1437"/>
                </a:lnTo>
                <a:lnTo>
                  <a:pt x="5" y="104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423989" y="2641998"/>
            <a:ext cx="186094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</a:rPr>
              <a:t>Tank (Battery)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542331" y="2447047"/>
            <a:ext cx="14966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500" dirty="0"/>
              <a:t>Faucet (Switch)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324227" y="3249217"/>
            <a:ext cx="374094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500">
                <a:solidFill>
                  <a:schemeClr val="bg1"/>
                </a:solidFill>
              </a:rPr>
              <a:t>Pipe (Wiring)</a:t>
            </a:r>
          </a:p>
        </p:txBody>
      </p:sp>
      <p:sp>
        <p:nvSpPr>
          <p:cNvPr id="25612" name="Freeform 12"/>
          <p:cNvSpPr>
            <a:spLocks/>
          </p:cNvSpPr>
          <p:nvPr/>
        </p:nvSpPr>
        <p:spPr bwMode="auto">
          <a:xfrm>
            <a:off x="1388270" y="1710930"/>
            <a:ext cx="5694760" cy="2325290"/>
          </a:xfrm>
          <a:custGeom>
            <a:avLst/>
            <a:gdLst>
              <a:gd name="T0" fmla="*/ 0 w 4783"/>
              <a:gd name="T1" fmla="*/ 2147483647 h 1953"/>
              <a:gd name="T2" fmla="*/ 0 w 4783"/>
              <a:gd name="T3" fmla="*/ 2147483647 h 1953"/>
              <a:gd name="T4" fmla="*/ 2147483647 w 4783"/>
              <a:gd name="T5" fmla="*/ 2147483647 h 1953"/>
              <a:gd name="T6" fmla="*/ 2147483647 w 4783"/>
              <a:gd name="T7" fmla="*/ 2147483647 h 1953"/>
              <a:gd name="T8" fmla="*/ 2147483647 w 4783"/>
              <a:gd name="T9" fmla="*/ 2147483647 h 1953"/>
              <a:gd name="T10" fmla="*/ 2147483647 w 4783"/>
              <a:gd name="T11" fmla="*/ 2147483647 h 1953"/>
              <a:gd name="T12" fmla="*/ 2147483647 w 4783"/>
              <a:gd name="T13" fmla="*/ 2147483647 h 1953"/>
              <a:gd name="T14" fmla="*/ 2147483647 w 4783"/>
              <a:gd name="T15" fmla="*/ 0 h 19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783"/>
              <a:gd name="T25" fmla="*/ 0 h 1953"/>
              <a:gd name="T26" fmla="*/ 4783 w 4783"/>
              <a:gd name="T27" fmla="*/ 1953 h 19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783" h="1953">
                <a:moveTo>
                  <a:pt x="0" y="6"/>
                </a:moveTo>
                <a:lnTo>
                  <a:pt x="0" y="1953"/>
                </a:lnTo>
                <a:lnTo>
                  <a:pt x="1618" y="1953"/>
                </a:lnTo>
                <a:lnTo>
                  <a:pt x="1618" y="1531"/>
                </a:lnTo>
                <a:lnTo>
                  <a:pt x="4783" y="1531"/>
                </a:lnTo>
                <a:lnTo>
                  <a:pt x="4783" y="1295"/>
                </a:lnTo>
                <a:lnTo>
                  <a:pt x="1607" y="1295"/>
                </a:lnTo>
                <a:lnTo>
                  <a:pt x="1607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5614" name="Picture 14" descr="j041279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91"/>
          <a:stretch>
            <a:fillRect/>
          </a:stretch>
        </p:blipFill>
        <p:spPr bwMode="auto">
          <a:xfrm>
            <a:off x="7059217" y="3007521"/>
            <a:ext cx="837009" cy="71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5" name="Rectangle 14"/>
          <p:cNvSpPr>
            <a:spLocks noChangeArrowheads="1"/>
          </p:cNvSpPr>
          <p:nvPr/>
        </p:nvSpPr>
        <p:spPr bwMode="auto">
          <a:xfrm>
            <a:off x="4000502" y="1771651"/>
            <a:ext cx="3226594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/>
              <a:t>- measured in </a:t>
            </a:r>
            <a:r>
              <a:rPr lang="en-US" sz="2100" b="1">
                <a:ea typeface="Times New Roman" charset="0"/>
                <a:cs typeface="Arial" charset="0"/>
              </a:rPr>
              <a:t>Ohms</a:t>
            </a:r>
            <a:r>
              <a:rPr lang="en-US" sz="3300">
                <a:ea typeface="Times New Roman" charset="0"/>
                <a:cs typeface="Arial" charset="0"/>
              </a:rPr>
              <a:t> </a:t>
            </a:r>
            <a:r>
              <a:rPr lang="en-US" sz="2100"/>
              <a:t>(</a:t>
            </a:r>
            <a:r>
              <a:rPr lang="en-US" sz="2100" b="1">
                <a:cs typeface="Times New Roman" charset="0"/>
              </a:rPr>
              <a:t>Ω</a:t>
            </a:r>
            <a:r>
              <a:rPr lang="en-US" sz="210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/>
      <p:bldP spid="573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57250"/>
            <a:ext cx="617220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kern="1200" dirty="0">
                <a:ea typeface="+mn-ea"/>
                <a:cs typeface="+mn-cs"/>
              </a:rPr>
              <a:t>Resistance in a Circuit</a:t>
            </a:r>
          </a:p>
        </p:txBody>
      </p:sp>
      <p:pic>
        <p:nvPicPr>
          <p:cNvPr id="59395" name="Picture 3" descr="Light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522" y="1662115"/>
            <a:ext cx="1427559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543051" y="4572001"/>
            <a:ext cx="6084094" cy="115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100"/>
              <a:t>Resistors are components that create resistance.</a:t>
            </a:r>
          </a:p>
          <a:p>
            <a:pPr eaLnBrk="1" hangingPunct="1">
              <a:spcBef>
                <a:spcPct val="30000"/>
              </a:spcBef>
            </a:pPr>
            <a:r>
              <a:rPr lang="en-US" sz="2100"/>
              <a:t>Reducing current causes the bulb to become more dim.</a:t>
            </a:r>
          </a:p>
        </p:txBody>
      </p:sp>
      <p:pic>
        <p:nvPicPr>
          <p:cNvPr id="26629" name="Picture 5" descr="j0434785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5" r="31857" b="7639"/>
          <a:stretch>
            <a:fillRect/>
          </a:stretch>
        </p:blipFill>
        <p:spPr bwMode="auto">
          <a:xfrm>
            <a:off x="2978946" y="2839642"/>
            <a:ext cx="62746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Freeform 6"/>
          <p:cNvSpPr>
            <a:spLocks/>
          </p:cNvSpPr>
          <p:nvPr/>
        </p:nvSpPr>
        <p:spPr bwMode="auto">
          <a:xfrm>
            <a:off x="3278981" y="2743202"/>
            <a:ext cx="1724025" cy="170260"/>
          </a:xfrm>
          <a:custGeom>
            <a:avLst/>
            <a:gdLst>
              <a:gd name="T0" fmla="*/ 0 w 1448"/>
              <a:gd name="T1" fmla="*/ 2147483647 h 143"/>
              <a:gd name="T2" fmla="*/ 2147483647 w 1448"/>
              <a:gd name="T3" fmla="*/ 2147483647 h 143"/>
              <a:gd name="T4" fmla="*/ 2147483647 w 1448"/>
              <a:gd name="T5" fmla="*/ 0 h 143"/>
              <a:gd name="T6" fmla="*/ 2147483647 w 1448"/>
              <a:gd name="T7" fmla="*/ 2147483647 h 143"/>
              <a:gd name="T8" fmla="*/ 2147483647 w 1448"/>
              <a:gd name="T9" fmla="*/ 2147483647 h 143"/>
              <a:gd name="T10" fmla="*/ 2147483647 w 1448"/>
              <a:gd name="T11" fmla="*/ 2147483647 h 143"/>
              <a:gd name="T12" fmla="*/ 2147483647 w 1448"/>
              <a:gd name="T13" fmla="*/ 2147483647 h 143"/>
              <a:gd name="T14" fmla="*/ 2147483647 w 1448"/>
              <a:gd name="T15" fmla="*/ 2147483647 h 143"/>
              <a:gd name="T16" fmla="*/ 2147483647 w 1448"/>
              <a:gd name="T17" fmla="*/ 2147483647 h 1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48"/>
              <a:gd name="T28" fmla="*/ 0 h 143"/>
              <a:gd name="T29" fmla="*/ 1448 w 1448"/>
              <a:gd name="T30" fmla="*/ 143 h 1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48" h="143">
                <a:moveTo>
                  <a:pt x="0" y="143"/>
                </a:moveTo>
                <a:cubicBezTo>
                  <a:pt x="20" y="116"/>
                  <a:pt x="33" y="81"/>
                  <a:pt x="60" y="60"/>
                </a:cubicBezTo>
                <a:cubicBezTo>
                  <a:pt x="132" y="4"/>
                  <a:pt x="238" y="4"/>
                  <a:pt x="323" y="0"/>
                </a:cubicBezTo>
                <a:cubicBezTo>
                  <a:pt x="441" y="4"/>
                  <a:pt x="556" y="13"/>
                  <a:pt x="674" y="22"/>
                </a:cubicBezTo>
                <a:cubicBezTo>
                  <a:pt x="746" y="42"/>
                  <a:pt x="700" y="32"/>
                  <a:pt x="817" y="38"/>
                </a:cubicBezTo>
                <a:cubicBezTo>
                  <a:pt x="882" y="52"/>
                  <a:pt x="795" y="34"/>
                  <a:pt x="905" y="49"/>
                </a:cubicBezTo>
                <a:cubicBezTo>
                  <a:pt x="968" y="57"/>
                  <a:pt x="1034" y="74"/>
                  <a:pt x="1097" y="88"/>
                </a:cubicBezTo>
                <a:cubicBezTo>
                  <a:pt x="1129" y="95"/>
                  <a:pt x="1163" y="93"/>
                  <a:pt x="1195" y="99"/>
                </a:cubicBezTo>
                <a:cubicBezTo>
                  <a:pt x="1274" y="113"/>
                  <a:pt x="1370" y="143"/>
                  <a:pt x="1448" y="143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>
            <a:off x="3232550" y="2893220"/>
            <a:ext cx="2830115" cy="1476375"/>
          </a:xfrm>
          <a:custGeom>
            <a:avLst/>
            <a:gdLst>
              <a:gd name="T0" fmla="*/ 2147483647 w 2377"/>
              <a:gd name="T1" fmla="*/ 2147483647 h 1240"/>
              <a:gd name="T2" fmla="*/ 2147483647 w 2377"/>
              <a:gd name="T3" fmla="*/ 0 h 1240"/>
              <a:gd name="T4" fmla="*/ 2147483647 w 2377"/>
              <a:gd name="T5" fmla="*/ 2147483647 h 1240"/>
              <a:gd name="T6" fmla="*/ 2147483647 w 2377"/>
              <a:gd name="T7" fmla="*/ 2147483647 h 1240"/>
              <a:gd name="T8" fmla="*/ 2147483647 w 2377"/>
              <a:gd name="T9" fmla="*/ 2147483647 h 1240"/>
              <a:gd name="T10" fmla="*/ 2147483647 w 2377"/>
              <a:gd name="T11" fmla="*/ 2147483647 h 1240"/>
              <a:gd name="T12" fmla="*/ 2147483647 w 2377"/>
              <a:gd name="T13" fmla="*/ 2147483647 h 1240"/>
              <a:gd name="T14" fmla="*/ 2147483647 w 2377"/>
              <a:gd name="T15" fmla="*/ 2147483647 h 1240"/>
              <a:gd name="T16" fmla="*/ 2147483647 w 2377"/>
              <a:gd name="T17" fmla="*/ 2147483647 h 1240"/>
              <a:gd name="T18" fmla="*/ 2147483647 w 2377"/>
              <a:gd name="T19" fmla="*/ 2147483647 h 1240"/>
              <a:gd name="T20" fmla="*/ 2147483647 w 2377"/>
              <a:gd name="T21" fmla="*/ 2147483647 h 1240"/>
              <a:gd name="T22" fmla="*/ 2147483647 w 2377"/>
              <a:gd name="T23" fmla="*/ 2147483647 h 1240"/>
              <a:gd name="T24" fmla="*/ 2147483647 w 2377"/>
              <a:gd name="T25" fmla="*/ 2147483647 h 1240"/>
              <a:gd name="T26" fmla="*/ 2147483647 w 2377"/>
              <a:gd name="T27" fmla="*/ 2147483647 h 1240"/>
              <a:gd name="T28" fmla="*/ 2147483647 w 2377"/>
              <a:gd name="T29" fmla="*/ 2147483647 h 1240"/>
              <a:gd name="T30" fmla="*/ 2147483647 w 2377"/>
              <a:gd name="T31" fmla="*/ 2147483647 h 1240"/>
              <a:gd name="T32" fmla="*/ 2147483647 w 2377"/>
              <a:gd name="T33" fmla="*/ 2147483647 h 1240"/>
              <a:gd name="T34" fmla="*/ 2147483647 w 2377"/>
              <a:gd name="T35" fmla="*/ 2147483647 h 1240"/>
              <a:gd name="T36" fmla="*/ 2147483647 w 2377"/>
              <a:gd name="T37" fmla="*/ 2147483647 h 1240"/>
              <a:gd name="T38" fmla="*/ 2147483647 w 2377"/>
              <a:gd name="T39" fmla="*/ 2147483647 h 1240"/>
              <a:gd name="T40" fmla="*/ 2147483647 w 2377"/>
              <a:gd name="T41" fmla="*/ 2147483647 h 1240"/>
              <a:gd name="T42" fmla="*/ 2147483647 w 2377"/>
              <a:gd name="T43" fmla="*/ 2147483647 h 1240"/>
              <a:gd name="T44" fmla="*/ 2147483647 w 2377"/>
              <a:gd name="T45" fmla="*/ 2147483647 h 1240"/>
              <a:gd name="T46" fmla="*/ 2147483647 w 2377"/>
              <a:gd name="T47" fmla="*/ 2147483647 h 1240"/>
              <a:gd name="T48" fmla="*/ 2147483647 w 2377"/>
              <a:gd name="T49" fmla="*/ 2147483647 h 1240"/>
              <a:gd name="T50" fmla="*/ 2147483647 w 2377"/>
              <a:gd name="T51" fmla="*/ 2147483647 h 1240"/>
              <a:gd name="T52" fmla="*/ 0 w 2377"/>
              <a:gd name="T53" fmla="*/ 2147483647 h 124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377"/>
              <a:gd name="T82" fmla="*/ 0 h 1240"/>
              <a:gd name="T83" fmla="*/ 2377 w 2377"/>
              <a:gd name="T84" fmla="*/ 1240 h 124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377" h="1240">
                <a:moveTo>
                  <a:pt x="1816" y="22"/>
                </a:moveTo>
                <a:cubicBezTo>
                  <a:pt x="1832" y="11"/>
                  <a:pt x="1847" y="7"/>
                  <a:pt x="1865" y="0"/>
                </a:cubicBezTo>
                <a:cubicBezTo>
                  <a:pt x="1899" y="6"/>
                  <a:pt x="1919" y="19"/>
                  <a:pt x="1948" y="38"/>
                </a:cubicBezTo>
                <a:cubicBezTo>
                  <a:pt x="1961" y="47"/>
                  <a:pt x="1993" y="51"/>
                  <a:pt x="2008" y="55"/>
                </a:cubicBezTo>
                <a:cubicBezTo>
                  <a:pt x="2042" y="65"/>
                  <a:pt x="2077" y="74"/>
                  <a:pt x="2112" y="82"/>
                </a:cubicBezTo>
                <a:cubicBezTo>
                  <a:pt x="2152" y="109"/>
                  <a:pt x="2194" y="130"/>
                  <a:pt x="2222" y="170"/>
                </a:cubicBezTo>
                <a:cubicBezTo>
                  <a:pt x="2236" y="216"/>
                  <a:pt x="2214" y="150"/>
                  <a:pt x="2244" y="209"/>
                </a:cubicBezTo>
                <a:cubicBezTo>
                  <a:pt x="2247" y="215"/>
                  <a:pt x="2246" y="223"/>
                  <a:pt x="2249" y="230"/>
                </a:cubicBezTo>
                <a:cubicBezTo>
                  <a:pt x="2252" y="236"/>
                  <a:pt x="2256" y="241"/>
                  <a:pt x="2260" y="247"/>
                </a:cubicBezTo>
                <a:cubicBezTo>
                  <a:pt x="2272" y="301"/>
                  <a:pt x="2293" y="351"/>
                  <a:pt x="2304" y="406"/>
                </a:cubicBezTo>
                <a:cubicBezTo>
                  <a:pt x="2319" y="481"/>
                  <a:pt x="2323" y="558"/>
                  <a:pt x="2343" y="631"/>
                </a:cubicBezTo>
                <a:cubicBezTo>
                  <a:pt x="2357" y="737"/>
                  <a:pt x="2358" y="843"/>
                  <a:pt x="2370" y="949"/>
                </a:cubicBezTo>
                <a:cubicBezTo>
                  <a:pt x="2368" y="986"/>
                  <a:pt x="2377" y="1027"/>
                  <a:pt x="2359" y="1059"/>
                </a:cubicBezTo>
                <a:cubicBezTo>
                  <a:pt x="2331" y="1112"/>
                  <a:pt x="2276" y="1138"/>
                  <a:pt x="2227" y="1169"/>
                </a:cubicBezTo>
                <a:cubicBezTo>
                  <a:pt x="2213" y="1178"/>
                  <a:pt x="2193" y="1177"/>
                  <a:pt x="2178" y="1185"/>
                </a:cubicBezTo>
                <a:cubicBezTo>
                  <a:pt x="2157" y="1196"/>
                  <a:pt x="2165" y="1199"/>
                  <a:pt x="2140" y="1207"/>
                </a:cubicBezTo>
                <a:cubicBezTo>
                  <a:pt x="2080" y="1226"/>
                  <a:pt x="2015" y="1220"/>
                  <a:pt x="1953" y="1223"/>
                </a:cubicBezTo>
                <a:cubicBezTo>
                  <a:pt x="1911" y="1225"/>
                  <a:pt x="1869" y="1227"/>
                  <a:pt x="1827" y="1229"/>
                </a:cubicBezTo>
                <a:cubicBezTo>
                  <a:pt x="1553" y="1223"/>
                  <a:pt x="1627" y="1240"/>
                  <a:pt x="1487" y="1196"/>
                </a:cubicBezTo>
                <a:cubicBezTo>
                  <a:pt x="1448" y="1166"/>
                  <a:pt x="1410" y="1150"/>
                  <a:pt x="1361" y="1141"/>
                </a:cubicBezTo>
                <a:cubicBezTo>
                  <a:pt x="1300" y="1111"/>
                  <a:pt x="1158" y="1119"/>
                  <a:pt x="1158" y="1119"/>
                </a:cubicBezTo>
                <a:cubicBezTo>
                  <a:pt x="1006" y="1125"/>
                  <a:pt x="854" y="1135"/>
                  <a:pt x="702" y="1141"/>
                </a:cubicBezTo>
                <a:cubicBezTo>
                  <a:pt x="661" y="1152"/>
                  <a:pt x="618" y="1156"/>
                  <a:pt x="576" y="1163"/>
                </a:cubicBezTo>
                <a:cubicBezTo>
                  <a:pt x="496" y="1193"/>
                  <a:pt x="179" y="1169"/>
                  <a:pt x="170" y="1169"/>
                </a:cubicBezTo>
                <a:cubicBezTo>
                  <a:pt x="138" y="1165"/>
                  <a:pt x="108" y="1160"/>
                  <a:pt x="77" y="1152"/>
                </a:cubicBezTo>
                <a:cubicBezTo>
                  <a:pt x="50" y="1134"/>
                  <a:pt x="30" y="1097"/>
                  <a:pt x="11" y="1070"/>
                </a:cubicBezTo>
                <a:cubicBezTo>
                  <a:pt x="1" y="1036"/>
                  <a:pt x="0" y="1029"/>
                  <a:pt x="0" y="987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4117779" y="3717132"/>
            <a:ext cx="1231106" cy="706041"/>
            <a:chOff x="4628" y="353"/>
            <a:chExt cx="1034" cy="593"/>
          </a:xfrm>
        </p:grpSpPr>
        <p:sp>
          <p:nvSpPr>
            <p:cNvPr id="26635" name="Text Box 9"/>
            <p:cNvSpPr txBox="1">
              <a:spLocks noChangeArrowheads="1"/>
            </p:cNvSpPr>
            <p:nvPr/>
          </p:nvSpPr>
          <p:spPr bwMode="auto">
            <a:xfrm>
              <a:off x="4628" y="353"/>
              <a:ext cx="46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 dirty="0"/>
                <a:t>off</a:t>
              </a:r>
            </a:p>
          </p:txBody>
        </p:sp>
        <p:sp>
          <p:nvSpPr>
            <p:cNvPr id="26636" name="Text Box 10"/>
            <p:cNvSpPr txBox="1">
              <a:spLocks noChangeArrowheads="1"/>
            </p:cNvSpPr>
            <p:nvPr/>
          </p:nvSpPr>
          <p:spPr bwMode="auto">
            <a:xfrm>
              <a:off x="5227" y="354"/>
              <a:ext cx="43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 dirty="0"/>
                <a:t>on</a:t>
              </a:r>
            </a:p>
          </p:txBody>
        </p:sp>
        <p:sp>
          <p:nvSpPr>
            <p:cNvPr id="26637" name="AutoShape 11"/>
            <p:cNvSpPr>
              <a:spLocks noChangeArrowheads="1"/>
            </p:cNvSpPr>
            <p:nvPr/>
          </p:nvSpPr>
          <p:spPr bwMode="auto">
            <a:xfrm flipH="1">
              <a:off x="4780" y="602"/>
              <a:ext cx="644" cy="344"/>
            </a:xfrm>
            <a:prstGeom prst="cube">
              <a:avLst>
                <a:gd name="adj" fmla="val 3512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6638" name="Picture 12" descr="switch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444"/>
              <a:ext cx="354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405" name="Text Box 13"/>
          <p:cNvSpPr txBox="1">
            <a:spLocks noChangeArrowheads="1"/>
          </p:cNvSpPr>
          <p:nvPr/>
        </p:nvSpPr>
        <p:spPr bwMode="auto">
          <a:xfrm rot="203903">
            <a:off x="3431254" y="2003716"/>
            <a:ext cx="1114746" cy="3693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Resistor</a:t>
            </a:r>
          </a:p>
        </p:txBody>
      </p:sp>
      <p:pic>
        <p:nvPicPr>
          <p:cNvPr id="59406" name="Picture 14" descr="LightOn"/>
          <p:cNvPicPr>
            <a:picLocks noChangeAspect="1" noChangeArrowheads="1"/>
          </p:cNvPicPr>
          <p:nvPr/>
        </p:nvPicPr>
        <p:blipFill>
          <a:blip r:embed="rId3" cstate="email">
            <a:lum bright="78000" contras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047" y="1657352"/>
            <a:ext cx="1427559" cy="1483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00087 0.1148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5" grpId="0" animBg="1"/>
      <p:bldP spid="5940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081" y="413177"/>
            <a:ext cx="2686050" cy="62865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Ohm</a:t>
            </a:r>
            <a:r>
              <a:rPr lang="ja-JP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’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 Law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940526"/>
              </p:ext>
            </p:extLst>
          </p:nvPr>
        </p:nvGraphicFramePr>
        <p:xfrm>
          <a:off x="1708359" y="4385898"/>
          <a:ext cx="5637610" cy="1510906"/>
        </p:xfrm>
        <a:graphic>
          <a:graphicData uri="http://schemas.openxmlformats.org/drawingml/2006/table">
            <a:tbl>
              <a:tblPr/>
              <a:tblGrid>
                <a:gridCol w="1410891"/>
                <a:gridCol w="1408509"/>
                <a:gridCol w="1407319"/>
                <a:gridCol w="1410891"/>
              </a:tblGrid>
              <a:tr h="377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Quantities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Abbreviations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Units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Symbols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8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Voltage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Volts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V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Current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I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Amperes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A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Resistance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R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Ohms</a:t>
                      </a:r>
                      <a:endParaRPr kumimoji="0" lang="en-US" sz="2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charset="0"/>
                          <a:cs typeface="Arial" charset="0"/>
                        </a:rPr>
                        <a:t>Ω</a:t>
                      </a:r>
                      <a:endParaRPr kumimoji="0" lang="en-US" sz="2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charset="0"/>
                        <a:cs typeface="Arial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514475" y="3810000"/>
            <a:ext cx="6229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 dirty="0"/>
              <a:t>If you know 2 of the 3 quantities, you can solve for the third.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3581400" y="1166336"/>
            <a:ext cx="1395413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50" b="1" dirty="0">
                <a:solidFill>
                  <a:srgbClr val="3333FF"/>
                </a:solidFill>
              </a:rPr>
              <a:t>V=IR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1514475" y="3048000"/>
            <a:ext cx="5886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dirty="0"/>
              <a:t>The mathematical relationship between current, voltage, and resistance</a:t>
            </a:r>
          </a:p>
        </p:txBody>
      </p:sp>
      <p:sp>
        <p:nvSpPr>
          <p:cNvPr id="31779" name="Rectangle 9"/>
          <p:cNvSpPr>
            <a:spLocks noChangeArrowheads="1"/>
          </p:cNvSpPr>
          <p:nvPr/>
        </p:nvSpPr>
        <p:spPr bwMode="auto">
          <a:xfrm>
            <a:off x="1514475" y="1939752"/>
            <a:ext cx="6400800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950" i="1" dirty="0"/>
              <a:t>Current in a resistor varies in direct proportion to the voltage applied to it and is inversely proportional to the resistor</a:t>
            </a:r>
            <a:r>
              <a:rPr lang="ja-JP" altLang="en-US" sz="1950" i="1" dirty="0"/>
              <a:t>’</a:t>
            </a:r>
            <a:r>
              <a:rPr lang="en-US" sz="1950" i="1" dirty="0"/>
              <a:t>s value</a:t>
            </a:r>
            <a:endParaRPr lang="en-US" sz="19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Electricity&amp;quot;&quot;/&gt;&lt;property id=&quot;20307&quot; value=&quot;341&quot;/&gt;&lt;/object&gt;&lt;object type=&quot;3&quot; unique_id=&quot;10005&quot;&gt;&lt;property id=&quot;20148&quot; value=&quot;5&quot;/&gt;&lt;property id=&quot;20300&quot; value=&quot;Slide 2 - &amp;quot;Electricity&amp;quot;&quot;/&gt;&lt;property id=&quot;20307&quot; value=&quot;275&quot;/&gt;&lt;/object&gt;&lt;object type=&quot;3&quot; unique_id=&quot;10006&quot;&gt;&lt;property id=&quot;20148&quot; value=&quot;5&quot;/&gt;&lt;property id=&quot;20300&quot; value=&quot;Slide 3 - &amp;quot;Electricity at the Atomic Level&amp;quot;&quot;/&gt;&lt;property id=&quot;20307&quot; value=&quot;299&quot;/&gt;&lt;/object&gt;&lt;object type=&quot;3&quot; unique_id=&quot;10007&quot;&gt;&lt;property id=&quot;20148&quot; value=&quot;5&quot;/&gt;&lt;property id=&quot;20300&quot; value=&quot;Slide 4 - &amp;quot;Components of an Atom&amp;quot;&quot;/&gt;&lt;property id=&quot;20307&quot; value=&quot;302&quot;/&gt;&lt;/object&gt;&lt;object type=&quot;3&quot; unique_id=&quot;10008&quot;&gt;&lt;property id=&quot;20148&quot; value=&quot;5&quot;/&gt;&lt;property id=&quot;20300&quot; value=&quot;Slide 5 - &amp;quot;Atomic Number&amp;quot;&quot;/&gt;&lt;property id=&quot;20307&quot; value=&quot;303&quot;/&gt;&lt;/object&gt;&lt;object type=&quot;3&quot; unique_id=&quot;10009&quot;&gt;&lt;property id=&quot;20148&quot; value=&quot;5&quot;/&gt;&lt;property id=&quot;20300&quot; value=&quot;Slide 6 - &amp;quot;Electrons&amp;quot;&quot;/&gt;&lt;property id=&quot;20307&quot; value=&quot;305&quot;/&gt;&lt;/object&gt;&lt;object type=&quot;3&quot; unique_id=&quot;10010&quot;&gt;&lt;property id=&quot;20148&quot; value=&quot;5&quot;/&gt;&lt;property id=&quot;20300&quot; value=&quot;Slide 7 - &amp;quot;Electron Orbits&amp;quot;&quot;/&gt;&lt;property id=&quot;20307&quot; value=&quot;306&quot;/&gt;&lt;/object&gt;&lt;object type=&quot;3&quot; unique_id=&quot;10011&quot;&gt;&lt;property id=&quot;20148&quot; value=&quot;5&quot;/&gt;&lt;property id=&quot;20300&quot; value=&quot;Slide 8 - &amp;quot;Electron Orbits&amp;quot;&quot;/&gt;&lt;property id=&quot;20307&quot; value=&quot;307&quot;/&gt;&lt;/object&gt;&lt;object type=&quot;3&quot; unique_id=&quot;10012&quot;&gt;&lt;property id=&quot;20148&quot; value=&quot;5&quot;/&gt;&lt;property id=&quot;20300&quot; value=&quot;Slide 9 - &amp;quot;Electron Orbits&amp;quot;&quot;/&gt;&lt;property id=&quot;20307&quot; value=&quot;308&quot;/&gt;&lt;/object&gt;&lt;object type=&quot;3&quot; unique_id=&quot;10013&quot;&gt;&lt;property id=&quot;20148&quot; value=&quot;5&quot;/&gt;&lt;property id=&quot;20300&quot; value=&quot;Slide 10 - &amp;quot;Electron Flow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Electron Flow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Conductors and Insulators&amp;quot;&quot;/&gt;&lt;property id=&quot;20307&quot; value=&quot;281&quot;/&gt;&lt;/object&gt;&lt;object type=&quot;3&quot; unique_id=&quot;10016&quot;&gt;&lt;property id=&quot;20148&quot; value=&quot;5&quot;/&gt;&lt;property id=&quot;20300&quot; value=&quot;Slide 13 - &amp;quot;Conductors and Insulators&amp;quot;&quot;/&gt;&lt;property id=&quot;20307&quot; value=&quot;282&quot;/&gt;&lt;/object&gt;&lt;object type=&quot;3&quot; unique_id=&quot;10017&quot;&gt;&lt;property id=&quot;20148&quot; value=&quot;5&quot;/&gt;&lt;property id=&quot;20300&quot; value=&quot;Slide 14 - &amp;quot;Electrical Circuit&amp;quot;&quot;/&gt;&lt;property id=&quot;20307&quot; value=&quot;328&quot;/&gt;&lt;/object&gt;&lt;object type=&quot;3&quot; unique_id=&quot;10018&quot;&gt;&lt;property id=&quot;20148&quot; value=&quot;5&quot;/&gt;&lt;property id=&quot;20300&quot; value=&quot;Slide 15 - &amp;quot;Current&amp;quot;&quot;/&gt;&lt;property id=&quot;20307&quot; value=&quot;290&quot;/&gt;&lt;/object&gt;&lt;object type=&quot;3&quot; unique_id=&quot;10019&quot;&gt;&lt;property id=&quot;20148&quot; value=&quot;5&quot;/&gt;&lt;property id=&quot;20300&quot; value=&quot;Slide 16 - &amp;quot;Current in a Circuit&amp;quot;&quot;/&gt;&lt;property id=&quot;20307&quot; value=&quot;291&quot;/&gt;&lt;/object&gt;&lt;object type=&quot;3&quot; unique_id=&quot;10020&quot;&gt;&lt;property id=&quot;20148&quot; value=&quot;5&quot;/&gt;&lt;property id=&quot;20300&quot; value=&quot;Slide 17 - &amp;quot;Current Flow&amp;quot;&quot;/&gt;&lt;property id=&quot;20307&quot; value=&quot;343&quot;/&gt;&lt;/object&gt;&lt;object type=&quot;3&quot; unique_id=&quot;10021&quot;&gt;&lt;property id=&quot;20148&quot; value=&quot;5&quot;/&gt;&lt;property id=&quot;20300&quot; value=&quot;Slide 18 - &amp;quot;Engineering vs. Science&amp;quot;&quot;/&gt;&lt;property id=&quot;20307&quot; value=&quot;344&quot;/&gt;&lt;/object&gt;&lt;object type=&quot;3&quot; unique_id=&quot;10022&quot;&gt;&lt;property id=&quot;20148&quot; value=&quot;5&quot;/&gt;&lt;property id=&quot;20300&quot; value=&quot;Slide 19 - &amp;quot;Voltage&amp;quot;&quot;/&gt;&lt;property id=&quot;20307&quot; value=&quot;292&quot;/&gt;&lt;/object&gt;&lt;object type=&quot;3&quot; unique_id=&quot;10023&quot;&gt;&lt;property id=&quot;20148&quot; value=&quot;5&quot;/&gt;&lt;property id=&quot;20300&quot; value=&quot;Slide 20 - &amp;quot;Voltage in a Circuit&amp;quot;&quot;/&gt;&lt;property id=&quot;20307&quot; value=&quot;293&quot;/&gt;&lt;/object&gt;&lt;object type=&quot;3&quot; unique_id=&quot;10024&quot;&gt;&lt;property id=&quot;20148&quot; value=&quot;5&quot;/&gt;&lt;property id=&quot;20300&quot; value=&quot;Slide 21 - &amp;quot;Resistance&amp;quot;&quot;/&gt;&lt;property id=&quot;20307&quot; value=&quot;294&quot;/&gt;&lt;/object&gt;&lt;object type=&quot;3&quot; unique_id=&quot;10025&quot;&gt;&lt;property id=&quot;20148&quot; value=&quot;5&quot;/&gt;&lt;property id=&quot;20300&quot; value=&quot;Slide 22 - &amp;quot;Resistance in a Circuit&amp;quot;&quot;/&gt;&lt;property id=&quot;20307&quot; value=&quot;295&quot;/&gt;&lt;/object&gt;&lt;object type=&quot;3&quot; unique_id=&quot;10026&quot;&gt;&lt;property id=&quot;20148&quot; value=&quot;5&quot;/&gt;&lt;property id=&quot;20300&quot; value=&quot;Slide 24 - &amp;quot;Multimeter&amp;quot;&quot;/&gt;&lt;property id=&quot;20307&quot; value=&quot;259&quot;/&gt;&lt;/object&gt;&lt;object type=&quot;3&quot; unique_id=&quot;10027&quot;&gt;&lt;property id=&quot;20148&quot; value=&quot;5&quot;/&gt;&lt;property id=&quot;20300&quot; value=&quot;Slide 23 - &amp;quot;Measuring Voltage&amp;quot;&quot;/&gt;&lt;property id=&quot;20307&quot; value=&quot;268&quot;/&gt;&lt;/object&gt;&lt;object type=&quot;3&quot; unique_id=&quot;10028&quot;&gt;&lt;property id=&quot;20148&quot; value=&quot;5&quot;/&gt;&lt;property id=&quot;20300&quot; value=&quot;Slide 25 - &amp;quot;Measuring Current&amp;quot;&quot;/&gt;&lt;property id=&quot;20307&quot; value=&quot;269&quot;/&gt;&lt;/object&gt;&lt;object type=&quot;3&quot; unique_id=&quot;10029&quot;&gt;&lt;property id=&quot;20148&quot; value=&quot;5&quot;/&gt;&lt;property id=&quot;20300&quot; value=&quot;Slide 26 - &amp;quot;Measuring Resistance&amp;quot;&quot;/&gt;&lt;property id=&quot;20307&quot; value=&quot;270&quot;/&gt;&lt;/object&gt;&lt;object type=&quot;3&quot; unique_id=&quot;10030&quot;&gt;&lt;property id=&quot;20148&quot; value=&quot;5&quot;/&gt;&lt;property id=&quot;20300&quot; value=&quot;Slide 27 - &amp;quot;Ohm’s Law&amp;quot;&quot;/&gt;&lt;property id=&quot;20307&quot; value=&quot;313&quot;/&gt;&lt;/object&gt;&lt;object type=&quot;3&quot; unique_id=&quot;10031&quot;&gt;&lt;property id=&quot;20148&quot; value=&quot;5&quot;/&gt;&lt;property id=&quot;20300&quot; value=&quot;Slide 28 - &amp;quot;Ohm’s Law Chart&amp;quot;&quot;/&gt;&lt;property id=&quot;20307&quot; value=&quot;314&quot;/&gt;&lt;/object&gt;&lt;object type=&quot;3&quot; unique_id=&quot;10032&quot;&gt;&lt;property id=&quot;20148&quot; value=&quot;5&quot;/&gt;&lt;property id=&quot;20300&quot; value=&quot;Slide 29 - &amp;quot;Ohm’s Law Chart&amp;quot;&quot;/&gt;&lt;property id=&quot;20307&quot; value=&quot;315&quot;/&gt;&lt;/object&gt;&lt;object type=&quot;3&quot; unique_id=&quot;10033&quot;&gt;&lt;property id=&quot;20148&quot; value=&quot;5&quot;/&gt;&lt;property id=&quot;20300&quot; value=&quot;Slide 30 - &amp;quot;Ohm’s Law Chart&amp;quot;&quot;/&gt;&lt;property id=&quot;20307&quot; value=&quot;316&quot;/&gt;&lt;/object&gt;&lt;object type=&quot;3&quot; unique_id=&quot;10034&quot;&gt;&lt;property id=&quot;20148&quot; value=&quot;5&quot;/&gt;&lt;property id=&quot;20300&quot; value=&quot;Slide 31 - &amp;quot;Example: Ohm’s Law&amp;quot;&quot;/&gt;&lt;property id=&quot;20307&quot; value=&quot;345&quot;/&gt;&lt;/object&gt;&lt;object type=&quot;3&quot; unique_id=&quot;10035&quot;&gt;&lt;property id=&quot;20148&quot; value=&quot;5&quot;/&gt;&lt;property id=&quot;20300&quot; value=&quot;Slide 32 - &amp;quot;Circuit Configuration&amp;quot;&quot;/&gt;&lt;property id=&quot;20307&quot; value=&quot;346&quot;/&gt;&lt;/object&gt;&lt;object type=&quot;3&quot; unique_id=&quot;10036&quot;&gt;&lt;property id=&quot;20148&quot; value=&quot;5&quot;/&gt;&lt;property id=&quot;20300&quot; value=&quot;Slide 33 - &amp;quot;Kirchhoff’s Laws&amp;quot;&quot;/&gt;&lt;property id=&quot;20307&quot; value=&quot;357&quot;/&gt;&lt;/object&gt;&lt;object type=&quot;3&quot; unique_id=&quot;10037&quot;&gt;&lt;property id=&quot;20148&quot; value=&quot;5&quot;/&gt;&lt;property id=&quot;20300&quot; value=&quot;Slide 34 - &amp;quot;Series Circuits&amp;quot;&quot;/&gt;&lt;property id=&quot;20307&quot; value=&quot;332&quot;/&gt;&lt;/object&gt;&lt;object type=&quot;3&quot; unique_id=&quot;10038&quot;&gt;&lt;property id=&quot;20148&quot; value=&quot;5&quot;/&gt;&lt;property id=&quot;20300&quot; value=&quot;Slide 35 - &amp;quot;Series Circuits&amp;quot;&quot;/&gt;&lt;property id=&quot;20307&quot; value=&quot;347&quot;/&gt;&lt;/object&gt;&lt;object type=&quot;3&quot; unique_id=&quot;10039&quot;&gt;&lt;property id=&quot;20148&quot; value=&quot;5&quot;/&gt;&lt;property id=&quot;20300&quot; value=&quot;Slide 36 - &amp;quot;Example: Series Circuit&amp;quot;&quot;/&gt;&lt;property id=&quot;20307&quot; value=&quot;348&quot;/&gt;&lt;/object&gt;&lt;object type=&quot;3&quot; unique_id=&quot;10040&quot;&gt;&lt;property id=&quot;20148&quot; value=&quot;5&quot;/&gt;&lt;property id=&quot;20300&quot; value=&quot;Slide 37 - &amp;quot;Example: Series Circuit&amp;quot;&quot;/&gt;&lt;property id=&quot;20307&quot; value=&quot;349&quot;/&gt;&lt;/object&gt;&lt;object type=&quot;3&quot; unique_id=&quot;10041&quot;&gt;&lt;property id=&quot;20148&quot; value=&quot;5&quot;/&gt;&lt;property id=&quot;20300&quot; value=&quot;Slide 38 - &amp;quot;Example: Series Circuit&amp;quot;&quot;/&gt;&lt;property id=&quot;20307&quot; value=&quot;350&quot;/&gt;&lt;/object&gt;&lt;object type=&quot;3&quot; unique_id=&quot;10042&quot;&gt;&lt;property id=&quot;20148&quot; value=&quot;5&quot;/&gt;&lt;property id=&quot;20300&quot; value=&quot;Slide 39 - &amp;quot;Example: Series Circuit&amp;quot;&quot;/&gt;&lt;property id=&quot;20307&quot; value=&quot;351&quot;/&gt;&lt;/object&gt;&lt;object type=&quot;3&quot; unique_id=&quot;10043&quot;&gt;&lt;property id=&quot;20148&quot; value=&quot;5&quot;/&gt;&lt;property id=&quot;20300&quot; value=&quot;Slide 40 - &amp;quot;Parallel Circuits&amp;quot;&quot;/&gt;&lt;property id=&quot;20307&quot; value=&quot;335&quot;/&gt;&lt;/object&gt;&lt;object type=&quot;3&quot; unique_id=&quot;10044&quot;&gt;&lt;property id=&quot;20148&quot; value=&quot;5&quot;/&gt;&lt;property id=&quot;20300&quot; value=&quot;Slide 41 - &amp;quot;Parallel Circuits&amp;quot;&quot;/&gt;&lt;property id=&quot;20307&quot; value=&quot;352&quot;/&gt;&lt;/object&gt;&lt;object type=&quot;3&quot; unique_id=&quot;10045&quot;&gt;&lt;property id=&quot;20148&quot; value=&quot;5&quot;/&gt;&lt;property id=&quot;20300&quot; value=&quot;Slide 42&quot;/&gt;&lt;property id=&quot;20307&quot; value=&quot;353&quot;/&gt;&lt;/object&gt;&lt;object type=&quot;3&quot; unique_id=&quot;10046&quot;&gt;&lt;property id=&quot;20148&quot; value=&quot;5&quot;/&gt;&lt;property id=&quot;20300&quot; value=&quot;Slide 43&quot;/&gt;&lt;property id=&quot;20307&quot; value=&quot;354&quot;/&gt;&lt;/object&gt;&lt;object type=&quot;3&quot; unique_id=&quot;10047&quot;&gt;&lt;property id=&quot;20148&quot; value=&quot;5&quot;/&gt;&lt;property id=&quot;20300&quot; value=&quot;Slide 44&quot;/&gt;&lt;property id=&quot;20307&quot; value=&quot;355&quot;/&gt;&lt;/object&gt;&lt;object type=&quot;3&quot; unique_id=&quot;10048&quot;&gt;&lt;property id=&quot;20148&quot; value=&quot;5&quot;/&gt;&lt;property id=&quot;20300&quot; value=&quot;Slide 45&quot;/&gt;&lt;property id=&quot;20307&quot; value=&quot;356&quot;/&gt;&lt;/object&gt;&lt;object type=&quot;3&quot; unique_id=&quot;10049&quot;&gt;&lt;property id=&quot;20148&quot; value=&quot;5&quot;/&gt;&lt;property id=&quot;20300&quot; value=&quot;Slide 46 - &amp;quot;Combination Circuits&amp;quot;&quot;/&gt;&lt;property id=&quot;20307&quot; value=&quot;337&quot;/&gt;&lt;/object&gt;&lt;object type=&quot;3&quot; unique_id=&quot;10050&quot;&gt;&lt;property id=&quot;20148&quot; value=&quot;5&quot;/&gt;&lt;property id=&quot;20300&quot; value=&quot;Slide 47 - &amp;quot;Electrical Power&amp;quot;&quot;/&gt;&lt;property id=&quot;20307&quot; value=&quot;358&quot;/&gt;&lt;/object&gt;&lt;object type=&quot;3&quot; unique_id=&quot;10051&quot;&gt;&lt;property id=&quot;20148&quot; value=&quot;5&quot;/&gt;&lt;property id=&quot;20300&quot; value=&quot;Slide 48 - &amp;quot;Image Resources&amp;quot;&quot;/&gt;&lt;property id=&quot;20307&quot; value=&quot;33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urriculum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2199</TotalTime>
  <Words>1552</Words>
  <Application>Microsoft Office PowerPoint</Application>
  <PresentationFormat>On-screen Show (4:3)</PresentationFormat>
  <Paragraphs>331</Paragraphs>
  <Slides>25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Arial</vt:lpstr>
      <vt:lpstr>Symbol</vt:lpstr>
      <vt:lpstr>Times New Roman</vt:lpstr>
      <vt:lpstr>CurriculumTemplate</vt:lpstr>
      <vt:lpstr>1_Custom Design</vt:lpstr>
      <vt:lpstr>Equation</vt:lpstr>
      <vt:lpstr>Electrical Circuits</vt:lpstr>
      <vt:lpstr>Kirchhoff’s Laws</vt:lpstr>
      <vt:lpstr>Current</vt:lpstr>
      <vt:lpstr>Current in a Circuit</vt:lpstr>
      <vt:lpstr>Voltage</vt:lpstr>
      <vt:lpstr>Voltage in a Circuit</vt:lpstr>
      <vt:lpstr>Resistance</vt:lpstr>
      <vt:lpstr>Resistance in a Circuit</vt:lpstr>
      <vt:lpstr>Ohm’s Law</vt:lpstr>
      <vt:lpstr>Example: Ohm’s Law</vt:lpstr>
      <vt:lpstr>Circuit Configuration</vt:lpstr>
      <vt:lpstr>Kirchhoff’s Laws</vt:lpstr>
      <vt:lpstr>Series Circuits</vt:lpstr>
      <vt:lpstr>Series Circuits</vt:lpstr>
      <vt:lpstr>Example: Series Circuit</vt:lpstr>
      <vt:lpstr>Example: Series Circuit</vt:lpstr>
      <vt:lpstr>Parallel Circuits</vt:lpstr>
      <vt:lpstr>Parallel Circuits</vt:lpstr>
      <vt:lpstr>PowerPoint Presentation</vt:lpstr>
      <vt:lpstr>PowerPoint Presentation</vt:lpstr>
      <vt:lpstr>PowerPoint Presentation</vt:lpstr>
      <vt:lpstr>PowerPoint Presentation</vt:lpstr>
      <vt:lpstr>Combination Circuits</vt:lpstr>
      <vt:lpstr>Electrical Power</vt:lpstr>
      <vt:lpstr>Kirchhoff’s Laws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Electricity</dc:title>
  <dc:subject>POE - Unit 1 - Lesson 1.2- Energy Sources</dc:subject>
  <dc:creator>POE Revision Team</dc:creator>
  <cp:lastModifiedBy>Me</cp:lastModifiedBy>
  <cp:revision>97</cp:revision>
  <dcterms:created xsi:type="dcterms:W3CDTF">2009-03-11T12:22:21Z</dcterms:created>
  <dcterms:modified xsi:type="dcterms:W3CDTF">2016-01-21T00:38:36Z</dcterms:modified>
</cp:coreProperties>
</file>